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38" r:id="rId25"/>
  </p:sldIdLst>
  <p:sldSz cx="9144000" cy="6858000" type="screen4x3"/>
  <p:notesSz cx="6858000" cy="923925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3" autoAdjust="0"/>
  </p:normalViewPr>
  <p:slideViewPr>
    <p:cSldViewPr snapToGrid="0">
      <p:cViewPr>
        <p:scale>
          <a:sx n="66" d="100"/>
          <a:sy n="66" d="100"/>
        </p:scale>
        <p:origin x="-12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3252F8-D537-4D26-9B11-DB2454B3C8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44F67-BAE1-40B6-AF32-652C77D75B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5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53E699-5577-4FDB-BADE-D79AA65C9F14}" type="slidenum">
              <a:rPr lang="en-US" sz="1200" smtClean="0"/>
              <a:pPr/>
              <a:t>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706F52-74EB-4A9F-ACD0-0D6A385EB584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2E7D42-7055-4E59-B13B-2B9234F009F5}" type="slidenum">
              <a:rPr lang="en-US" sz="1200" smtClean="0"/>
              <a:pPr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93C670B-3E35-47A3-A848-5E503B89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B6F9-86BE-42D7-AB3E-79A2BB545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22160-6655-4513-A858-E4544951D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82918-606D-4BA5-8A61-A7D196E9D0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3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D6DB-C173-43A4-8B7D-FF2A5B83F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259FE-9193-4775-8A0E-0D5E230A08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031A2-7951-43D3-8C1D-C1BC0D6C6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665F9-5267-4828-A606-4CF338F48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4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66689-E6E4-4F85-9EC3-986EB92547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3E536-B8B0-418E-B688-7649D15F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DECFE-5722-4E03-918F-E92C7F233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78CB227-7593-46DB-8B86-0AE085F3F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dev.com/oracle_date_format.j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Joins</a:t>
            </a:r>
            <a:r>
              <a:rPr lang="en-US" sz="4800" baseline="0" smtClean="0"/>
              <a:t>, Group By, and Dates</a:t>
            </a:r>
            <a:endParaRPr lang="en-US" sz="2800" dirty="0" smtClean="0"/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50025"/>
            <a:ext cx="8077200" cy="3333750"/>
          </a:xfrm>
        </p:spPr>
        <p:txBody>
          <a:bodyPr lIns="90488" tIns="44450" rIns="90488" bIns="44450"/>
          <a:lstStyle/>
          <a:p>
            <a:endParaRPr lang="en-US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product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V_CODE  COUNT(P_CODE</a:t>
            </a:r>
            <a:r>
              <a:rPr lang="fr-FR" sz="2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---------- -------------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21225             2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21231             1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21344             3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23119             2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24288             3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25595             3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endParaRPr lang="fr-FR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attempt to use a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baseline="0" dirty="0" smtClean="0"/>
              <a:t>expression without an aggregate function, you will get an error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SQL&gt; select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product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product group by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v_code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*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ORA-00979: not a GROUP BY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 smtClean="0"/>
              <a:t> clause is used in conjunction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</a:t>
            </a:r>
          </a:p>
          <a:p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 smtClean="0"/>
              <a:t> clause is very similar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cs typeface="Courier New" pitchFamily="49" charset="0"/>
              </a:rPr>
              <a:t>is used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>
                <a:cs typeface="Courier New" pitchFamily="49" charset="0"/>
              </a:rPr>
              <a:t> is used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group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if we want only those vendors</a:t>
            </a:r>
            <a:r>
              <a:rPr lang="en-US" baseline="0" dirty="0" smtClean="0"/>
              <a:t> that supply more than two products, we can write</a:t>
            </a:r>
          </a:p>
          <a:p>
            <a:pPr marL="347663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47663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product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47663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47663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having count(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&gt; 2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47663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v_code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    V_CODE </a:t>
            </a:r>
            <a:r>
              <a:rPr lang="fr-FR" sz="2800" b="1" dirty="0">
                <a:latin typeface="Courier New" pitchFamily="49" charset="0"/>
                <a:cs typeface="Courier New" pitchFamily="49" charset="0"/>
              </a:rPr>
              <a:t>COUNT(P_CODE)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---------- -------------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21344             3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24288             3</a:t>
            </a:r>
          </a:p>
          <a:p>
            <a:pPr marL="0" indent="0">
              <a:buNone/>
            </a:pPr>
            <a:r>
              <a:rPr lang="fr-FR" sz="2800" b="1" dirty="0">
                <a:latin typeface="Courier New" pitchFamily="49" charset="0"/>
                <a:cs typeface="Courier New" pitchFamily="49" charset="0"/>
              </a:rPr>
              <a:t>     25595             </a:t>
            </a:r>
            <a:r>
              <a:rPr lang="fr-FR" sz="2800" b="1" dirty="0" smtClean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</a:t>
            </a:r>
            <a:r>
              <a:rPr lang="en-US" dirty="0"/>
              <a:t>date format in Oracle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DD-MON-YY</a:t>
            </a:r>
          </a:p>
          <a:p>
            <a:r>
              <a:rPr lang="en-US" dirty="0" smtClean="0"/>
              <a:t>if you </a:t>
            </a:r>
            <a:r>
              <a:rPr lang="en-US" dirty="0"/>
              <a:t>want to enter or display dates in a different format you must use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TO_CHAR</a:t>
            </a:r>
            <a:r>
              <a:rPr lang="en-US" dirty="0"/>
              <a:t> function, coupled with a date </a:t>
            </a:r>
            <a:r>
              <a:rPr lang="en-US" dirty="0" smtClean="0"/>
              <a:t>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 – inserting a date using a date format model: 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insert into product values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'333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', 'a new product',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('03/30/2009',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'MM/DD/YYYY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'),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25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10, 2.37, 1.01, 21225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r>
              <a:rPr lang="en-US" baseline="0" dirty="0" smtClean="0"/>
              <a:t>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2 – displaying dates using a date format model:</a:t>
            </a:r>
            <a:r>
              <a:rPr lang="en-US" b="1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to_char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p_indate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'Month DD, YYYY')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Indexes, Procedures, Triggers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234634E-9EB6-4D19-9713-15CB51020C0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Cartesian Product of Tables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19175" y="1524000"/>
            <a:ext cx="78486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suppose we have two tables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marL="347663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Faculty(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FacId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FLname, FFname)</a:t>
            </a:r>
          </a:p>
          <a:p>
            <a:pPr marL="347663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US" sz="2400" b="1" u="sng" dirty="0" smtClean="0">
                <a:latin typeface="Courier New" pitchFamily="49" charset="0"/>
                <a:cs typeface="Courier New" pitchFamily="49" charset="0"/>
              </a:rPr>
              <a:t>StuId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SLname,SFname, AdvId)</a:t>
            </a:r>
          </a:p>
          <a:p>
            <a:pPr marL="566738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FK AdvId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Faculty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38" y="1500850"/>
            <a:ext cx="7772400" cy="4608513"/>
          </a:xfrm>
        </p:spPr>
        <p:txBody>
          <a:bodyPr/>
          <a:lstStyle/>
          <a:p>
            <a:r>
              <a:rPr lang="en-US" dirty="0" smtClean="0"/>
              <a:t>you can alter the default date format for an entire session using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ALTER SESSION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NLS_DATE_FORMAT = 'MM/DD/YYYY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r>
              <a:rPr lang="en-US" baseline="0" dirty="0" smtClean="0"/>
              <a:t>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determine the default format for the current session using the </a:t>
            </a:r>
            <a:r>
              <a:rPr lang="en-US" dirty="0" smtClean="0"/>
              <a:t>code on the next slide (RR refers </a:t>
            </a:r>
            <a:r>
              <a:rPr lang="en-US" dirty="0"/>
              <a:t>to the last two digits of the year</a:t>
            </a:r>
            <a:r>
              <a:rPr lang="en-US" dirty="0" smtClean="0"/>
              <a:t>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SQL&gt; select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sys_context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userenv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nls_date_format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sys.dual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SYS_CONTEXT('USERENV','NLS_DATE_FORMAT')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---------------------------------------- 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DD-MON-RR</a:t>
            </a:r>
            <a:endParaRPr lang="en-US" sz="3200" b="0" dirty="0" smtClean="0">
              <a:latin typeface="+mn-lt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 about dates in Oracle see </a:t>
            </a:r>
            <a:r>
              <a:rPr lang="en-US" sz="2800" dirty="0" smtClean="0">
                <a:hlinkClick r:id="rId2"/>
              </a:rPr>
              <a:t>www.oradev.com/oracle_date_format.jsp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dirty="0" smtClean="0"/>
              <a:t>Joins, Group By, and Dates</a:t>
            </a:r>
            <a:endParaRPr lang="en-US" sz="48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4400" smtClean="0">
                <a:solidFill>
                  <a:schemeClr val="tx2"/>
                </a:solidFill>
              </a:rPr>
              <a:t>The End</a:t>
            </a:r>
          </a:p>
          <a:p>
            <a:pPr marL="793750" indent="-793750" eaLnBrk="1" hangingPunct="1"/>
            <a:endParaRPr lang="en-US" sz="1800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  <a:p>
            <a:pPr marL="793750" indent="-793750" algn="l" eaLnBrk="1" hangingPunct="1"/>
            <a:endParaRPr lang="en-US" sz="1800" b="1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of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following statement results in the </a:t>
            </a:r>
            <a:r>
              <a:rPr lang="en-US" i="1" dirty="0" smtClean="0"/>
              <a:t>Cartesian product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FROM  Faculty, Student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every row from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table will be joined with every row from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F11BF-A4C7-4AAB-B0DA-9E6E6A9386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of Tables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table A has m rows and table B has n rows, then the Cartesian product of the two tables will have m * n rows</a:t>
            </a:r>
          </a:p>
          <a:p>
            <a:r>
              <a:rPr lang="en-US" smtClean="0"/>
              <a:t>however, many of the rows will contain meaningless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C664-6E68-4C13-8BF0-0E4F3FC15E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Tables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doesn’t make sense to join every row from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table with every row from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table </a:t>
            </a:r>
          </a:p>
          <a:p>
            <a:r>
              <a:rPr lang="en-US" dirty="0" smtClean="0"/>
              <a:t>just join each row from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table with the row from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Faculty</a:t>
            </a:r>
            <a:r>
              <a:rPr lang="en-US" dirty="0" smtClean="0"/>
              <a:t> table corresponding to the student’s advisor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AB58E-8CA3-4600-8445-BA593234E4A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can do this with the following statement, referred to as a </a:t>
            </a:r>
            <a:r>
              <a:rPr lang="en-US" i="1" dirty="0" smtClean="0"/>
              <a:t>join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FROM  Faculty,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FacId = AdvId;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C1481-3CA3-41DE-AF77-A77F1572FF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would happen if the column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AdvId</a:t>
            </a:r>
            <a:r>
              <a:rPr lang="en-US" dirty="0" smtClean="0"/>
              <a:t> 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table had been named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FacId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dirty="0" smtClean="0"/>
              <a:t>then our query would have looked like this: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 Faculty, Student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FacId = FacId;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E5102-800B-45E8-98B7-51BCC73F164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a query like the one in the previous slide, it is not clear which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FacId</a:t>
            </a:r>
            <a:r>
              <a:rPr lang="en-US" dirty="0" smtClean="0"/>
              <a:t> we are talking about – we must </a:t>
            </a:r>
            <a:r>
              <a:rPr lang="en-US" i="1" dirty="0" smtClean="0"/>
              <a:t>qualify </a:t>
            </a:r>
            <a:r>
              <a:rPr lang="en-US" dirty="0" smtClean="0"/>
              <a:t> fields with identical names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  Faculty,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682625" indent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WHERE Faculty.FacId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Student.FacId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8941E-07D4-4533-9105-6C2DE6E8E5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baseline="0" dirty="0" smtClean="0"/>
              <a:t>clause is used in conjunction with one of the aggregate functions, such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baseline="0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baseline="0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aseline="0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aseline="0" dirty="0" smtClean="0"/>
              <a:t>, …</a:t>
            </a:r>
          </a:p>
          <a:p>
            <a:r>
              <a:rPr lang="en-US" baseline="0" dirty="0" smtClean="0"/>
              <a:t>for the vendor and product tables that we have been using, the statement on the next page will display each</a:t>
            </a:r>
            <a:r>
              <a:rPr lang="en-US" dirty="0" smtClean="0"/>
              <a:t> vendor along with the number of products supplied by that vendor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Indexes, Procedures, 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82918-606D-4BA5-8A61-A7D196E9D0D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2762</TotalTime>
  <Words>851</Words>
  <Application>Microsoft Office PowerPoint</Application>
  <PresentationFormat>On-screen Show (4:3)</PresentationFormat>
  <Paragraphs>167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courseSlidesMM</vt:lpstr>
      <vt:lpstr>Joins, Group By, and Dates</vt:lpstr>
      <vt:lpstr>Cartesian Product of Tables</vt:lpstr>
      <vt:lpstr>Cartesian Product of Tables</vt:lpstr>
      <vt:lpstr>Cartesian Product of Tables</vt:lpstr>
      <vt:lpstr>Joining Tables</vt:lpstr>
      <vt:lpstr>Joining Tables</vt:lpstr>
      <vt:lpstr>Joining Tables</vt:lpstr>
      <vt:lpstr>Joining Tables</vt:lpstr>
      <vt:lpstr>Group By </vt:lpstr>
      <vt:lpstr>Group By</vt:lpstr>
      <vt:lpstr>Group By</vt:lpstr>
      <vt:lpstr>Group By</vt:lpstr>
      <vt:lpstr>Group By</vt:lpstr>
      <vt:lpstr>The Having Clause</vt:lpstr>
      <vt:lpstr>The Having Clause</vt:lpstr>
      <vt:lpstr>The Having Clause</vt:lpstr>
      <vt:lpstr>Dates in Oracle</vt:lpstr>
      <vt:lpstr>Dates in Oracle</vt:lpstr>
      <vt:lpstr>Dates in Oracle</vt:lpstr>
      <vt:lpstr>Dates in Oracle</vt:lpstr>
      <vt:lpstr>Dates in Oracle</vt:lpstr>
      <vt:lpstr>Dates in Oracle</vt:lpstr>
      <vt:lpstr>Dates in Oracle</vt:lpstr>
      <vt:lpstr>Joins, Group By, and Dates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Darell</cp:lastModifiedBy>
  <cp:revision>284</cp:revision>
  <dcterms:created xsi:type="dcterms:W3CDTF">1998-04-22T17:13:08Z</dcterms:created>
  <dcterms:modified xsi:type="dcterms:W3CDTF">2019-01-31T14:44:28Z</dcterms:modified>
</cp:coreProperties>
</file>