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7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2.xml" ContentType="application/vnd.openxmlformats-officedocument.presentationml.notesSlide+xml"/>
  <Override PartName="/ppt/tags/tag72.xml" ContentType="application/vnd.openxmlformats-officedocument.presentationml.tags+xml"/>
  <Override PartName="/ppt/notesSlides/notesSlide3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4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3"/>
  </p:notesMasterIdLst>
  <p:handoutMasterIdLst>
    <p:handoutMasterId r:id="rId54"/>
  </p:handoutMasterIdLst>
  <p:sldIdLst>
    <p:sldId id="299" r:id="rId2"/>
    <p:sldId id="438" r:id="rId3"/>
    <p:sldId id="439" r:id="rId4"/>
    <p:sldId id="257" r:id="rId5"/>
    <p:sldId id="432" r:id="rId6"/>
    <p:sldId id="433" r:id="rId7"/>
    <p:sldId id="434" r:id="rId8"/>
    <p:sldId id="435" r:id="rId9"/>
    <p:sldId id="436" r:id="rId10"/>
    <p:sldId id="374" r:id="rId11"/>
    <p:sldId id="377" r:id="rId12"/>
    <p:sldId id="380" r:id="rId13"/>
    <p:sldId id="376" r:id="rId14"/>
    <p:sldId id="381" r:id="rId15"/>
    <p:sldId id="382" r:id="rId16"/>
    <p:sldId id="383" r:id="rId17"/>
    <p:sldId id="388" r:id="rId18"/>
    <p:sldId id="389" r:id="rId19"/>
    <p:sldId id="390" r:id="rId20"/>
    <p:sldId id="440" r:id="rId21"/>
    <p:sldId id="437" r:id="rId22"/>
    <p:sldId id="401" r:id="rId23"/>
    <p:sldId id="402" r:id="rId24"/>
    <p:sldId id="429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2" r:id="rId34"/>
    <p:sldId id="411" r:id="rId35"/>
    <p:sldId id="441" r:id="rId36"/>
    <p:sldId id="413" r:id="rId37"/>
    <p:sldId id="416" r:id="rId38"/>
    <p:sldId id="414" r:id="rId39"/>
    <p:sldId id="415" r:id="rId40"/>
    <p:sldId id="398" r:id="rId41"/>
    <p:sldId id="395" r:id="rId42"/>
    <p:sldId id="431" r:id="rId43"/>
    <p:sldId id="400" r:id="rId44"/>
    <p:sldId id="442" r:id="rId45"/>
    <p:sldId id="421" r:id="rId46"/>
    <p:sldId id="417" r:id="rId47"/>
    <p:sldId id="425" r:id="rId48"/>
    <p:sldId id="430" r:id="rId49"/>
    <p:sldId id="423" r:id="rId50"/>
    <p:sldId id="424" r:id="rId51"/>
    <p:sldId id="332" r:id="rId52"/>
  </p:sldIdLst>
  <p:sldSz cx="9144000" cy="6858000" type="screen4x3"/>
  <p:notesSz cx="6858000" cy="9239250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97" d="100"/>
          <a:sy n="97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6DFE23-E0EA-4AC7-828E-A59438FE5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49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E847F0-D884-49D4-9451-101EB6C3D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55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2CF82-308E-4D8C-BD2F-AD374F9D9772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8140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C36D7D-8726-44DC-BB4E-0272C40AAA24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455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DBDB1-F81E-434E-B50B-1EFAC3D4D2B9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725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C6C8B-66C8-44CD-AC35-DDFD2DCE251A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8343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515E8-3CAE-45EB-8506-35998C7C919C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450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2A659-DDB3-438A-9FFD-F21D4A22E421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825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39621-A2FF-4464-84EB-38C81DC964C7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899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940EA-FEA9-4430-9C28-A87835CB1B52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5403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E8462-83A7-4490-AC9E-D621F656774E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9047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915BB-B31F-4AF5-999E-9F9E5F8EAAD1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748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40596E-9200-4B00-8292-031AF0E73787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803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010731-68F9-4EFB-A93B-91EC879D48ED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586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0B0AE-3746-48FC-84BF-A1469A28DAAD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66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E847F0-D884-49D4-9451-101EB6C3DF1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65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057B0-2356-47DF-9044-95B5A0AE00A8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6417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18E6B-C79E-4CE3-A434-21DC0DBC76AA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0160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B2A0B-4838-42F4-8ED6-17ADA2942322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0756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0F983-E4C9-405B-A607-111EA12079E2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5242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FDE22-4235-4623-96FF-14B217056860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4437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739166-36E7-4008-9A48-FCF65DEFC001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031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F87F3-ACA7-4BA2-AF9B-2A3E5744CFDD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1377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8F91D-B92B-460E-A33A-D25D95AEF09E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567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DA1EA4-DD22-47D5-B85D-CD9D339A7712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5659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0B0E1-01F6-457E-9260-2E641D1F32C4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2426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9F97A-6077-4DBF-BAF0-27C7922F4E8F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9477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4DA67-6B8A-4277-9C29-650867B162F5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1587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FD5A2-F8E8-48F5-9CF0-2EF4D4BC24F6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862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0DC85-7CE3-4883-93E9-0E2F8B9259D4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457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AA257-7593-4076-AB9C-D7006B9C1046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0288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B73B1-882F-44DF-9F99-8A7FFD427A61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77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3356B-62DF-4E5E-AF07-F1FD83248A38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30945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3749E-8972-4DE0-B730-32C0CD2975F2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4141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3A3C2-23AE-4D90-9102-B04408B1B5D7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299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30F49-1845-4F55-9573-EDC0A3BCDF4D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89736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1309B-3479-472A-8B02-38FFCA4B8E9E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98392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0564F-0E95-4650-8218-241F089D048B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584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039850-1BE3-485C-90DE-877E5CE9B30B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54910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E847F0-D884-49D4-9451-101EB6C3DF1F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977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715F9-9810-49DF-B49A-CE27644B41C1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7183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CB876-6A79-4DDF-AAD9-01C096697008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8882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C1449-1C30-4CDA-B0B2-21A2CA20CA06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495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915BB-B31F-4AF5-999E-9F9E5F8EAAD1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949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D318F-2EB1-4D15-8358-BE7A8FEE4C8D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544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55BBB-2BE7-45E2-A9E4-0EDA50755E6D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392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D7641-80F9-4769-A8CA-AE26B27AB8C4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829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6A27A-8DB8-4631-B0D5-0E6B1D63B0C2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253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553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18D887A-311B-4822-89B3-981B606F0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1BF-ED1A-4DBB-A180-35DC5C0BFB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9125" y="0"/>
            <a:ext cx="1966913" cy="6056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0"/>
            <a:ext cx="5749925" cy="6056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C9E23-32F2-4889-BF17-7495481C32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AC5B4-495E-47B1-87B4-C9586D4C02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4BBF3-ACB3-4F89-B3AE-319DC61EEA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478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907D1-4AC4-40E3-BC9C-81B6FFF75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3F4FC-20C0-411D-9FD8-241AAE003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06A36-5C66-4563-8A8F-CED5AE33AD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78CE3-3828-4D53-B6B8-5D6D0128C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4B8EE-6409-49CE-817B-5AD401F3DB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EBB27-1F41-4080-A60F-102B21403A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4478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7620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542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D5A3E7B-57FB-48AB-B5B8-C5472EFCC7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/>
              <a:t>Distributed Databases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1800" b="1" i="1" dirty="0" smtClean="0">
                <a:solidFill>
                  <a:schemeClr val="tx2"/>
                </a:solidFill>
              </a:rPr>
              <a:t>Reference:  Chapter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78897-6916-4F1A-9FFF-7EE004C385A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631238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Advantages of Distributed Databases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5240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/>
              <a:t>compared to centralized databases, distributed databases offer a number of advantages</a:t>
            </a:r>
          </a:p>
          <a:p>
            <a:pPr lvl="1" eaLnBrk="1" hangingPunct="1"/>
            <a:r>
              <a:rPr lang="en-US" smtClean="0"/>
              <a:t>data can be located closer to its point of use; this results in </a:t>
            </a:r>
            <a:endParaRPr lang="en-US" sz="2400" smtClean="0"/>
          </a:p>
          <a:p>
            <a:pPr lvl="2" eaLnBrk="1" hangingPunct="1"/>
            <a:r>
              <a:rPr lang="en-US" smtClean="0"/>
              <a:t>lower communication costs</a:t>
            </a:r>
          </a:p>
          <a:p>
            <a:pPr lvl="2" eaLnBrk="1" hangingPunct="1"/>
            <a:r>
              <a:rPr lang="en-US" smtClean="0"/>
              <a:t>faster data access for end users when using the locally stored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8838" cy="1143000"/>
          </a:xfrm>
        </p:spPr>
        <p:txBody>
          <a:bodyPr/>
          <a:lstStyle/>
          <a:p>
            <a:r>
              <a:rPr lang="en-US" sz="4000" dirty="0" smtClean="0"/>
              <a:t>Advantages of Distributed Databases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data processing is faster because data is processed by multiple processors at multiple sites</a:t>
            </a:r>
          </a:p>
          <a:p>
            <a:pPr lvl="1" eaLnBrk="1" hangingPunct="1"/>
            <a:r>
              <a:rPr lang="en-US" smtClean="0"/>
              <a:t>growth is facilitated because new sites can be added easily and with no disruption to other sites</a:t>
            </a:r>
          </a:p>
          <a:p>
            <a:pPr lvl="1" eaLnBrk="1" hangingPunct="1"/>
            <a:r>
              <a:rPr lang="en-US" smtClean="0"/>
              <a:t>operating costs may be reduced because it is generally more cost-effective to add workstations to a network than it is to update a mainframe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1871A-4C33-49F7-A750-E34277EFEF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8838" cy="1143000"/>
          </a:xfrm>
        </p:spPr>
        <p:txBody>
          <a:bodyPr/>
          <a:lstStyle/>
          <a:p>
            <a:r>
              <a:rPr lang="en-US" sz="4000" dirty="0" smtClean="0"/>
              <a:t>Advantages of Distributed Databases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reliability is increased because </a:t>
            </a:r>
          </a:p>
          <a:p>
            <a:pPr lvl="2" eaLnBrk="1" hangingPunct="1"/>
            <a:r>
              <a:rPr lang="en-US" dirty="0" smtClean="0"/>
              <a:t>the system can continue to function even when a component fails</a:t>
            </a:r>
          </a:p>
          <a:p>
            <a:pPr lvl="2" eaLnBrk="1" hangingPunct="1"/>
            <a:r>
              <a:rPr lang="en-US" dirty="0" smtClean="0"/>
              <a:t>the data is distributed at multiple sites so if one component fails, it does not result in all of the data being unavailable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3FB1F-E11A-44AC-9864-EFA2CFA4B1A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297F4-C681-4D9F-8F8E-8C54C713FA3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304800"/>
            <a:ext cx="71628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Disadvantages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there are also some 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software cost and complexity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applications must be able to aggregate data from different locations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database administrator must be able to coordinate activities between sites to ensure that performance does not degrade (for example, if data is not distributed correctly, service may be poor)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mtClean="0"/>
              <a:t>technical difficulty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 of the problems that are present with centralized databases (data integrity, transaction management, concurrency control, security, backup, query optimization, recovery, for example) must be dealt with in a distributed environment; the more complex environment makes all of these problems more difficult to deal with and increases the risk of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2C140-DD4C-4CA3-8043-D4AB116730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lack of standards</a:t>
            </a:r>
          </a:p>
          <a:p>
            <a:pPr lvl="2"/>
            <a:r>
              <a:rPr lang="en-US" smtClean="0"/>
              <a:t>there are no standard communication protocols at the database level – different vendors use different, and sometimes incompatible techniques for managing distributed data</a:t>
            </a:r>
          </a:p>
          <a:p>
            <a:pPr lvl="1"/>
            <a:r>
              <a:rPr lang="en-US" smtClean="0"/>
              <a:t>increased storage requirements</a:t>
            </a:r>
          </a:p>
          <a:p>
            <a:pPr lvl="2"/>
            <a:r>
              <a:rPr lang="en-US" smtClean="0"/>
              <a:t>data may be duplicated at multiple sites, requiring additional storage capabilities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59919-54AB-4ADE-A9CF-FD18F1D4B87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training costs may be higher because of the added complexity of a distributed system</a:t>
            </a:r>
          </a:p>
          <a:p>
            <a:pPr lvl="1"/>
            <a:r>
              <a:rPr lang="en-US" smtClean="0"/>
              <a:t>infrastructure costs are generally higher because of duplicated infrastructure (physical location, personnel, software, licensing, hardware, etc.) at multiple sites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E4D6B-BCE9-465A-B0DB-87DD9E386C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C5FEB-5116-4214-8024-3A5376E6421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Database Options</a:t>
            </a:r>
          </a:p>
        </p:txBody>
      </p:sp>
      <p:sp>
        <p:nvSpPr>
          <p:cNvPr id="17413" name="Text Box 102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1295400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Distributed Databases</a:t>
            </a:r>
          </a:p>
        </p:txBody>
      </p:sp>
      <p:sp>
        <p:nvSpPr>
          <p:cNvPr id="17414" name="Text Box 10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3352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Homogeneous</a:t>
            </a:r>
          </a:p>
        </p:txBody>
      </p:sp>
      <p:sp>
        <p:nvSpPr>
          <p:cNvPr id="17415" name="Text Box 102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53000" y="33528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Heterogeneous</a:t>
            </a:r>
          </a:p>
        </p:txBody>
      </p:sp>
      <p:sp>
        <p:nvSpPr>
          <p:cNvPr id="17416" name="Line 103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2971800" y="1828800"/>
            <a:ext cx="14478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7" name="Line 103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419600" y="1828800"/>
            <a:ext cx="16764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8" name="Text Box 103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600" y="2057400"/>
            <a:ext cx="2438400" cy="8318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distributed across all nodes</a:t>
            </a:r>
          </a:p>
        </p:txBody>
      </p:sp>
      <p:sp>
        <p:nvSpPr>
          <p:cNvPr id="17419" name="Line 103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1676400" y="1676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0" name="Text Box 103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8600" y="4114800"/>
            <a:ext cx="3124200" cy="8318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same DBMS used at each node</a:t>
            </a:r>
          </a:p>
        </p:txBody>
      </p:sp>
      <p:sp>
        <p:nvSpPr>
          <p:cNvPr id="17421" name="Line 103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2590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2" name="Text Box 103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38600" y="4114800"/>
            <a:ext cx="4191000" cy="8318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different DBMSs used at different nodes</a:t>
            </a:r>
          </a:p>
        </p:txBody>
      </p:sp>
      <p:sp>
        <p:nvSpPr>
          <p:cNvPr id="17423" name="Line 103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6324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EEB0-6A00-4EE5-BC81-5631535CA335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478838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Homogeneous Distributed Databases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homogeneous distributed databases </a:t>
            </a:r>
          </a:p>
          <a:p>
            <a:pPr lvl="1" eaLnBrk="1" hangingPunct="1"/>
            <a:r>
              <a:rPr lang="en-US" smtClean="0"/>
              <a:t>use the same DBMS at each node</a:t>
            </a:r>
          </a:p>
          <a:p>
            <a:pPr lvl="1" eaLnBrk="1" hangingPunct="1"/>
            <a:r>
              <a:rPr lang="en-US" smtClean="0"/>
              <a:t>are simpler to manage than heterogeneous distributed databases</a:t>
            </a:r>
          </a:p>
          <a:p>
            <a:pPr eaLnBrk="1" hangingPunct="1"/>
            <a:r>
              <a:rPr lang="en-US" smtClean="0"/>
              <a:t>it is generally difficult to force a homogeneous environment in a large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9C81B-5713-4269-B943-7DA415747FC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478838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Heterogeneous Distributed Database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19200" y="1371600"/>
            <a:ext cx="7620000" cy="4724400"/>
          </a:xfrm>
        </p:spPr>
        <p:txBody>
          <a:bodyPr/>
          <a:lstStyle/>
          <a:p>
            <a:pPr eaLnBrk="1" hangingPunct="1"/>
            <a:r>
              <a:rPr lang="en-US" smtClean="0"/>
              <a:t>heterogeneous distributed databases </a:t>
            </a:r>
          </a:p>
          <a:p>
            <a:pPr lvl="1" eaLnBrk="1" hangingPunct="1"/>
            <a:r>
              <a:rPr lang="en-US" smtClean="0"/>
              <a:t>may use different DBMS at each node</a:t>
            </a:r>
          </a:p>
          <a:p>
            <a:pPr lvl="1" eaLnBrk="1" hangingPunct="1"/>
            <a:r>
              <a:rPr lang="en-US" smtClean="0"/>
              <a:t>are much more complex to manage</a:t>
            </a:r>
          </a:p>
          <a:p>
            <a:pPr lvl="1" eaLnBrk="1" hangingPunct="1"/>
            <a:r>
              <a:rPr lang="en-US" smtClean="0"/>
              <a:t>are common in large corporations because of pre-existing department-level databases, already set up using different DBMSs, and the reluctance of individuals to change to a new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distributed database?</a:t>
            </a:r>
          </a:p>
          <a:p>
            <a:r>
              <a:rPr lang="en-US" dirty="0" smtClean="0"/>
              <a:t>how do you distribute the data in a distributed database?</a:t>
            </a:r>
          </a:p>
          <a:p>
            <a:r>
              <a:rPr lang="en-US" dirty="0" smtClean="0"/>
              <a:t>architecture of a distributed database system and expected</a:t>
            </a:r>
            <a:r>
              <a:rPr lang="en-US" baseline="0" dirty="0" smtClean="0"/>
              <a:t> features</a:t>
            </a:r>
            <a:endParaRPr lang="en-US" dirty="0" smtClean="0"/>
          </a:p>
          <a:p>
            <a:r>
              <a:rPr lang="en-US" dirty="0" smtClean="0"/>
              <a:t>query optimization and transaction management in a distributed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AC5B4-495E-47B1-87B4-C9586D4C02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How do you distribute data in a distributed database?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AC5B4-495E-47B1-87B4-C9586D4C027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distributed database, the database is composed of several parts, called </a:t>
            </a:r>
            <a:r>
              <a:rPr lang="en-US" i="1" dirty="0" smtClean="0"/>
              <a:t>database fragments</a:t>
            </a:r>
            <a:endParaRPr lang="en-US" dirty="0" smtClean="0"/>
          </a:p>
          <a:p>
            <a:r>
              <a:rPr lang="en-US" dirty="0" smtClean="0"/>
              <a:t>these database fragments are distributed among the physical computers in a variety of ways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3560C-B969-4FCD-8DCA-40745E7968A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82BE2-D30C-4DE3-A567-88B623C6F240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Distributing the Data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4478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/>
              <a:t>data replication </a:t>
            </a:r>
          </a:p>
          <a:p>
            <a:pPr eaLnBrk="1" hangingPunct="1"/>
            <a:r>
              <a:rPr lang="en-US" smtClean="0"/>
              <a:t>horizontal fragmentation</a:t>
            </a:r>
          </a:p>
          <a:p>
            <a:pPr eaLnBrk="1" hangingPunct="1"/>
            <a:r>
              <a:rPr lang="en-US" smtClean="0"/>
              <a:t>vertical fragmentation</a:t>
            </a:r>
          </a:p>
          <a:p>
            <a:pPr eaLnBrk="1" hangingPunct="1"/>
            <a:r>
              <a:rPr lang="en-US" smtClean="0"/>
              <a:t>mixed fragmentation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682C2-1869-47B7-8B34-2C6E5A1E1057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Replicated Data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replicated data, a separate copy of all or part of the database is stored at two more sites</a:t>
            </a:r>
          </a:p>
          <a:p>
            <a:pPr eaLnBrk="1" hangingPunct="1"/>
            <a:r>
              <a:rPr lang="en-US" smtClean="0"/>
              <a:t>replicated data must adhere to the </a:t>
            </a:r>
            <a:r>
              <a:rPr lang="en-US" i="1" smtClean="0"/>
              <a:t>mutual consistency rule</a:t>
            </a:r>
          </a:p>
          <a:p>
            <a:pPr lvl="1" eaLnBrk="1" hangingPunct="1"/>
            <a:r>
              <a:rPr lang="en-US" smtClean="0"/>
              <a:t>all copies of data fragments must be identical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Data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replicated databases may use either synchronous or asynchronous technology for updates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6AC7E-97D3-4FF5-9E7C-B0A708625F7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D9684-7FD7-4585-A3FE-D0ADC454D545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0"/>
            <a:ext cx="83264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Synchronous Updates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1295400"/>
            <a:ext cx="7924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with synchronous updates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data updates are immediately applied to all copies throughout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copies of the data are always identical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good for data 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high overhead because of the time required to check that an update is accurately propagated throughout the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slow response time because of high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C73C4-477A-4A98-9E65-BBE04BBAAE5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0"/>
            <a:ext cx="84026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Asynchronous Updates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asynchronous updates</a:t>
            </a:r>
          </a:p>
          <a:p>
            <a:pPr lvl="1" eaLnBrk="1" hangingPunct="1"/>
            <a:r>
              <a:rPr lang="en-US" smtClean="0"/>
              <a:t>data update propagation is delayed</a:t>
            </a:r>
          </a:p>
          <a:p>
            <a:pPr lvl="1" eaLnBrk="1" hangingPunct="1"/>
            <a:r>
              <a:rPr lang="en-US" smtClean="0"/>
              <a:t>some data inconsistency is tolerated</a:t>
            </a:r>
          </a:p>
          <a:p>
            <a:pPr lvl="1" eaLnBrk="1" hangingPunct="1"/>
            <a:r>
              <a:rPr lang="en-US" smtClean="0"/>
              <a:t>lower data integrity</a:t>
            </a:r>
          </a:p>
          <a:p>
            <a:pPr lvl="1" eaLnBrk="1" hangingPunct="1"/>
            <a:r>
              <a:rPr lang="en-US" smtClean="0"/>
              <a:t>less overhead </a:t>
            </a:r>
            <a:r>
              <a:rPr lang="en-US" smtClean="0">
                <a:sym typeface="Wingdings" pitchFamily="2" charset="2"/>
              </a:rPr>
              <a:t>and therefore faster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3BB6B-127F-40A7-9828-09288783E0F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0"/>
            <a:ext cx="83264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Data Replication Advantages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14478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/>
              <a:t>advantages of data replication include</a:t>
            </a:r>
          </a:p>
          <a:p>
            <a:pPr lvl="1" eaLnBrk="1" hangingPunct="1"/>
            <a:r>
              <a:rPr lang="en-US" smtClean="0"/>
              <a:t>reliability – if one site fails, data is available at another site</a:t>
            </a:r>
          </a:p>
          <a:p>
            <a:pPr lvl="1" eaLnBrk="1" hangingPunct="1"/>
            <a:r>
              <a:rPr lang="en-US" smtClean="0"/>
              <a:t>fast response – each site with a local copy of data will have quick response to select queries</a:t>
            </a:r>
          </a:p>
          <a:p>
            <a:pPr lvl="1" eaLnBrk="1" hangingPunct="1"/>
            <a:r>
              <a:rPr lang="en-US" smtClean="0"/>
              <a:t>de-couples nodes – transactions proceed even if some nodes are down</a:t>
            </a:r>
          </a:p>
          <a:p>
            <a:pPr lvl="1" eaLnBrk="1" hangingPunct="1"/>
            <a:r>
              <a:rPr lang="en-US" smtClean="0"/>
              <a:t>reduces network traffic at prime time if updates can be delayed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2885A-326B-4F27-B91A-3E337B27CBCD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Data Replication Disadvantages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600200"/>
            <a:ext cx="7848600" cy="3657600"/>
          </a:xfrm>
        </p:spPr>
        <p:txBody>
          <a:bodyPr/>
          <a:lstStyle/>
          <a:p>
            <a:pPr eaLnBrk="1" hangingPunct="1"/>
            <a:r>
              <a:rPr lang="en-US" smtClean="0"/>
              <a:t>disadvantages of data replication include</a:t>
            </a:r>
          </a:p>
          <a:p>
            <a:pPr lvl="1" eaLnBrk="1" hangingPunct="1"/>
            <a:r>
              <a:rPr lang="en-US" smtClean="0"/>
              <a:t>additional requirements for storage space</a:t>
            </a:r>
          </a:p>
          <a:p>
            <a:pPr lvl="1" eaLnBrk="1" hangingPunct="1"/>
            <a:r>
              <a:rPr lang="en-US" smtClean="0"/>
              <a:t>additional time for update operations</a:t>
            </a:r>
          </a:p>
          <a:p>
            <a:pPr lvl="1" eaLnBrk="1" hangingPunct="1"/>
            <a:r>
              <a:rPr lang="en-US" smtClean="0"/>
              <a:t>complexity and cost of updating</a:t>
            </a:r>
          </a:p>
          <a:p>
            <a:pPr lvl="1" eaLnBrk="1" hangingPunct="1"/>
            <a:r>
              <a:rPr lang="en-US" smtClean="0"/>
              <a:t>integrity issues if replicated data is not updated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25549-0480-4EEA-83EC-33322096F39E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Horizontal Fragmentation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horizontal fragmentation</a:t>
            </a:r>
          </a:p>
          <a:p>
            <a:pPr lvl="1" eaLnBrk="1" hangingPunct="1"/>
            <a:r>
              <a:rPr lang="en-US" smtClean="0"/>
              <a:t>different rows of a table are at different sites</a:t>
            </a:r>
          </a:p>
          <a:p>
            <a:pPr lvl="1" eaLnBrk="1" hangingPunct="1"/>
            <a:r>
              <a:rPr lang="en-US" smtClean="0"/>
              <a:t>the rows at the different sites all contain the same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What is a distributed database?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AC5B4-495E-47B1-87B4-C9586D4C02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F9FDA-B141-482A-89A2-E9C1645C4568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0"/>
            <a:ext cx="8707438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Horizontal Fragmentation-Advantages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of horizontal fragmentation:</a:t>
            </a:r>
          </a:p>
          <a:p>
            <a:pPr lvl="1" eaLnBrk="1" hangingPunct="1"/>
            <a:r>
              <a:rPr lang="en-US" smtClean="0"/>
              <a:t>data are stored close to where they are used, resulting in </a:t>
            </a:r>
            <a:r>
              <a:rPr lang="en-US" smtClean="0">
                <a:sym typeface="Wingdings" pitchFamily="2" charset="2"/>
              </a:rPr>
              <a:t>efficiency and better performance</a:t>
            </a:r>
            <a:endParaRPr lang="en-US" smtClean="0"/>
          </a:p>
          <a:p>
            <a:pPr lvl="1" eaLnBrk="1" hangingPunct="1"/>
            <a:r>
              <a:rPr lang="en-US" smtClean="0"/>
              <a:t>only relevant data are available, so security is better</a:t>
            </a:r>
          </a:p>
          <a:p>
            <a:pPr lvl="1" eaLnBrk="1" hangingPunct="1"/>
            <a:r>
              <a:rPr lang="en-US" smtClean="0"/>
              <a:t>it is easy to perform unions across horizontal fragments, so querying is easy</a:t>
            </a:r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861B9-9845-46CB-A659-EBA17FA7853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631238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Horizontal Fragmentation-Disadvantages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disadvantages of horizontal fragmentation:</a:t>
            </a:r>
          </a:p>
          <a:p>
            <a:pPr lvl="1" eaLnBrk="1" hangingPunct="1"/>
            <a:r>
              <a:rPr lang="en-US" dirty="0" smtClean="0"/>
              <a:t>accessing data across fragments results in </a:t>
            </a:r>
            <a:r>
              <a:rPr lang="en-US" dirty="0" smtClean="0">
                <a:sym typeface="Wingdings" pitchFamily="2" charset="2"/>
              </a:rPr>
              <a:t> inconsistent access speed</a:t>
            </a:r>
            <a:endParaRPr lang="en-US" dirty="0" smtClean="0"/>
          </a:p>
          <a:p>
            <a:pPr lvl="1" eaLnBrk="1" hangingPunct="1"/>
            <a:r>
              <a:rPr lang="en-US" dirty="0" smtClean="0"/>
              <a:t>with no data replication, there is </a:t>
            </a:r>
            <a:r>
              <a:rPr lang="en-US" dirty="0" smtClean="0">
                <a:sym typeface="Wingdings" pitchFamily="2" charset="2"/>
              </a:rPr>
              <a:t>increased vulnerability, especially if proper backups are not performed at each site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48FB1-D47C-4F36-9539-CACD1CD6CAEF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Vertical Fragmentation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vertical fragmentation</a:t>
            </a:r>
          </a:p>
          <a:p>
            <a:pPr lvl="1" eaLnBrk="1" hangingPunct="1"/>
            <a:r>
              <a:rPr lang="en-US" smtClean="0"/>
              <a:t>different columns of a table at different sites</a:t>
            </a:r>
          </a:p>
          <a:p>
            <a:pPr lvl="1" eaLnBrk="1" hangingPunct="1"/>
            <a:r>
              <a:rPr lang="en-US" smtClean="0"/>
              <a:t>advantages and disadvantages are the same as for horizontal fragmentation except that combining data across fragments is more difficult because it requires joins (instead of unions)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Fragmentation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mixed fragmentation involves both vertical and horizontal partitioning</a:t>
            </a:r>
          </a:p>
          <a:p>
            <a:pPr lvl="1"/>
            <a:r>
              <a:rPr lang="en-US" smtClean="0"/>
              <a:t>a subset of rows may be selected to reside at a site</a:t>
            </a:r>
          </a:p>
          <a:p>
            <a:pPr lvl="1"/>
            <a:r>
              <a:rPr lang="en-US" smtClean="0"/>
              <a:t>however, only selected columns will reside at the site</a:t>
            </a:r>
          </a:p>
          <a:p>
            <a:pPr lvl="1"/>
            <a:r>
              <a:rPr lang="en-US" smtClean="0"/>
              <a:t>a second site might have the same set of rows, but different columns (or different rows </a:t>
            </a:r>
            <a:r>
              <a:rPr lang="en-US" i="1" smtClean="0"/>
              <a:t>and</a:t>
            </a:r>
            <a:r>
              <a:rPr lang="en-US" smtClean="0"/>
              <a:t> columns)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11FA7-3217-453A-96C8-97B1A70BA2F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7002-202E-4B22-86EE-7FAFD6F1C81F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Right Strategy?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411287"/>
            <a:ext cx="7772400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the distribution strategies described above are most commonly used in combination with each other</a:t>
            </a:r>
          </a:p>
          <a:p>
            <a:pPr eaLnBrk="1" hangingPunct="1"/>
            <a:r>
              <a:rPr lang="en-US" dirty="0" smtClean="0"/>
              <a:t>the “best” strategy depends on funding availability, security needs, performance requirements, existing hardware and software, and many other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Architecture of a distributed database and expected features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AC5B4-495E-47B1-87B4-C9586D4C027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77F3C-1251-495E-B2F3-9A0F9F0B064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Distributed DBMS (DDBMS)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4478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/>
              <a:t>in a distributed database, there is a DBMS at each local node</a:t>
            </a:r>
          </a:p>
          <a:p>
            <a:pPr eaLnBrk="1" hangingPunct="1"/>
            <a:r>
              <a:rPr lang="en-US" smtClean="0"/>
              <a:t>there must also be a DBMS that coordinates the entire system</a:t>
            </a:r>
          </a:p>
          <a:p>
            <a:pPr eaLnBrk="1" hangingPunct="1"/>
            <a:r>
              <a:rPr lang="en-US" smtClean="0"/>
              <a:t>such a DBMS is called a </a:t>
            </a:r>
            <a:r>
              <a:rPr lang="en-US" i="1" smtClean="0"/>
              <a:t>distributed DBMS (DDBMS)</a:t>
            </a:r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E92C-E122-43FB-98B2-C46C2CFCA918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34820" name="Picture 2" descr="11_1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1000"/>
            <a:ext cx="84423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5715000"/>
            <a:ext cx="7848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Ref: Hoffer, J., Prescott, M., McFadden, F. Modern Database Management, 7th ed. Prentice-Hall (2004), p. 562.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8DB38-9A7C-4BF5-871A-A4789A50E6F3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0"/>
            <a:ext cx="82502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DDBMS Required Functions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almost all DDBMSs provide the following services</a:t>
            </a:r>
          </a:p>
          <a:p>
            <a:pPr lvl="1" eaLnBrk="1" hangingPunct="1"/>
            <a:r>
              <a:rPr lang="en-US" smtClean="0"/>
              <a:t>maintain a </a:t>
            </a:r>
            <a:r>
              <a:rPr lang="en-US" i="1" smtClean="0"/>
              <a:t>distributed data dictionary</a:t>
            </a:r>
          </a:p>
          <a:p>
            <a:pPr lvl="1" eaLnBrk="1" hangingPunct="1"/>
            <a:r>
              <a:rPr lang="en-US" smtClean="0"/>
              <a:t>determine locations from which to retrieve data and process query components</a:t>
            </a:r>
          </a:p>
          <a:p>
            <a:pPr lvl="1" eaLnBrk="1" hangingPunct="1"/>
            <a:r>
              <a:rPr lang="en-US" smtClean="0"/>
              <a:t>translate between nodes with different local DBMSs and data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F3542-BAF9-40D4-8D59-3ADBDC01B0ED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4788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DDBMS Required Functions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provide data management functions, such as security, concurrency, query optimization, failure recovery</a:t>
            </a:r>
          </a:p>
          <a:p>
            <a:pPr lvl="1" eaLnBrk="1" hangingPunct="1"/>
            <a:r>
              <a:rPr lang="en-US" dirty="0" smtClean="0"/>
              <a:t>ensure consistency among copies of the data</a:t>
            </a:r>
          </a:p>
          <a:p>
            <a:pPr lvl="1" eaLnBrk="1" hangingPunct="1"/>
            <a:r>
              <a:rPr lang="en-US" dirty="0" smtClean="0"/>
              <a:t>present a single logical database</a:t>
            </a:r>
            <a:r>
              <a:rPr lang="en-US" dirty="0"/>
              <a:t> </a:t>
            </a:r>
            <a:r>
              <a:rPr lang="en-US" dirty="0" smtClean="0"/>
              <a:t>to the user</a:t>
            </a:r>
          </a:p>
          <a:p>
            <a:pPr lvl="1" eaLnBrk="1" hangingPunct="1"/>
            <a:r>
              <a:rPr lang="en-US" dirty="0" smtClean="0"/>
              <a:t>DDBMSs are also expected to have certain transparency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71CF-9429-47EB-BF62-2B12F793E5EC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228600"/>
            <a:ext cx="7391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1524000"/>
            <a:ext cx="7772400" cy="4876800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centralized database:</a:t>
            </a:r>
            <a:r>
              <a:rPr lang="en-US" sz="2800" dirty="0" smtClean="0"/>
              <a:t> one database that might be accessed from remote locations</a:t>
            </a:r>
          </a:p>
          <a:p>
            <a:pPr eaLnBrk="1" hangingPunct="1"/>
            <a:r>
              <a:rPr lang="en-US" sz="2800" i="1" dirty="0" smtClean="0"/>
              <a:t>distributed database:</a:t>
            </a:r>
            <a:r>
              <a:rPr lang="en-US" sz="2800" dirty="0" smtClean="0"/>
              <a:t>  a </a:t>
            </a:r>
            <a:r>
              <a:rPr lang="en-US" sz="2800" i="1" dirty="0" smtClean="0"/>
              <a:t>single logical database</a:t>
            </a:r>
            <a:r>
              <a:rPr lang="en-US" sz="2800" dirty="0" smtClean="0"/>
              <a:t> that is spread physically across computers in multiple locations that are connected by a data communications link</a:t>
            </a:r>
          </a:p>
          <a:p>
            <a:pPr eaLnBrk="1" hangingPunct="1"/>
            <a:r>
              <a:rPr lang="en-US" sz="2800" dirty="0" smtClean="0"/>
              <a:t>note that </a:t>
            </a:r>
            <a:r>
              <a:rPr lang="en-US" sz="2800" i="1" dirty="0" smtClean="0"/>
              <a:t>distributed processing </a:t>
            </a:r>
            <a:r>
              <a:rPr lang="en-US" sz="2800" dirty="0" smtClean="0"/>
              <a:t>is not the same as a </a:t>
            </a:r>
            <a:r>
              <a:rPr lang="en-US" sz="2800" i="1" dirty="0" smtClean="0"/>
              <a:t>distributed database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Features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transparency </a:t>
            </a:r>
          </a:p>
          <a:p>
            <a:pPr lvl="1"/>
            <a:r>
              <a:rPr lang="en-US" dirty="0" smtClean="0"/>
              <a:t>user/application does not need to know where data resides</a:t>
            </a:r>
          </a:p>
          <a:p>
            <a:pPr lvl="1" eaLnBrk="1" hangingPunct="1"/>
            <a:r>
              <a:rPr lang="en-US" dirty="0" smtClean="0"/>
              <a:t>queries are constructed as though all the data is local</a:t>
            </a:r>
          </a:p>
          <a:p>
            <a:pPr lvl="1" eaLnBrk="1" hangingPunct="1"/>
            <a:r>
              <a:rPr lang="en-US" dirty="0" smtClean="0"/>
              <a:t>except for response time, the user should see no difference in querying local or remote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234D3-C4AA-40CE-A52F-3C9E3149831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BCBC3-24BA-4F29-BA3E-743200CA0363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Transparency Features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fragmentation transparency</a:t>
            </a:r>
          </a:p>
          <a:p>
            <a:pPr lvl="1" eaLnBrk="1" hangingPunct="1"/>
            <a:r>
              <a:rPr lang="en-US" dirty="0" smtClean="0"/>
              <a:t>user/application does not need to know that the database is fragmented</a:t>
            </a:r>
          </a:p>
          <a:p>
            <a:pPr eaLnBrk="1" hangingPunct="1"/>
            <a:r>
              <a:rPr lang="en-US" dirty="0" smtClean="0"/>
              <a:t>replication transparency</a:t>
            </a:r>
          </a:p>
          <a:p>
            <a:pPr lvl="1" eaLnBrk="1" hangingPunct="1"/>
            <a:r>
              <a:rPr lang="en-US" dirty="0" smtClean="0"/>
              <a:t>replicated data is transparent to the user</a:t>
            </a:r>
          </a:p>
          <a:p>
            <a:pPr eaLnBrk="1" hangingPunct="1"/>
            <a:r>
              <a:rPr lang="en-US" dirty="0" smtClean="0"/>
              <a:t>both fragmentation and replication transparency ensure that, to the user, the database looks like a single, logical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5A89D-FD42-4383-A503-9DAB8E232E84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Transparency Features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2954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transaction transparency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with transaction transparency, either all the actions of a transaction are committed or none are committed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DDBMS at each site has a </a:t>
            </a:r>
            <a:r>
              <a:rPr lang="en-US" i="1" dirty="0" smtClean="0">
                <a:ea typeface="+mn-ea"/>
                <a:cs typeface="+mn-cs"/>
              </a:rPr>
              <a:t>transaction manager </a:t>
            </a:r>
            <a:r>
              <a:rPr lang="en-US" dirty="0" smtClean="0">
                <a:ea typeface="+mn-ea"/>
                <a:cs typeface="+mn-cs"/>
              </a:rPr>
              <a:t>that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logs before and after images of each transaction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ensures that all update operations are synchronized to maintain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7789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Features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failure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DDBMS is responsible for database recovery when a failure occurs</a:t>
            </a:r>
          </a:p>
          <a:p>
            <a:r>
              <a:rPr lang="en-US" dirty="0" smtClean="0"/>
              <a:t>performance transparency</a:t>
            </a:r>
          </a:p>
          <a:p>
            <a:pPr lvl="1"/>
            <a:r>
              <a:rPr lang="en-US" dirty="0" smtClean="0"/>
              <a:t>query optimization is more complicated in a distributed database system</a:t>
            </a:r>
          </a:p>
          <a:p>
            <a:pPr lvl="1"/>
            <a:r>
              <a:rPr lang="en-US" dirty="0" smtClean="0"/>
              <a:t>the DDBMS must determine an access plan </a:t>
            </a:r>
          </a:p>
          <a:p>
            <a:pPr lvl="2"/>
            <a:r>
              <a:rPr lang="en-US" dirty="0" smtClean="0"/>
              <a:t>in the case of replicated data, an important component of the access plan is to determine which data will be retrieved from which 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03FA1-05A7-402E-BD6D-C8E2B4750A4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Query optimization and transaction management in a </a:t>
            </a:r>
            <a:r>
              <a:rPr lang="en-US" sz="4400" smtClean="0"/>
              <a:t>distributed system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AC5B4-495E-47B1-87B4-C9586D4C027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097838" cy="1143000"/>
          </a:xfrm>
        </p:spPr>
        <p:txBody>
          <a:bodyPr/>
          <a:lstStyle/>
          <a:p>
            <a:r>
              <a:rPr lang="en-US" dirty="0" smtClean="0"/>
              <a:t>Query Optimization in a DDBMS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772400" cy="4953000"/>
          </a:xfrm>
        </p:spPr>
        <p:txBody>
          <a:bodyPr/>
          <a:lstStyle/>
          <a:p>
            <a:pPr lvl="1" eaLnBrk="1" hangingPunct="1"/>
            <a:r>
              <a:rPr lang="en-US" dirty="0" smtClean="0"/>
              <a:t>a DDBMS typically uses a three-step process for query optimization</a:t>
            </a:r>
          </a:p>
          <a:p>
            <a:pPr lvl="2" eaLnBrk="1" hangingPunct="1"/>
            <a:r>
              <a:rPr lang="en-US" dirty="0" smtClean="0"/>
              <a:t>query decomposition -- simplify and rewrite into a structured, relational algebra form</a:t>
            </a:r>
          </a:p>
          <a:p>
            <a:pPr lvl="2" eaLnBrk="1" hangingPunct="1"/>
            <a:r>
              <a:rPr lang="en-US" dirty="0" smtClean="0"/>
              <a:t>data localization -- fragment the query so that each fragment references data at a single site</a:t>
            </a:r>
          </a:p>
          <a:p>
            <a:pPr lvl="2" eaLnBrk="1" hangingPunct="1"/>
            <a:r>
              <a:rPr lang="en-US" dirty="0" smtClean="0"/>
              <a:t>global optimization -- determine </a:t>
            </a:r>
          </a:p>
          <a:p>
            <a:pPr lvl="3" eaLnBrk="1" hangingPunct="1"/>
            <a:r>
              <a:rPr lang="en-US" dirty="0" smtClean="0"/>
              <a:t>the order in which to execute the query fragments</a:t>
            </a:r>
          </a:p>
          <a:p>
            <a:pPr lvl="3" eaLnBrk="1" hangingPunct="1"/>
            <a:r>
              <a:rPr lang="en-US" dirty="0" smtClean="0"/>
              <a:t>where to move data between sites</a:t>
            </a:r>
          </a:p>
          <a:p>
            <a:pPr lvl="3" eaLnBrk="1" hangingPunct="1"/>
            <a:r>
              <a:rPr lang="en-US" dirty="0" smtClean="0"/>
              <a:t>where each part of the query will be executed</a:t>
            </a:r>
          </a:p>
          <a:p>
            <a:pPr lvl="1"/>
            <a:r>
              <a:rPr lang="en-US" dirty="0" smtClean="0"/>
              <a:t>this process should be transparent to the user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ADFE2-09D8-4633-9A6B-A54C93DE72A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402638" cy="1143000"/>
          </a:xfrm>
        </p:spPr>
        <p:txBody>
          <a:bodyPr/>
          <a:lstStyle/>
          <a:p>
            <a:r>
              <a:rPr lang="en-US" dirty="0" smtClean="0"/>
              <a:t>Distributed Concurrency Control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772400" cy="5181600"/>
          </a:xfrm>
        </p:spPr>
        <p:txBody>
          <a:bodyPr/>
          <a:lstStyle/>
          <a:p>
            <a:r>
              <a:rPr lang="en-US" dirty="0" smtClean="0"/>
              <a:t>in a distributed, multi-user environment, an important part of transaction transparency is concurrency control</a:t>
            </a:r>
          </a:p>
          <a:p>
            <a:pPr lvl="1"/>
            <a:r>
              <a:rPr lang="en-US" dirty="0" smtClean="0"/>
              <a:t>a transaction may access data at multiple sites</a:t>
            </a:r>
          </a:p>
          <a:p>
            <a:pPr lvl="1"/>
            <a:r>
              <a:rPr lang="en-US" dirty="0" smtClean="0"/>
              <a:t>a final commit cannot be executed until all sites have committed their part of the transaction</a:t>
            </a:r>
          </a:p>
          <a:p>
            <a:pPr lvl="1"/>
            <a:r>
              <a:rPr lang="en-US" dirty="0" smtClean="0"/>
              <a:t>a DDBMS always has a well-defined commit protocol to ensure concurrency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8A11-6216-46CE-9157-B4164070AB8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Transactions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066800" y="1411287"/>
            <a:ext cx="7772400" cy="4608513"/>
          </a:xfrm>
        </p:spPr>
        <p:txBody>
          <a:bodyPr/>
          <a:lstStyle/>
          <a:p>
            <a:r>
              <a:rPr lang="en-US" dirty="0" smtClean="0"/>
              <a:t>there are four levels of transactions possible for distributed databases</a:t>
            </a:r>
          </a:p>
          <a:p>
            <a:pPr lvl="1"/>
            <a:r>
              <a:rPr lang="en-US" dirty="0" smtClean="0"/>
              <a:t>remote requests (level 1)</a:t>
            </a:r>
          </a:p>
          <a:p>
            <a:pPr lvl="1"/>
            <a:r>
              <a:rPr lang="en-US" dirty="0" smtClean="0"/>
              <a:t>remote transactions (level 2)</a:t>
            </a:r>
          </a:p>
          <a:p>
            <a:pPr lvl="1"/>
            <a:r>
              <a:rPr lang="en-US" dirty="0" smtClean="0"/>
              <a:t>distributed transactions (level 3)</a:t>
            </a:r>
          </a:p>
          <a:p>
            <a:pPr lvl="1"/>
            <a:r>
              <a:rPr lang="en-US" dirty="0" smtClean="0"/>
              <a:t>distributed requests (level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3C7C4-6BC1-43FB-B690-C662F122608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021638" cy="1143000"/>
          </a:xfrm>
        </p:spPr>
        <p:txBody>
          <a:bodyPr/>
          <a:lstStyle/>
          <a:p>
            <a:r>
              <a:rPr lang="en-US" dirty="0" smtClean="0"/>
              <a:t>Remote Request &amp;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remote request</a:t>
            </a:r>
            <a:r>
              <a:rPr lang="en-US" dirty="0"/>
              <a:t> </a:t>
            </a:r>
            <a:r>
              <a:rPr lang="en-US" dirty="0" smtClean="0"/>
              <a:t>(level 1) </a:t>
            </a:r>
            <a:r>
              <a:rPr lang="en-US" baseline="0" dirty="0" smtClean="0"/>
              <a:t>is a </a:t>
            </a:r>
            <a:r>
              <a:rPr lang="en-US" i="1" baseline="0" dirty="0" smtClean="0"/>
              <a:t>single</a:t>
            </a:r>
            <a:r>
              <a:rPr lang="en-US" i="0" baseline="0" dirty="0" smtClean="0"/>
              <a:t> SQL statement that accesses data on only</a:t>
            </a:r>
            <a:r>
              <a:rPr lang="en-US" i="0" dirty="0" smtClean="0"/>
              <a:t> a</a:t>
            </a:r>
            <a:r>
              <a:rPr lang="en-US" i="0" baseline="0" dirty="0" smtClean="0"/>
              <a:t> single site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remote transaction</a:t>
            </a:r>
            <a:r>
              <a:rPr lang="en-US" dirty="0" smtClean="0"/>
              <a:t> (level 2) also accesses data on a single remote site, but the transaction may consist of more than one SQL statement</a:t>
            </a:r>
          </a:p>
          <a:p>
            <a:pPr lvl="1"/>
            <a:r>
              <a:rPr lang="en-US" i="0" baseline="0" dirty="0" smtClean="0"/>
              <a:t>the</a:t>
            </a:r>
            <a:r>
              <a:rPr lang="en-US" i="0" dirty="0" smtClean="0"/>
              <a:t> </a:t>
            </a:r>
            <a:r>
              <a:rPr lang="en-US" i="1" dirty="0" smtClean="0"/>
              <a:t>entire transaction </a:t>
            </a:r>
            <a:r>
              <a:rPr lang="en-US" dirty="0" smtClean="0"/>
              <a:t>must access only a single site</a:t>
            </a:r>
            <a:endParaRPr lang="en-US" i="0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AC5B4-495E-47B1-87B4-C9586D4C027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04135D-A068-44E3-9B20-D3D7E2600657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4788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Distributed Transaction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 a </a:t>
            </a:r>
            <a:r>
              <a:rPr lang="en-US" i="1" dirty="0" smtClean="0"/>
              <a:t>distributed transaction </a:t>
            </a:r>
            <a:r>
              <a:rPr lang="en-US" dirty="0" smtClean="0"/>
              <a:t>(level 3)</a:t>
            </a:r>
            <a:endParaRPr lang="en-US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transaction can reference multiple database sites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however, each individual SQL statement in the transaction can reference only one database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Processing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distributed processing</a:t>
            </a:r>
            <a:r>
              <a:rPr lang="en-US" dirty="0" smtClean="0"/>
              <a:t> occurs when the logical processing for a database is shared between two or more physically separate computers connected through a network</a:t>
            </a:r>
          </a:p>
          <a:p>
            <a:pPr lvl="1"/>
            <a:r>
              <a:rPr lang="en-US" dirty="0" smtClean="0"/>
              <a:t>the database may reside on a single computer </a:t>
            </a:r>
          </a:p>
          <a:p>
            <a:pPr lvl="1"/>
            <a:r>
              <a:rPr lang="en-US" dirty="0" smtClean="0"/>
              <a:t>in this case, the </a:t>
            </a:r>
            <a:r>
              <a:rPr lang="en-US" i="1" dirty="0" smtClean="0"/>
              <a:t>processing</a:t>
            </a:r>
            <a:r>
              <a:rPr lang="en-US" dirty="0" smtClean="0"/>
              <a:t> is distributed, but the </a:t>
            </a:r>
            <a:r>
              <a:rPr lang="en-US" i="1" dirty="0" smtClean="0"/>
              <a:t>database</a:t>
            </a:r>
            <a:r>
              <a:rPr lang="en-US" dirty="0" smtClean="0"/>
              <a:t> is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8B6C9-086E-4F7F-AC3D-4E24D6EB57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Distributed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64F14-23D0-4F85-89E4-3820CB3E3415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Request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a </a:t>
            </a:r>
            <a:r>
              <a:rPr lang="en-US" i="1" dirty="0" smtClean="0"/>
              <a:t>distributed request </a:t>
            </a:r>
            <a:r>
              <a:rPr lang="en-US" dirty="0" smtClean="0"/>
              <a:t>(level 4)</a:t>
            </a:r>
            <a:endParaRPr lang="en-US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transaction can reference multiple database sites</a:t>
            </a:r>
          </a:p>
          <a:p>
            <a:pPr lvl="1" eaLnBrk="1" hangingPunct="1"/>
            <a:r>
              <a:rPr lang="en-US" dirty="0" smtClean="0"/>
              <a:t>individual SQL statements in the transaction may reference multiple database sites</a:t>
            </a:r>
          </a:p>
          <a:p>
            <a:pPr eaLnBrk="1" hangingPunct="1"/>
            <a:r>
              <a:rPr lang="en-US" dirty="0" smtClean="0"/>
              <a:t>fully supports location transparency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/>
              <a:t>Distributed Databases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4400" smtClean="0">
                <a:solidFill>
                  <a:schemeClr val="tx2"/>
                </a:solidFill>
              </a:rPr>
              <a:t>The End</a:t>
            </a:r>
          </a:p>
          <a:p>
            <a:pPr marL="793750" indent="-793750" eaLnBrk="1" hangingPunct="1"/>
            <a:endParaRPr lang="en-US" sz="180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30F42-B7C6-4466-B7EF-DF51CDB7798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3317" name="Content Placeholder 5" descr="Fig12-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473200"/>
            <a:ext cx="7772400" cy="4557713"/>
          </a:xfrm>
          <a:noFill/>
        </p:spPr>
      </p:pic>
    </p:spTree>
    <p:extLst>
      <p:ext uri="{BB962C8B-B14F-4D97-AF65-F5344CB8AC3E}">
        <p14:creationId xmlns:p14="http://schemas.microsoft.com/office/powerpoint/2010/main" val="3814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distributed database</a:t>
            </a:r>
            <a:r>
              <a:rPr lang="en-US" dirty="0" smtClean="0"/>
              <a:t> stores a logically related database over two or more physically independent computers, connected by a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3560C-B969-4FCD-8DCA-40745E7968A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CF678-3241-4A9C-89A2-FAF5DD93B28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5365" name="Content Placeholder 5" descr="Fig12-0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300163"/>
            <a:ext cx="7016750" cy="5164137"/>
          </a:xfrm>
          <a:noFill/>
        </p:spPr>
      </p:pic>
    </p:spTree>
    <p:extLst>
      <p:ext uri="{BB962C8B-B14F-4D97-AF65-F5344CB8AC3E}">
        <p14:creationId xmlns:p14="http://schemas.microsoft.com/office/powerpoint/2010/main" val="40120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in a fully distributed database, both processing and data are distributed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Distributed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8594F-0C65-4F75-8FF2-6E0945CE8E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2760</TotalTime>
  <Words>2014</Words>
  <Application>Microsoft Office PowerPoint</Application>
  <PresentationFormat>On-screen Show (4:3)</PresentationFormat>
  <Paragraphs>367</Paragraphs>
  <Slides>51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Tahoma</vt:lpstr>
      <vt:lpstr>Times New Roman</vt:lpstr>
      <vt:lpstr>Wingdings</vt:lpstr>
      <vt:lpstr>courseSlidesMM</vt:lpstr>
      <vt:lpstr>Distributed Databases</vt:lpstr>
      <vt:lpstr>Topics to be Covered</vt:lpstr>
      <vt:lpstr>PowerPoint Presentation</vt:lpstr>
      <vt:lpstr>Definitions</vt:lpstr>
      <vt:lpstr>Distributed Processing</vt:lpstr>
      <vt:lpstr>Distributed Processing</vt:lpstr>
      <vt:lpstr>Distributed Database</vt:lpstr>
      <vt:lpstr>Distributed Database</vt:lpstr>
      <vt:lpstr>Distributed Database</vt:lpstr>
      <vt:lpstr>Advantages of Distributed Databases</vt:lpstr>
      <vt:lpstr>Advantages of Distributed Databases</vt:lpstr>
      <vt:lpstr>Advantages of Distributed Databases</vt:lpstr>
      <vt:lpstr>Disadvantages</vt:lpstr>
      <vt:lpstr>Disadvantages</vt:lpstr>
      <vt:lpstr>Disadvantages</vt:lpstr>
      <vt:lpstr>Disadvantages</vt:lpstr>
      <vt:lpstr>Distributed Database Options</vt:lpstr>
      <vt:lpstr>Homogeneous Distributed Databases</vt:lpstr>
      <vt:lpstr>Heterogeneous Distributed Database</vt:lpstr>
      <vt:lpstr>PowerPoint Presentation</vt:lpstr>
      <vt:lpstr>Distributed Database</vt:lpstr>
      <vt:lpstr>Distributing the Data</vt:lpstr>
      <vt:lpstr>Replicated Data</vt:lpstr>
      <vt:lpstr>Replicated Data</vt:lpstr>
      <vt:lpstr>Synchronous Updates</vt:lpstr>
      <vt:lpstr>Asynchronous Updates</vt:lpstr>
      <vt:lpstr>Data Replication Advantages</vt:lpstr>
      <vt:lpstr>Data Replication Disadvantages</vt:lpstr>
      <vt:lpstr>Horizontal Fragmentation</vt:lpstr>
      <vt:lpstr>Horizontal Fragmentation-Advantages </vt:lpstr>
      <vt:lpstr>Horizontal Fragmentation-Disadvantages</vt:lpstr>
      <vt:lpstr>Vertical Fragmentation</vt:lpstr>
      <vt:lpstr>Mixed Fragmentation</vt:lpstr>
      <vt:lpstr>The Right Strategy?</vt:lpstr>
      <vt:lpstr>PowerPoint Presentation</vt:lpstr>
      <vt:lpstr>Distributed DBMS (DDBMS)</vt:lpstr>
      <vt:lpstr>PowerPoint Presentation</vt:lpstr>
      <vt:lpstr>DDBMS Required Functions </vt:lpstr>
      <vt:lpstr>DDBMS Required Functions </vt:lpstr>
      <vt:lpstr>Transparency Features</vt:lpstr>
      <vt:lpstr>Transparency Features</vt:lpstr>
      <vt:lpstr>Transparency Features</vt:lpstr>
      <vt:lpstr>Transparency Features</vt:lpstr>
      <vt:lpstr>PowerPoint Presentation</vt:lpstr>
      <vt:lpstr>Query Optimization in a DDBMS</vt:lpstr>
      <vt:lpstr>Distributed Concurrency Control</vt:lpstr>
      <vt:lpstr>Types of Transactions</vt:lpstr>
      <vt:lpstr>Remote Request &amp; Transaction</vt:lpstr>
      <vt:lpstr>Distributed Transaction</vt:lpstr>
      <vt:lpstr>Distributed Request</vt:lpstr>
      <vt:lpstr>Distributed Databases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Databases</dc:title>
  <dc:creator>Mark L. Gillenson</dc:creator>
  <cp:lastModifiedBy>Hawley,Douglas D</cp:lastModifiedBy>
  <cp:revision>270</cp:revision>
  <dcterms:created xsi:type="dcterms:W3CDTF">1998-04-01T21:22:30Z</dcterms:created>
  <dcterms:modified xsi:type="dcterms:W3CDTF">2017-02-16T20:10:13Z</dcterms:modified>
</cp:coreProperties>
</file>