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256" r:id="rId2"/>
    <p:sldId id="432" r:id="rId3"/>
    <p:sldId id="431" r:id="rId4"/>
    <p:sldId id="425" r:id="rId5"/>
    <p:sldId id="426" r:id="rId6"/>
    <p:sldId id="427" r:id="rId7"/>
    <p:sldId id="428" r:id="rId8"/>
    <p:sldId id="429" r:id="rId9"/>
    <p:sldId id="433" r:id="rId10"/>
    <p:sldId id="384" r:id="rId11"/>
    <p:sldId id="434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6" r:id="rId21"/>
    <p:sldId id="397" r:id="rId22"/>
    <p:sldId id="398" r:id="rId23"/>
    <p:sldId id="399" r:id="rId24"/>
    <p:sldId id="400" r:id="rId25"/>
    <p:sldId id="435" r:id="rId26"/>
    <p:sldId id="411" r:id="rId27"/>
    <p:sldId id="412" r:id="rId28"/>
    <p:sldId id="414" r:id="rId29"/>
    <p:sldId id="413" r:id="rId30"/>
    <p:sldId id="423" r:id="rId31"/>
    <p:sldId id="422" r:id="rId32"/>
    <p:sldId id="415" r:id="rId33"/>
    <p:sldId id="416" r:id="rId34"/>
    <p:sldId id="417" r:id="rId35"/>
    <p:sldId id="418" r:id="rId36"/>
    <p:sldId id="382" r:id="rId37"/>
  </p:sldIdLst>
  <p:sldSz cx="9144000" cy="6858000" type="screen4x3"/>
  <p:notesSz cx="6858000" cy="923925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70522" autoAdjust="0"/>
  </p:normalViewPr>
  <p:slideViewPr>
    <p:cSldViewPr snapToGrid="0">
      <p:cViewPr>
        <p:scale>
          <a:sx n="73" d="100"/>
          <a:sy n="73" d="100"/>
        </p:scale>
        <p:origin x="-7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6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982EE7-6631-40BE-ACFA-9FEE643595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1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2150"/>
            <a:ext cx="4621212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9438"/>
            <a:ext cx="50292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7288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6F73F-A219-42AA-BA42-95258FE193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83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39E95-43BB-47F4-8C3C-2FA7D4F359CF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docs.oracle.com</a:t>
            </a:r>
            <a:r>
              <a:rPr lang="en-US" sz="1200" dirty="0" smtClean="0"/>
              <a:t>/cd/E11882_01/server.112/e25789/</a:t>
            </a:r>
            <a:r>
              <a:rPr lang="en-US" sz="1200" dirty="0" err="1" smtClean="0"/>
              <a:t>logical.htm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finest level of storage: data block (a specific number of bytes of physical disk space)</a:t>
            </a:r>
          </a:p>
          <a:p>
            <a:endParaRPr lang="en-US" sz="1200" dirty="0" smtClean="0"/>
          </a:p>
          <a:p>
            <a:r>
              <a:rPr lang="en-US" sz="1200" dirty="0" smtClean="0"/>
              <a:t>extent: a set of logically contiguous</a:t>
            </a:r>
            <a:r>
              <a:rPr lang="en-US" sz="1200" baseline="0" dirty="0" smtClean="0"/>
              <a:t> data blocks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segment: a set of extents allocated for a specific database object, such as a table.  Every database object that consumes storage consists of a single segment.  For example, the data for the employees table is stored in its own data segment; each index for employees is stored in its own index segment.</a:t>
            </a:r>
          </a:p>
          <a:p>
            <a:endParaRPr lang="en-US" sz="1200" baseline="0" dirty="0" smtClean="0"/>
          </a:p>
          <a:p>
            <a:r>
              <a:rPr lang="en-US" sz="1200" baseline="0" dirty="0" smtClean="0"/>
              <a:t>Each segment belongs to one and only one </a:t>
            </a:r>
            <a:r>
              <a:rPr lang="en-US" sz="1200" baseline="0" dirty="0" err="1" smtClean="0"/>
              <a:t>tablespace</a:t>
            </a:r>
            <a:r>
              <a:rPr lang="en-US" sz="1200" baseline="0" dirty="0" smtClean="0"/>
              <a:t>.  So all extents for a segment are stored in the same </a:t>
            </a:r>
            <a:r>
              <a:rPr lang="en-US" sz="1200" baseline="0" dirty="0" err="1" smtClean="0"/>
              <a:t>tablespace</a:t>
            </a:r>
            <a:r>
              <a:rPr lang="en-US" sz="1200" baseline="0" dirty="0" smtClean="0"/>
              <a:t>.  Within a </a:t>
            </a:r>
            <a:r>
              <a:rPr lang="en-US" sz="1200" baseline="0" dirty="0" err="1" smtClean="0"/>
              <a:t>tablespace</a:t>
            </a:r>
            <a:r>
              <a:rPr lang="en-US" sz="1200" baseline="0" dirty="0" smtClean="0"/>
              <a:t>, a segment can include extents from multiple data files.  For example, one extent for a segment may be stored in user01.dbf, while another is stored in user02.dbf.  A single extent can never span data files.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Fastest RAM is 5 nanoseconds</a:t>
            </a:r>
            <a:r>
              <a:rPr lang="en-US" baseline="0" dirty="0" smtClean="0"/>
              <a:t> access time: Each access requires 5/1,000,000,000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Fastest hard disk access time is 5 milliseconds: Each access requires 5/1,000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RAM access time / hard disk access time = (5/1,000,000,000 ) / (5/1,000) </a:t>
            </a:r>
          </a:p>
          <a:p>
            <a:endParaRPr lang="en-US" baseline="0" dirty="0" smtClean="0"/>
          </a:p>
          <a:p>
            <a:r>
              <a:rPr lang="en-US" baseline="0" dirty="0" smtClean="0"/>
              <a:t>= 1/ 1,000,000;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time for 1 hard disk access = 1,000,000 * time for one RAM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39E95-43BB-47F4-8C3C-2FA7D4F359CF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26F73F-A219-42AA-BA42-95258FE193C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0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7E987E-E550-471E-908E-D6B052FDF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D25AD-1523-467B-9048-8BEB6B39DF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C85E6-E7F3-49A8-A6BD-83A3A8745F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524000"/>
            <a:ext cx="7772400" cy="460851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C66C6-3A94-49E0-8CB5-7ECCF7756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058AE-2A27-4100-B612-64CF6ACD6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0A1F-2473-4DE5-A3DB-D40BA3E47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3693-63D5-4B60-A0CB-76C1BB25C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5760-4A4D-4AD8-9BCF-E35D199BBC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D20B8-31B9-47C0-A6DB-7C106BC3AC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8288-4BD6-4FAE-A1EC-95C68D10D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9EE98-7713-49E7-974F-38C81B5C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6BFE6-20D0-488E-82D5-59DA6CA4DA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8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403" name="Rectangle 1035"/>
          <p:cNvSpPr>
            <a:spLocks noGrp="1" noChangeArrowheads="1"/>
          </p:cNvSpPr>
          <p:nvPr>
            <p:ph type="dt" sz="half" idx="2"/>
            <p:custDataLst>
              <p:tags r:id="rId14"/>
            </p:custDataLst>
          </p:nvPr>
        </p:nvSpPr>
        <p:spPr bwMode="auto">
          <a:xfrm>
            <a:off x="3429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404" name="Rectangle 1036"/>
          <p:cNvSpPr>
            <a:spLocks noGrp="1" noChangeArrowheads="1"/>
          </p:cNvSpPr>
          <p:nvPr>
            <p:ph type="ftr" sz="quarter" idx="3"/>
            <p:custDataLst>
              <p:tags r:id="rId15"/>
            </p:custDataLst>
          </p:nvPr>
        </p:nvSpPr>
        <p:spPr bwMode="auto">
          <a:xfrm>
            <a:off x="966788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940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2A6888C-381E-4B87-9E7A-FD081F993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sktom.oracle.com/pls/asktom/f?p=100:11:0::::P11_QUESTION_ID:185570000034684627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Query Optimization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23" y="2752058"/>
            <a:ext cx="5034235" cy="359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r>
              <a:rPr lang="en-US" baseline="0" dirty="0" smtClean="0"/>
              <a:t> in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factors affect database</a:t>
            </a:r>
            <a:r>
              <a:rPr lang="en-US" baseline="0" dirty="0" smtClean="0"/>
              <a:t> performance, including</a:t>
            </a:r>
          </a:p>
          <a:p>
            <a:pPr lvl="1"/>
            <a:r>
              <a:rPr lang="en-US" dirty="0" smtClean="0"/>
              <a:t>CPU (speed and number of processors)</a:t>
            </a:r>
          </a:p>
          <a:p>
            <a:pPr lvl="1"/>
            <a:r>
              <a:rPr lang="en-US" dirty="0" smtClean="0"/>
              <a:t>RAM (size)</a:t>
            </a:r>
          </a:p>
          <a:p>
            <a:pPr lvl="1"/>
            <a:r>
              <a:rPr lang="en-US" dirty="0" smtClean="0"/>
              <a:t>hard disk</a:t>
            </a:r>
            <a:r>
              <a:rPr lang="en-US" baseline="0" dirty="0" smtClean="0"/>
              <a:t> (size and speed)</a:t>
            </a:r>
          </a:p>
          <a:p>
            <a:pPr lvl="1"/>
            <a:r>
              <a:rPr lang="en-US" dirty="0" smtClean="0"/>
              <a:t>n</a:t>
            </a:r>
            <a:r>
              <a:rPr lang="en-US" baseline="0" dirty="0" smtClean="0"/>
              <a:t>etwork (capacity; tuned for performance)</a:t>
            </a:r>
          </a:p>
          <a:p>
            <a:pPr lvl="1"/>
            <a:r>
              <a:rPr lang="en-US" dirty="0" smtClean="0"/>
              <a:t>operating system (tuned for performance)</a:t>
            </a:r>
          </a:p>
          <a:p>
            <a:pPr lvl="1"/>
            <a:r>
              <a:rPr lang="en-US" dirty="0" smtClean="0"/>
              <a:t>application (tuned for performance)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384664"/>
            <a:ext cx="5316584" cy="474785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(client)</a:t>
            </a:r>
            <a:r>
              <a:rPr lang="en-US" baseline="0" dirty="0" smtClean="0"/>
              <a:t> generates </a:t>
            </a:r>
            <a:r>
              <a:rPr lang="en-US" baseline="0" dirty="0" smtClean="0"/>
              <a:t> </a:t>
            </a:r>
            <a:r>
              <a:rPr lang="en-US" baseline="0" dirty="0" smtClean="0"/>
              <a:t>query</a:t>
            </a:r>
          </a:p>
          <a:p>
            <a:r>
              <a:rPr lang="en-US" dirty="0" smtClean="0"/>
              <a:t>query sent </a:t>
            </a:r>
            <a:r>
              <a:rPr lang="en-US" dirty="0" smtClean="0"/>
              <a:t>to </a:t>
            </a:r>
            <a:r>
              <a:rPr lang="en-US" dirty="0" smtClean="0"/>
              <a:t>DBMS </a:t>
            </a:r>
            <a:r>
              <a:rPr lang="en-US" dirty="0" smtClean="0"/>
              <a:t>(the server)</a:t>
            </a:r>
          </a:p>
          <a:p>
            <a:r>
              <a:rPr lang="en-US" dirty="0" smtClean="0"/>
              <a:t>DBMS </a:t>
            </a:r>
            <a:r>
              <a:rPr lang="en-US" dirty="0" smtClean="0"/>
              <a:t>executes the query</a:t>
            </a:r>
          </a:p>
          <a:p>
            <a:r>
              <a:rPr lang="en-US" dirty="0" smtClean="0"/>
              <a:t>DBMS </a:t>
            </a:r>
            <a:r>
              <a:rPr lang="en-US" dirty="0" smtClean="0"/>
              <a:t>sends </a:t>
            </a:r>
            <a:r>
              <a:rPr lang="en-US" dirty="0" smtClean="0"/>
              <a:t>results </a:t>
            </a:r>
            <a:r>
              <a:rPr lang="en-US" dirty="0" smtClean="0"/>
              <a:t>back to </a:t>
            </a:r>
            <a:r>
              <a:rPr lang="en-US" dirty="0" smtClean="0"/>
              <a:t>user </a:t>
            </a:r>
            <a:r>
              <a:rPr lang="en-US" dirty="0" smtClean="0"/>
              <a:t>(client)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51" y="1631361"/>
            <a:ext cx="25908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8123238" cy="1143000"/>
          </a:xfrm>
        </p:spPr>
        <p:txBody>
          <a:bodyPr/>
          <a:lstStyle/>
          <a:p>
            <a:r>
              <a:rPr lang="en-US" dirty="0" smtClean="0"/>
              <a:t>DBMS Architecture –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are stored in </a:t>
            </a:r>
            <a:r>
              <a:rPr lang="en-US" b="1" dirty="0" smtClean="0"/>
              <a:t>data files</a:t>
            </a:r>
          </a:p>
          <a:p>
            <a:pPr lvl="1"/>
            <a:r>
              <a:rPr lang="en-US" i="0" dirty="0" smtClean="0"/>
              <a:t>may</a:t>
            </a:r>
            <a:r>
              <a:rPr lang="en-US" i="0" baseline="0" dirty="0" smtClean="0"/>
              <a:t> contain rows from a </a:t>
            </a:r>
            <a:r>
              <a:rPr lang="en-US" b="1" i="0" baseline="0" dirty="0" smtClean="0"/>
              <a:t>single table </a:t>
            </a:r>
            <a:r>
              <a:rPr lang="en-US" i="0" baseline="0" dirty="0" smtClean="0"/>
              <a:t>or rows from </a:t>
            </a:r>
            <a:r>
              <a:rPr lang="en-US" b="1" i="0" baseline="0" dirty="0" smtClean="0"/>
              <a:t>several tables</a:t>
            </a:r>
          </a:p>
          <a:p>
            <a:pPr lvl="1"/>
            <a:r>
              <a:rPr lang="en-US" dirty="0" smtClean="0"/>
              <a:t>the database administrator (DBA) determines the initial size of the data files</a:t>
            </a:r>
          </a:p>
          <a:p>
            <a:pPr lvl="1"/>
            <a:r>
              <a:rPr lang="en-US" i="0" dirty="0" smtClean="0"/>
              <a:t>data files are </a:t>
            </a:r>
            <a:r>
              <a:rPr lang="en-US" b="1" i="0" dirty="0" smtClean="0"/>
              <a:t>physical structures </a:t>
            </a:r>
            <a:r>
              <a:rPr lang="en-US" i="0" dirty="0" smtClean="0"/>
              <a:t>that are dependent on the operating system in which Oracle is running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5" y="1458686"/>
            <a:ext cx="7916092" cy="1911531"/>
          </a:xfrm>
        </p:spPr>
        <p:txBody>
          <a:bodyPr/>
          <a:lstStyle/>
          <a:p>
            <a:r>
              <a:rPr lang="en-US" dirty="0" smtClean="0"/>
              <a:t>data files are grouped in </a:t>
            </a:r>
            <a:r>
              <a:rPr lang="en-US" b="1" dirty="0" smtClean="0"/>
              <a:t>table spaces</a:t>
            </a:r>
          </a:p>
          <a:p>
            <a:r>
              <a:rPr lang="en-US" i="0" dirty="0" smtClean="0"/>
              <a:t>a table </a:t>
            </a:r>
            <a:r>
              <a:rPr lang="en-US" i="0" dirty="0" smtClean="0"/>
              <a:t>space is a </a:t>
            </a:r>
            <a:r>
              <a:rPr lang="en-US" b="1" i="0" dirty="0" smtClean="0"/>
              <a:t>logical</a:t>
            </a:r>
            <a:r>
              <a:rPr lang="en-US" i="0" dirty="0" smtClean="0"/>
              <a:t> grouping of data </a:t>
            </a:r>
            <a:r>
              <a:rPr lang="en-US" i="0" dirty="0" smtClean="0"/>
              <a:t>files</a:t>
            </a:r>
            <a:endParaRPr lang="en-US" i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27" y="3271021"/>
            <a:ext cx="23241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8011" y="3133414"/>
            <a:ext cx="5996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user </a:t>
            </a:r>
            <a:r>
              <a:rPr lang="en-US" dirty="0">
                <a:latin typeface="+mn-lt"/>
              </a:rPr>
              <a:t>table space is used to store all tables created by that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system </a:t>
            </a:r>
            <a:r>
              <a:rPr lang="en-US" dirty="0">
                <a:latin typeface="+mn-lt"/>
              </a:rPr>
              <a:t>table space can be used to store the data 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temporary </a:t>
            </a:r>
            <a:r>
              <a:rPr lang="en-US" dirty="0">
                <a:latin typeface="+mn-lt"/>
              </a:rPr>
              <a:t>table space can be used for tables created by temporary sorts, groupings, and so forth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Cache (Buffer Cache)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099163" cy="367501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data</a:t>
            </a:r>
            <a:r>
              <a:rPr lang="en-US" b="1" baseline="0" dirty="0" smtClean="0"/>
              <a:t> cache </a:t>
            </a:r>
            <a:r>
              <a:rPr lang="en-US" baseline="0" dirty="0" smtClean="0"/>
              <a:t>(or buffer cache) </a:t>
            </a:r>
            <a:r>
              <a:rPr lang="en-US" i="0" baseline="0" dirty="0" smtClean="0"/>
              <a:t>is </a:t>
            </a:r>
            <a:r>
              <a:rPr lang="en-US" b="1" i="0" baseline="0" dirty="0" smtClean="0"/>
              <a:t>shared memory </a:t>
            </a:r>
            <a:r>
              <a:rPr lang="en-US" i="0" baseline="0" dirty="0" smtClean="0"/>
              <a:t>that stores the most recently accessed </a:t>
            </a:r>
            <a:r>
              <a:rPr lang="en-US" b="1" i="0" baseline="0" dirty="0" smtClean="0"/>
              <a:t>data blocks </a:t>
            </a:r>
            <a:r>
              <a:rPr lang="en-US" i="0" baseline="0" dirty="0" smtClean="0"/>
              <a:t>in RAM</a:t>
            </a:r>
          </a:p>
          <a:p>
            <a:pPr lvl="1"/>
            <a:r>
              <a:rPr lang="en-US" dirty="0" smtClean="0"/>
              <a:t>stores the data</a:t>
            </a:r>
            <a:r>
              <a:rPr lang="en-US" baseline="0" dirty="0" smtClean="0"/>
              <a:t> after it has been read or before it is written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73" y="4989467"/>
            <a:ext cx="1628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524001"/>
            <a:ext cx="8328071" cy="4079966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b="1" baseline="0" dirty="0" smtClean="0"/>
              <a:t>SQL cache </a:t>
            </a:r>
            <a:r>
              <a:rPr lang="en-US" i="0" baseline="0" dirty="0" smtClean="0"/>
              <a:t>is </a:t>
            </a:r>
            <a:r>
              <a:rPr lang="en-US" b="1" i="0" baseline="0" dirty="0" smtClean="0"/>
              <a:t>shared memory </a:t>
            </a:r>
            <a:r>
              <a:rPr lang="en-US" i="0" baseline="0" dirty="0" smtClean="0"/>
              <a:t>that stores the most recently executed </a:t>
            </a:r>
            <a:r>
              <a:rPr lang="en-US" b="1" i="0" baseline="0" dirty="0" smtClean="0"/>
              <a:t>SQL statements or procedures</a:t>
            </a:r>
            <a:r>
              <a:rPr lang="en-US" i="0" baseline="0" dirty="0" smtClean="0"/>
              <a:t>, including triggers and functions</a:t>
            </a:r>
          </a:p>
          <a:p>
            <a:pPr lvl="1"/>
            <a:r>
              <a:rPr lang="en-US" dirty="0" smtClean="0"/>
              <a:t>the SQL cache</a:t>
            </a:r>
            <a:r>
              <a:rPr lang="en-US" baseline="0" dirty="0" smtClean="0"/>
              <a:t> does not store the original SQL</a:t>
            </a:r>
          </a:p>
          <a:p>
            <a:pPr lvl="1"/>
            <a:r>
              <a:rPr lang="en-US" baseline="0" dirty="0" smtClean="0"/>
              <a:t>instead it stores a processed version of the SQL</a:t>
            </a:r>
            <a:r>
              <a:rPr lang="en-US" dirty="0" smtClean="0"/>
              <a:t> that is ready for immediate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06" y="5550081"/>
            <a:ext cx="1666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1371600"/>
            <a:ext cx="8249694" cy="4760913"/>
          </a:xfrm>
        </p:spPr>
        <p:txBody>
          <a:bodyPr/>
          <a:lstStyle/>
          <a:p>
            <a:r>
              <a:rPr lang="en-US" dirty="0" smtClean="0"/>
              <a:t>in addition to the components described above, many other </a:t>
            </a:r>
            <a:r>
              <a:rPr lang="en-US" b="1" dirty="0" smtClean="0"/>
              <a:t>processes</a:t>
            </a:r>
            <a:r>
              <a:rPr lang="en-US" dirty="0" smtClean="0"/>
              <a:t> run on the DBMS server, including</a:t>
            </a:r>
          </a:p>
          <a:p>
            <a:pPr lvl="1"/>
            <a:r>
              <a:rPr lang="en-US" b="1" dirty="0" smtClean="0"/>
              <a:t>listener</a:t>
            </a:r>
            <a:r>
              <a:rPr lang="en-US" baseline="0" dirty="0" smtClean="0"/>
              <a:t> (listens for client requests)</a:t>
            </a:r>
          </a:p>
          <a:p>
            <a:pPr lvl="1"/>
            <a:r>
              <a:rPr lang="en-US" b="1" baseline="0" dirty="0" smtClean="0"/>
              <a:t>user</a:t>
            </a:r>
            <a:r>
              <a:rPr lang="en-US" baseline="0" dirty="0" smtClean="0"/>
              <a:t> (a process is created for each user)</a:t>
            </a:r>
          </a:p>
          <a:p>
            <a:pPr lvl="1"/>
            <a:r>
              <a:rPr lang="en-US" b="1" dirty="0" smtClean="0"/>
              <a:t>scheduler</a:t>
            </a:r>
            <a:r>
              <a:rPr lang="en-US" dirty="0" smtClean="0"/>
              <a:t> (schedules concurrent transactions)</a:t>
            </a:r>
          </a:p>
          <a:p>
            <a:pPr lvl="1"/>
            <a:r>
              <a:rPr lang="en-US" b="1" dirty="0" smtClean="0"/>
              <a:t>lock</a:t>
            </a:r>
            <a:r>
              <a:rPr lang="en-US" b="1" baseline="0" dirty="0" smtClean="0"/>
              <a:t> manager </a:t>
            </a:r>
            <a:r>
              <a:rPr lang="en-US" baseline="0" dirty="0" smtClean="0"/>
              <a:t>(manages all locks on database objects)</a:t>
            </a:r>
          </a:p>
          <a:p>
            <a:pPr lvl="1"/>
            <a:r>
              <a:rPr lang="en-US" b="1" baseline="0" dirty="0" smtClean="0"/>
              <a:t>optimizer</a:t>
            </a:r>
            <a:r>
              <a:rPr lang="en-US" baseline="0" dirty="0" smtClean="0"/>
              <a:t> (optimizes SQL queries)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r>
              <a:rPr lang="en-US" baseline="0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 descr="Fig11-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717" y="235337"/>
            <a:ext cx="8450317" cy="604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82" y="1354183"/>
            <a:ext cx="6354581" cy="4608513"/>
          </a:xfrm>
        </p:spPr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used by </a:t>
            </a:r>
            <a:r>
              <a:rPr lang="en-US" baseline="0" dirty="0" smtClean="0"/>
              <a:t>client </a:t>
            </a:r>
            <a:r>
              <a:rPr lang="en-US" baseline="0" dirty="0" smtClean="0"/>
              <a:t>must be </a:t>
            </a:r>
            <a:r>
              <a:rPr lang="en-US" b="1" baseline="0" dirty="0" smtClean="0"/>
              <a:t>retrieved</a:t>
            </a:r>
            <a:r>
              <a:rPr lang="en-US" baseline="0" dirty="0" smtClean="0"/>
              <a:t> from </a:t>
            </a:r>
            <a:r>
              <a:rPr lang="en-US" baseline="0" dirty="0" smtClean="0"/>
              <a:t>hard </a:t>
            </a:r>
            <a:r>
              <a:rPr lang="en-US" baseline="0" dirty="0" smtClean="0"/>
              <a:t>disk and </a:t>
            </a:r>
            <a:r>
              <a:rPr lang="en-US" b="1" baseline="0" dirty="0" smtClean="0"/>
              <a:t>moved</a:t>
            </a:r>
            <a:r>
              <a:rPr lang="en-US" baseline="0" dirty="0" smtClean="0"/>
              <a:t> to </a:t>
            </a:r>
            <a:r>
              <a:rPr lang="en-US" baseline="0" dirty="0" smtClean="0"/>
              <a:t>data </a:t>
            </a:r>
            <a:r>
              <a:rPr lang="en-US" baseline="0" dirty="0" smtClean="0"/>
              <a:t>cache</a:t>
            </a:r>
          </a:p>
          <a:p>
            <a:pPr lvl="1"/>
            <a:r>
              <a:rPr lang="en-US" baseline="0" dirty="0" smtClean="0"/>
              <a:t>this requires an I/O request</a:t>
            </a:r>
          </a:p>
          <a:p>
            <a:pPr lvl="1"/>
            <a:r>
              <a:rPr lang="en-US" baseline="0" dirty="0" smtClean="0"/>
              <a:t>normally an entire physical disk block is moved</a:t>
            </a:r>
          </a:p>
          <a:p>
            <a:pPr lvl="1"/>
            <a:r>
              <a:rPr lang="en-US" baseline="0" dirty="0" smtClean="0"/>
              <a:t>working with data in the data cache is </a:t>
            </a:r>
            <a:r>
              <a:rPr lang="en-US" b="1" baseline="0" dirty="0" smtClean="0"/>
              <a:t>much faster </a:t>
            </a:r>
            <a:r>
              <a:rPr lang="en-US" baseline="0" dirty="0" smtClean="0"/>
              <a:t>than working in the data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210" y="3334703"/>
            <a:ext cx="1095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471749"/>
            <a:ext cx="8079876" cy="4608513"/>
          </a:xfrm>
        </p:spPr>
        <p:txBody>
          <a:bodyPr/>
          <a:lstStyle/>
          <a:p>
            <a:pPr lvl="1"/>
            <a:r>
              <a:rPr lang="en-US" baseline="0" dirty="0" smtClean="0"/>
              <a:t>performance-tuning activities focus on the </a:t>
            </a:r>
            <a:r>
              <a:rPr lang="en-US" b="1" baseline="0" dirty="0" smtClean="0"/>
              <a:t>number of I/O operations</a:t>
            </a:r>
          </a:p>
          <a:p>
            <a:pPr lvl="2"/>
            <a:r>
              <a:rPr lang="en-US" baseline="0" dirty="0" smtClean="0"/>
              <a:t>RAM access times range from 5 to 70 </a:t>
            </a:r>
            <a:r>
              <a:rPr lang="en-US" baseline="0" dirty="0" smtClean="0"/>
              <a:t>nanoseconds </a:t>
            </a:r>
          </a:p>
          <a:p>
            <a:pPr lvl="2"/>
            <a:r>
              <a:rPr lang="en-US" baseline="0" dirty="0" smtClean="0"/>
              <a:t>hard </a:t>
            </a:r>
            <a:r>
              <a:rPr lang="en-US" baseline="0" dirty="0" smtClean="0"/>
              <a:t>disk access times range from 5 to 15 milliseconds</a:t>
            </a:r>
          </a:p>
          <a:p>
            <a:pPr lvl="2"/>
            <a:r>
              <a:rPr lang="en-US" dirty="0" smtClean="0"/>
              <a:t>ratio of fastest RAM access to fastest hard disk access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Database Performa</a:t>
            </a:r>
            <a:r>
              <a:rPr lang="en-US" baseline="0" dirty="0" smtClean="0"/>
              <a:t>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baseline="0" dirty="0" smtClean="0"/>
              <a:t>for the small tables we use in class (&lt; 100 rows) performance is never an issue</a:t>
            </a:r>
          </a:p>
          <a:p>
            <a:r>
              <a:rPr lang="en-US" i="0" baseline="0" dirty="0" smtClean="0"/>
              <a:t>for </a:t>
            </a:r>
            <a:r>
              <a:rPr lang="en-US" b="1" i="0" baseline="0" dirty="0" smtClean="0"/>
              <a:t>large databases</a:t>
            </a:r>
            <a:r>
              <a:rPr lang="en-US" i="0" baseline="0" dirty="0" smtClean="0"/>
              <a:t>, with millions of records, writing </a:t>
            </a:r>
            <a:r>
              <a:rPr lang="en-US" b="1" i="0" baseline="0" dirty="0" smtClean="0"/>
              <a:t>efficient queries </a:t>
            </a:r>
            <a:r>
              <a:rPr lang="en-US" i="0" baseline="0" dirty="0" smtClean="0"/>
              <a:t>is essential</a:t>
            </a:r>
          </a:p>
          <a:p>
            <a:r>
              <a:rPr lang="en-US" i="0" baseline="0" dirty="0" smtClean="0"/>
              <a:t>one aspect of query optimization is </a:t>
            </a:r>
            <a:r>
              <a:rPr lang="en-US" b="1" i="0" baseline="0" dirty="0" smtClean="0"/>
              <a:t>indexing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524000"/>
            <a:ext cx="3344091" cy="4608513"/>
          </a:xfrm>
        </p:spPr>
        <p:txBody>
          <a:bodyPr/>
          <a:lstStyle/>
          <a:p>
            <a:r>
              <a:rPr lang="en-US" dirty="0" smtClean="0"/>
              <a:t>query processing is done in three </a:t>
            </a:r>
            <a:r>
              <a:rPr lang="en-US" dirty="0" smtClean="0"/>
              <a:t>stages:</a:t>
            </a:r>
            <a:endParaRPr lang="en-US" dirty="0" smtClean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parsing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execution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fetching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41" y="1254034"/>
            <a:ext cx="5174827" cy="497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Parsing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709" y="1524000"/>
            <a:ext cx="8184379" cy="4608513"/>
          </a:xfrm>
        </p:spPr>
        <p:txBody>
          <a:bodyPr/>
          <a:lstStyle/>
          <a:p>
            <a:r>
              <a:rPr lang="en-US" b="1" dirty="0" smtClean="0"/>
              <a:t>parsing</a:t>
            </a:r>
            <a:r>
              <a:rPr lang="en-US" dirty="0" smtClean="0"/>
              <a:t> activities are performed by the </a:t>
            </a:r>
            <a:r>
              <a:rPr lang="en-US" b="1" dirty="0" smtClean="0"/>
              <a:t>query optimizer </a:t>
            </a:r>
            <a:r>
              <a:rPr lang="en-US" dirty="0" smtClean="0"/>
              <a:t>and </a:t>
            </a:r>
            <a:r>
              <a:rPr lang="en-US" dirty="0" smtClean="0"/>
              <a:t>include:</a:t>
            </a:r>
            <a:endParaRPr lang="en-US" dirty="0" smtClean="0"/>
          </a:p>
          <a:p>
            <a:pPr lvl="1"/>
            <a:r>
              <a:rPr lang="en-US" dirty="0" smtClean="0"/>
              <a:t>validating </a:t>
            </a:r>
            <a:r>
              <a:rPr lang="en-US" b="1" dirty="0" smtClean="0"/>
              <a:t>syntax</a:t>
            </a:r>
            <a:r>
              <a:rPr lang="en-US" dirty="0" smtClean="0"/>
              <a:t> of the query</a:t>
            </a:r>
          </a:p>
          <a:p>
            <a:pPr lvl="1"/>
            <a:r>
              <a:rPr lang="en-US" dirty="0" smtClean="0"/>
              <a:t>validating </a:t>
            </a:r>
            <a:r>
              <a:rPr lang="en-US" b="1" dirty="0" smtClean="0"/>
              <a:t>names</a:t>
            </a:r>
            <a:r>
              <a:rPr lang="en-US" dirty="0" smtClean="0"/>
              <a:t> of tables and columns</a:t>
            </a:r>
          </a:p>
          <a:p>
            <a:pPr lvl="1"/>
            <a:r>
              <a:rPr lang="en-US" dirty="0" smtClean="0"/>
              <a:t>validating the user’s </a:t>
            </a:r>
            <a:r>
              <a:rPr lang="en-US" b="1" dirty="0" smtClean="0"/>
              <a:t>privileges</a:t>
            </a:r>
          </a:p>
          <a:p>
            <a:pPr lvl="1"/>
            <a:r>
              <a:rPr lang="en-US" b="1" dirty="0" smtClean="0"/>
              <a:t>decomposing</a:t>
            </a:r>
            <a:r>
              <a:rPr lang="en-US" dirty="0" smtClean="0"/>
              <a:t> into smaller units</a:t>
            </a:r>
          </a:p>
          <a:p>
            <a:pPr lvl="1"/>
            <a:r>
              <a:rPr lang="en-US" b="1" dirty="0" smtClean="0"/>
              <a:t>transforming</a:t>
            </a:r>
            <a:r>
              <a:rPr lang="en-US" dirty="0" smtClean="0"/>
              <a:t> to fully equivalent but more efficient query</a:t>
            </a:r>
          </a:p>
          <a:p>
            <a:pPr lvl="1"/>
            <a:r>
              <a:rPr lang="en-US" dirty="0" smtClean="0"/>
              <a:t>determining the most efficient </a:t>
            </a:r>
            <a:r>
              <a:rPr lang="en-US" b="1" dirty="0" smtClean="0"/>
              <a:t>access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r>
              <a:rPr lang="en-US" baseline="0" dirty="0" smtClean="0"/>
              <a:t>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9" y="1524000"/>
            <a:ext cx="6655026" cy="4608513"/>
          </a:xfrm>
        </p:spPr>
        <p:txBody>
          <a:bodyPr/>
          <a:lstStyle/>
          <a:p>
            <a:pPr lvl="0"/>
            <a:r>
              <a:rPr lang="en-US" dirty="0" smtClean="0"/>
              <a:t>an </a:t>
            </a:r>
            <a:r>
              <a:rPr lang="en-US" b="1" dirty="0" smtClean="0"/>
              <a:t>access plan </a:t>
            </a:r>
            <a:r>
              <a:rPr lang="en-US" dirty="0" smtClean="0"/>
              <a:t>is the </a:t>
            </a:r>
            <a:r>
              <a:rPr lang="en-US" b="1" dirty="0" smtClean="0"/>
              <a:t>series of steps </a:t>
            </a:r>
            <a:r>
              <a:rPr lang="en-US" dirty="0" smtClean="0"/>
              <a:t>the DBMS</a:t>
            </a:r>
            <a:r>
              <a:rPr lang="en-US" baseline="0" dirty="0" smtClean="0"/>
              <a:t> will use to execute the query</a:t>
            </a:r>
          </a:p>
          <a:p>
            <a:pPr lvl="1"/>
            <a:r>
              <a:rPr lang="en-US" dirty="0" smtClean="0"/>
              <a:t>if an access plan for the query already exists in the </a:t>
            </a:r>
            <a:r>
              <a:rPr lang="en-US" b="1" dirty="0" smtClean="0"/>
              <a:t>SQL cache</a:t>
            </a:r>
            <a:r>
              <a:rPr lang="en-US" dirty="0" smtClean="0"/>
              <a:t>, it is used</a:t>
            </a:r>
          </a:p>
          <a:p>
            <a:pPr lvl="1"/>
            <a:r>
              <a:rPr lang="en-US" dirty="0" smtClean="0"/>
              <a:t>otherwise, the</a:t>
            </a:r>
            <a:r>
              <a:rPr lang="en-US" baseline="0" dirty="0" smtClean="0"/>
              <a:t> </a:t>
            </a:r>
            <a:r>
              <a:rPr lang="en-US" b="1" baseline="0" dirty="0" smtClean="0"/>
              <a:t>new</a:t>
            </a:r>
            <a:r>
              <a:rPr lang="en-US" baseline="0" dirty="0" smtClean="0"/>
              <a:t> access plan is stored in the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0"/>
            <a:ext cx="8448358" cy="1143000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Execution and Fetch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524000"/>
            <a:ext cx="8288882" cy="4608513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b="1" dirty="0" smtClean="0"/>
              <a:t>execution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fetch</a:t>
            </a:r>
            <a:r>
              <a:rPr lang="en-US" baseline="0" dirty="0" smtClean="0"/>
              <a:t> phases, all I/O operations specified in the access plan are executed</a:t>
            </a:r>
          </a:p>
          <a:p>
            <a:pPr lvl="1"/>
            <a:r>
              <a:rPr lang="en-US" b="1" dirty="0" smtClean="0"/>
              <a:t>locks</a:t>
            </a:r>
            <a:r>
              <a:rPr lang="en-US" baseline="0" dirty="0" smtClean="0"/>
              <a:t> </a:t>
            </a:r>
            <a:r>
              <a:rPr lang="en-US" baseline="0" dirty="0" smtClean="0"/>
              <a:t>acquired</a:t>
            </a:r>
            <a:r>
              <a:rPr lang="en-US" baseline="0" dirty="0" smtClean="0"/>
              <a:t>, if necessary</a:t>
            </a:r>
          </a:p>
          <a:p>
            <a:pPr lvl="1"/>
            <a:r>
              <a:rPr lang="en-US" baseline="0" dirty="0" smtClean="0"/>
              <a:t>data is </a:t>
            </a:r>
            <a:r>
              <a:rPr lang="en-US" b="1" baseline="0" dirty="0" smtClean="0"/>
              <a:t>retrieved</a:t>
            </a:r>
            <a:r>
              <a:rPr lang="en-US" baseline="0" dirty="0" smtClean="0"/>
              <a:t> from </a:t>
            </a:r>
            <a:r>
              <a:rPr lang="en-US" baseline="0" dirty="0" smtClean="0"/>
              <a:t>data </a:t>
            </a:r>
            <a:r>
              <a:rPr lang="en-US" baseline="0" dirty="0" smtClean="0"/>
              <a:t>files and placed in </a:t>
            </a:r>
            <a:r>
              <a:rPr lang="en-US" b="1" baseline="0" dirty="0" smtClean="0"/>
              <a:t>data </a:t>
            </a:r>
            <a:r>
              <a:rPr lang="en-US" b="1" baseline="0" dirty="0" smtClean="0"/>
              <a:t>cache</a:t>
            </a:r>
          </a:p>
          <a:p>
            <a:r>
              <a:rPr lang="en-US" dirty="0" smtClean="0"/>
              <a:t>rows that match the conditions are </a:t>
            </a:r>
            <a:r>
              <a:rPr lang="en-US" b="1" dirty="0" smtClean="0"/>
              <a:t>retrieved, sorted,</a:t>
            </a:r>
            <a:r>
              <a:rPr lang="en-US" b="1" baseline="0" dirty="0" smtClean="0"/>
              <a:t> grouped, aggregated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returned</a:t>
            </a:r>
            <a:r>
              <a:rPr lang="en-US" dirty="0" smtClean="0"/>
              <a:t> to </a:t>
            </a:r>
            <a:r>
              <a:rPr lang="en-US" dirty="0" smtClean="0"/>
              <a:t>client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0"/>
            <a:ext cx="8682038" cy="1143000"/>
          </a:xfrm>
        </p:spPr>
        <p:txBody>
          <a:bodyPr/>
          <a:lstStyle/>
          <a:p>
            <a:r>
              <a:rPr lang="en-US" dirty="0" smtClean="0"/>
              <a:t>SQL Execution and Fetch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line between the </a:t>
            </a:r>
            <a:r>
              <a:rPr lang="en-US" b="1" dirty="0" smtClean="0"/>
              <a:t>execution</a:t>
            </a:r>
            <a:r>
              <a:rPr lang="en-US" dirty="0" smtClean="0"/>
              <a:t> and </a:t>
            </a:r>
            <a:r>
              <a:rPr lang="en-US" b="1" dirty="0" smtClean="0"/>
              <a:t>fetch</a:t>
            </a:r>
            <a:r>
              <a:rPr lang="en-US" dirty="0" smtClean="0"/>
              <a:t> phases is fuzzy</a:t>
            </a:r>
          </a:p>
          <a:p>
            <a:r>
              <a:rPr lang="en-US" baseline="0" dirty="0" smtClean="0"/>
              <a:t>for</a:t>
            </a:r>
            <a:r>
              <a:rPr lang="en-US" dirty="0" smtClean="0"/>
              <a:t> more information, see </a:t>
            </a:r>
          </a:p>
          <a:p>
            <a:pPr>
              <a:buNone/>
            </a:pPr>
            <a:r>
              <a:rPr lang="en-US" sz="2000" dirty="0" smtClean="0">
                <a:hlinkClick r:id="rId3"/>
              </a:rPr>
              <a:t>http://asktom.oracle.com/pls/asktom/f?p=100:11:0::::P11_QUESTION_ID:1855700000346846274</a:t>
            </a:r>
            <a:r>
              <a:rPr lang="en-US" sz="2000" dirty="0" smtClean="0"/>
              <a:t> </a:t>
            </a:r>
            <a:endParaRPr lang="en-US" sz="2000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focus on the </a:t>
            </a:r>
            <a:r>
              <a:rPr lang="en-US" b="1" dirty="0" smtClean="0"/>
              <a:t>parsing phase</a:t>
            </a:r>
          </a:p>
          <a:p>
            <a:pPr lvl="1"/>
            <a:r>
              <a:rPr lang="en-US" dirty="0" smtClean="0"/>
              <a:t>in particular, we will look at </a:t>
            </a:r>
            <a:r>
              <a:rPr lang="en-US" b="1" dirty="0" smtClean="0"/>
              <a:t>access plans</a:t>
            </a:r>
          </a:p>
          <a:p>
            <a:pPr lvl="0"/>
            <a:r>
              <a:rPr lang="en-US" dirty="0" smtClean="0"/>
              <a:t>in order to</a:t>
            </a:r>
            <a:r>
              <a:rPr lang="en-US" baseline="0" dirty="0" smtClean="0"/>
              <a:t> determine which access plan is optimal, we need to decide how we are going to </a:t>
            </a:r>
            <a:r>
              <a:rPr lang="en-US" b="1" baseline="0" dirty="0" smtClean="0"/>
              <a:t>evaluate</a:t>
            </a:r>
            <a:r>
              <a:rPr lang="en-US" baseline="0" dirty="0" smtClean="0"/>
              <a:t> our access plans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4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rule-based</a:t>
            </a:r>
            <a:r>
              <a:rPr lang="en-US" dirty="0" smtClean="0"/>
              <a:t> optimizer: this approach uses </a:t>
            </a:r>
            <a:r>
              <a:rPr lang="en-US" b="1" dirty="0" smtClean="0"/>
              <a:t>preset fixed-cost values </a:t>
            </a:r>
            <a:r>
              <a:rPr lang="en-US" dirty="0" smtClean="0"/>
              <a:t>for each</a:t>
            </a:r>
            <a:r>
              <a:rPr lang="en-US" baseline="0" dirty="0" smtClean="0"/>
              <a:t> SQL operation (full table scan, table access by row ID, sorting, etc.)</a:t>
            </a:r>
          </a:p>
          <a:p>
            <a:pPr lvl="1"/>
            <a:r>
              <a:rPr lang="en-US" baseline="0" dirty="0" smtClean="0"/>
              <a:t>the cost of each operation is determined based on the preset values, then added together to determine the total cost of the query</a:t>
            </a:r>
          </a:p>
          <a:p>
            <a:pPr lvl="1"/>
            <a:r>
              <a:rPr lang="en-US" baseline="0" dirty="0" smtClean="0"/>
              <a:t>the access plan with the lowest cost “wins”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cost-based</a:t>
            </a:r>
            <a:r>
              <a:rPr lang="en-US" dirty="0" smtClean="0"/>
              <a:t> optimizer: uses </a:t>
            </a:r>
            <a:r>
              <a:rPr lang="en-US" b="1" dirty="0" smtClean="0"/>
              <a:t>sophisticated algorithms</a:t>
            </a:r>
            <a:r>
              <a:rPr lang="en-US" b="1" baseline="0" dirty="0" smtClean="0"/>
              <a:t> </a:t>
            </a:r>
            <a:r>
              <a:rPr lang="en-US" baseline="0" dirty="0" smtClean="0"/>
              <a:t>based on the statistics about the objects being accessed</a:t>
            </a:r>
          </a:p>
          <a:p>
            <a:pPr lvl="1"/>
            <a:r>
              <a:rPr lang="en-US" baseline="0" dirty="0" smtClean="0"/>
              <a:t>includes processing cost, I/O cost, resource costs (RAM and temporary space, for example) </a:t>
            </a:r>
          </a:p>
          <a:p>
            <a:pPr lvl="0"/>
            <a:r>
              <a:rPr lang="en-US" baseline="0" dirty="0" smtClean="0"/>
              <a:t>we will look at </a:t>
            </a:r>
            <a:r>
              <a:rPr lang="en-US" b="1" baseline="0" dirty="0" smtClean="0"/>
              <a:t>rule-based</a:t>
            </a:r>
            <a:r>
              <a:rPr lang="en-US" baseline="0" dirty="0" smtClean="0"/>
              <a:t> optimizers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772400" cy="4158343"/>
          </a:xfrm>
        </p:spPr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</a:t>
            </a:r>
            <a:r>
              <a:rPr lang="en-US" dirty="0" smtClean="0"/>
              <a:t>we want to execute the following </a:t>
            </a:r>
            <a:r>
              <a:rPr lang="en-US" dirty="0" smtClean="0"/>
              <a:t>query:</a:t>
            </a:r>
            <a:endParaRPr lang="en-US" baseline="0" dirty="0" smtClean="0"/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p_code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p_desc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p_price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v_name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 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v_state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	from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product, vendor</a:t>
            </a: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product.v_code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vendor.v_code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	and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vendor.v_state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‘FL’;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will develop </a:t>
            </a:r>
            <a:r>
              <a:rPr lang="en-US" b="1" dirty="0" smtClean="0"/>
              <a:t>two</a:t>
            </a:r>
            <a:r>
              <a:rPr lang="en-US" dirty="0" smtClean="0"/>
              <a:t> access plans for the </a:t>
            </a:r>
            <a:r>
              <a:rPr lang="en-US" dirty="0" smtClean="0"/>
              <a:t>query.</a:t>
            </a:r>
          </a:p>
          <a:p>
            <a:r>
              <a:rPr lang="en-US" dirty="0" smtClean="0"/>
              <a:t>Then, </a:t>
            </a:r>
            <a:r>
              <a:rPr lang="en-US" dirty="0" smtClean="0"/>
              <a:t>compare </a:t>
            </a:r>
            <a:r>
              <a:rPr lang="en-US" dirty="0" smtClean="0"/>
              <a:t>the</a:t>
            </a:r>
            <a:r>
              <a:rPr lang="en-US" baseline="0" dirty="0" smtClean="0"/>
              <a:t> cost of each to see which access plan is </a:t>
            </a:r>
            <a:r>
              <a:rPr lang="en-US" b="1" baseline="0" dirty="0" smtClean="0"/>
              <a:t>optimal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7138352" cy="4608513"/>
          </a:xfrm>
        </p:spPr>
        <p:txBody>
          <a:bodyPr/>
          <a:lstStyle/>
          <a:p>
            <a:r>
              <a:rPr lang="en-US" b="1" dirty="0" smtClean="0"/>
              <a:t>indexes</a:t>
            </a:r>
            <a:r>
              <a:rPr lang="en-US" dirty="0" smtClean="0"/>
              <a:t> can be used to speed up 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aggregating data</a:t>
            </a:r>
          </a:p>
          <a:p>
            <a:pPr lvl="1"/>
            <a:r>
              <a:rPr lang="en-US" dirty="0" smtClean="0"/>
              <a:t>joining data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index scan </a:t>
            </a:r>
            <a:r>
              <a:rPr lang="en-US" dirty="0" smtClean="0"/>
              <a:t>is faster than a </a:t>
            </a:r>
            <a:r>
              <a:rPr lang="en-US" b="1" dirty="0" smtClean="0"/>
              <a:t>full table scan</a:t>
            </a:r>
            <a:r>
              <a:rPr lang="en-US" dirty="0" smtClean="0"/>
              <a:t> because the keys are sorted and the size is smaller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51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9" y="1524000"/>
            <a:ext cx="6197826" cy="4608513"/>
          </a:xfrm>
        </p:spPr>
        <p:txBody>
          <a:bodyPr/>
          <a:lstStyle/>
          <a:p>
            <a:pPr lvl="0"/>
            <a:r>
              <a:rPr lang="en-US" dirty="0" smtClean="0"/>
              <a:t>assume there are </a:t>
            </a:r>
            <a:r>
              <a:rPr lang="en-US" b="1" dirty="0" smtClean="0"/>
              <a:t>no</a:t>
            </a:r>
            <a:r>
              <a:rPr lang="en-US" b="1" baseline="0" dirty="0" smtClean="0"/>
              <a:t> indexes</a:t>
            </a:r>
          </a:p>
          <a:p>
            <a:pPr lvl="0"/>
            <a:r>
              <a:rPr lang="en-US" baseline="0" dirty="0" smtClean="0"/>
              <a:t>consider only the number of </a:t>
            </a:r>
            <a:r>
              <a:rPr lang="en-US" b="1" baseline="0" dirty="0" smtClean="0"/>
              <a:t>row reads </a:t>
            </a:r>
            <a:r>
              <a:rPr lang="en-US" baseline="0" dirty="0" smtClean="0"/>
              <a:t>required</a:t>
            </a:r>
          </a:p>
          <a:p>
            <a:pPr lvl="0"/>
            <a:r>
              <a:rPr lang="en-US" baseline="0" dirty="0" smtClean="0"/>
              <a:t>assume </a:t>
            </a:r>
            <a:r>
              <a:rPr lang="en-US" baseline="0" dirty="0" smtClean="0"/>
              <a:t>a simple rule that </a:t>
            </a:r>
            <a:r>
              <a:rPr lang="en-US" b="1" baseline="0" dirty="0" smtClean="0"/>
              <a:t>each </a:t>
            </a:r>
            <a:r>
              <a:rPr lang="en-US" b="1" baseline="0" dirty="0" smtClean="0"/>
              <a:t>row read has an I/O cost </a:t>
            </a:r>
            <a:r>
              <a:rPr lang="en-US" b="1" baseline="0" dirty="0" smtClean="0"/>
              <a:t>= 1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 PRODUCT table has 7,000 rows</a:t>
            </a:r>
          </a:p>
          <a:p>
            <a:r>
              <a:rPr lang="en-US" dirty="0" smtClean="0"/>
              <a:t>the VENDOR table has 300 rows</a:t>
            </a:r>
          </a:p>
          <a:p>
            <a:r>
              <a:rPr lang="en-US" dirty="0" smtClean="0"/>
              <a:t>ten</a:t>
            </a:r>
            <a:r>
              <a:rPr lang="en-US" baseline="0" dirty="0" smtClean="0"/>
              <a:t> vendors are located in Florida</a:t>
            </a:r>
          </a:p>
          <a:p>
            <a:r>
              <a:rPr lang="en-US" baseline="0" dirty="0" smtClean="0"/>
              <a:t>1,000 products come from vendors in Florida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each product has exactly one </a:t>
            </a:r>
            <a:r>
              <a:rPr lang="en-US" dirty="0"/>
              <a:t>v</a:t>
            </a:r>
            <a:r>
              <a:rPr lang="en-US" dirty="0" smtClean="0"/>
              <a:t>endor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2 access plans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6" descr="Tbl11-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82" y="1876097"/>
            <a:ext cx="8486506" cy="360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Performance Tuning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indexes</a:t>
            </a:r>
            <a:r>
              <a:rPr lang="en-US" dirty="0" smtClean="0"/>
              <a:t> judiciously</a:t>
            </a:r>
          </a:p>
          <a:p>
            <a:r>
              <a:rPr lang="en-US" dirty="0" smtClean="0"/>
              <a:t>for conditional criteria</a:t>
            </a:r>
          </a:p>
          <a:p>
            <a:pPr lvl="1"/>
            <a:r>
              <a:rPr lang="en-US" b="1" dirty="0" smtClean="0"/>
              <a:t>use literals </a:t>
            </a:r>
            <a:r>
              <a:rPr lang="en-US" dirty="0" smtClean="0"/>
              <a:t>where possible (price</a:t>
            </a:r>
            <a:r>
              <a:rPr lang="en-US" baseline="0" dirty="0" smtClean="0"/>
              <a:t> &gt; 10 is faster than price &gt; min * 1.1.0)</a:t>
            </a:r>
          </a:p>
          <a:p>
            <a:pPr lvl="1"/>
            <a:r>
              <a:rPr lang="en-US" b="1" baseline="0" dirty="0" smtClean="0"/>
              <a:t>avoid functions </a:t>
            </a:r>
            <a:r>
              <a:rPr lang="en-US" baseline="0" dirty="0" smtClean="0"/>
              <a:t>if possible (use name = ‘Jim’ rather than upper(name) = ‘JIM’ if either one will work)</a:t>
            </a:r>
          </a:p>
          <a:p>
            <a:pPr lvl="1"/>
            <a:r>
              <a:rPr lang="en-US" baseline="0" dirty="0" smtClean="0"/>
              <a:t>remember that </a:t>
            </a:r>
            <a:r>
              <a:rPr lang="en-US" b="1" baseline="0" dirty="0" smtClean="0"/>
              <a:t>comparing numeric data is faster</a:t>
            </a:r>
            <a:r>
              <a:rPr lang="en-US" baseline="0" dirty="0" smtClean="0"/>
              <a:t> than comparing character, date, or null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Performance Tuning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</a:t>
            </a:r>
            <a:r>
              <a:rPr lang="en-US" baseline="0" dirty="0" smtClean="0"/>
              <a:t> </a:t>
            </a:r>
            <a:r>
              <a:rPr lang="en-US" b="1" baseline="0" dirty="0" smtClean="0"/>
              <a:t>equality comparisons</a:t>
            </a:r>
            <a:r>
              <a:rPr lang="en-US" baseline="0" dirty="0" smtClean="0"/>
              <a:t>, instead of inequality comparisons, when possible</a:t>
            </a:r>
          </a:p>
          <a:p>
            <a:pPr lvl="1"/>
            <a:r>
              <a:rPr lang="en-US" baseline="0" dirty="0" smtClean="0"/>
              <a:t>LIKE with wildcards is the</a:t>
            </a:r>
            <a:r>
              <a:rPr lang="en-US" dirty="0" smtClean="0"/>
              <a:t> slowest of all</a:t>
            </a:r>
            <a:endParaRPr lang="en-US" baseline="0" dirty="0" smtClean="0"/>
          </a:p>
          <a:p>
            <a:r>
              <a:rPr lang="en-US" dirty="0" smtClean="0"/>
              <a:t>when using multiple conditions, write </a:t>
            </a:r>
            <a:r>
              <a:rPr lang="en-US" b="1" dirty="0" smtClean="0"/>
              <a:t>equality conditions first</a:t>
            </a:r>
          </a:p>
          <a:p>
            <a:r>
              <a:rPr lang="en-US" baseline="0" dirty="0" smtClean="0"/>
              <a:t>with multiple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conditions, write the condition most likely to be </a:t>
            </a:r>
            <a:r>
              <a:rPr lang="en-US" b="1" dirty="0" smtClean="0"/>
              <a:t>false first</a:t>
            </a:r>
          </a:p>
          <a:p>
            <a:r>
              <a:rPr lang="en-US" baseline="0" dirty="0" smtClean="0"/>
              <a:t>with multiple </a:t>
            </a:r>
            <a:r>
              <a:rPr lang="en-US" b="1" baseline="0" dirty="0" smtClean="0"/>
              <a:t>OR</a:t>
            </a:r>
            <a:r>
              <a:rPr lang="en-US" baseline="0" dirty="0" smtClean="0"/>
              <a:t> conditions, put the condition most likely to be </a:t>
            </a:r>
            <a:r>
              <a:rPr lang="en-US" b="1" baseline="0" dirty="0" smtClean="0"/>
              <a:t>true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Performance Tuning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avoid </a:t>
            </a:r>
            <a:r>
              <a:rPr lang="en-US" b="1" dirty="0" smtClean="0"/>
              <a:t>NOT </a:t>
            </a:r>
            <a:r>
              <a:rPr lang="en-US" dirty="0" smtClean="0"/>
              <a:t>when possible (write </a:t>
            </a:r>
            <a:r>
              <a:rPr lang="en-US" dirty="0" err="1" smtClean="0"/>
              <a:t>emp_sex</a:t>
            </a:r>
            <a:r>
              <a:rPr lang="en-US" baseline="0" dirty="0" smtClean="0"/>
              <a:t> = ‘F’ rather than not(</a:t>
            </a:r>
            <a:r>
              <a:rPr lang="en-US" baseline="0" dirty="0" err="1" smtClean="0"/>
              <a:t>emp_sex</a:t>
            </a:r>
            <a:r>
              <a:rPr lang="en-US" baseline="0" dirty="0" smtClean="0"/>
              <a:t> = ‘M’)</a:t>
            </a:r>
          </a:p>
          <a:p>
            <a:r>
              <a:rPr lang="en-US" baseline="0" dirty="0" smtClean="0"/>
              <a:t>most importantly, remember that these rules do not work for all DBMSs; you must </a:t>
            </a:r>
            <a:r>
              <a:rPr lang="en-US" b="1" baseline="0" dirty="0" smtClean="0"/>
              <a:t>know how your DBMS processes queries</a:t>
            </a:r>
            <a:r>
              <a:rPr lang="en-US" baseline="0" dirty="0" smtClean="0"/>
              <a:t> and then apply appropriate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066800"/>
            <a:ext cx="8077200" cy="1143000"/>
          </a:xfrm>
          <a:noFill/>
        </p:spPr>
        <p:txBody>
          <a:bodyPr lIns="90488" tIns="44450" rIns="90488" bIns="44450" anchor="ctr"/>
          <a:lstStyle/>
          <a:p>
            <a:pPr algn="ctr" eaLnBrk="1" hangingPunct="1"/>
            <a:r>
              <a:rPr lang="en-US" sz="4800" dirty="0" smtClean="0"/>
              <a:t>Query Optimization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0" y="2823210"/>
            <a:ext cx="8077200" cy="3333750"/>
          </a:xfrm>
        </p:spPr>
        <p:txBody>
          <a:bodyPr lIns="90488" tIns="44450" rIns="90488" bIns="44450"/>
          <a:lstStyle/>
          <a:p>
            <a:pPr marL="793750" indent="-793750" eaLnBrk="1" hangingPunct="1"/>
            <a:r>
              <a:rPr lang="en-US" sz="3600" dirty="0" smtClean="0">
                <a:solidFill>
                  <a:schemeClr val="tx2"/>
                </a:solidFill>
              </a:rPr>
              <a:t>The End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51" y="3631475"/>
            <a:ext cx="3603335" cy="257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 Index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Content Placeholder 5" descr="Fig11-0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947507"/>
            <a:ext cx="7772400" cy="376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88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524000"/>
            <a:ext cx="6877095" cy="4608513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cus_name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baseline="0" dirty="0" err="1" smtClean="0">
                <a:latin typeface="Courier New" pitchFamily="49" charset="0"/>
                <a:cs typeface="Courier New" pitchFamily="49" charset="0"/>
              </a:rPr>
              <a:t>cus_state</a:t>
            </a:r>
            <a:endParaRPr lang="en-US" sz="2800" b="1" baseline="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	from customer</a:t>
            </a:r>
          </a:p>
          <a:p>
            <a:pPr>
              <a:buNone/>
            </a:pP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	where </a:t>
            </a:r>
            <a:r>
              <a:rPr lang="en-US" sz="2800" b="1" baseline="0" dirty="0" err="1" smtClean="0">
                <a:latin typeface="Courier New" pitchFamily="49" charset="0"/>
                <a:cs typeface="Courier New" pitchFamily="49" charset="0"/>
              </a:rPr>
              <a:t>cus_state</a:t>
            </a:r>
            <a:r>
              <a:rPr lang="en-US" sz="2800" b="1" baseline="0" dirty="0" smtClean="0">
                <a:latin typeface="Courier New" pitchFamily="49" charset="0"/>
                <a:cs typeface="Courier New" pitchFamily="49" charset="0"/>
              </a:rPr>
              <a:t> = ‘FL’;</a:t>
            </a:r>
          </a:p>
          <a:p>
            <a:r>
              <a:rPr lang="en-US" b="1" baseline="0" dirty="0" smtClean="0"/>
              <a:t>without an index </a:t>
            </a:r>
            <a:r>
              <a:rPr lang="en-US" baseline="0" dirty="0" smtClean="0"/>
              <a:t>on 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baseline="0" dirty="0" smtClean="0"/>
              <a:t>, a full table scan of all 14,786 rows will be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with </a:t>
            </a:r>
            <a:r>
              <a:rPr lang="en-US" b="1" dirty="0" smtClean="0"/>
              <a:t>an index </a:t>
            </a:r>
            <a:r>
              <a:rPr lang="en-US" dirty="0"/>
              <a:t>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 smtClean="0"/>
              <a:t>DBMS will find the first customer with state equal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‘FL’</a:t>
            </a:r>
            <a:r>
              <a:rPr lang="en-US" dirty="0" smtClean="0"/>
              <a:t> and then read the subsequent rows until</a:t>
            </a:r>
            <a:r>
              <a:rPr lang="en-US" baseline="0" dirty="0" smtClean="0"/>
              <a:t> the state changes to a different value</a:t>
            </a:r>
          </a:p>
          <a:p>
            <a:pPr lvl="1"/>
            <a:r>
              <a:rPr lang="en-US" baseline="0" dirty="0" smtClean="0"/>
              <a:t>5 accesses to the </a:t>
            </a:r>
            <a:r>
              <a:rPr lang="en-US" b="1" baseline="0" dirty="0" smtClean="0"/>
              <a:t>index</a:t>
            </a:r>
          </a:p>
          <a:p>
            <a:pPr lvl="1"/>
            <a:r>
              <a:rPr lang="en-US" baseline="0" dirty="0" smtClean="0"/>
              <a:t>5 accesses to the </a:t>
            </a:r>
            <a:r>
              <a:rPr lang="en-US" b="1" baseline="0" dirty="0" smtClean="0"/>
              <a:t>customer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7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9" y="1524000"/>
            <a:ext cx="7425734" cy="4608513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b="1" dirty="0" smtClean="0"/>
              <a:t>insertion</a:t>
            </a:r>
            <a:r>
              <a:rPr lang="en-US" dirty="0" smtClean="0"/>
              <a:t>, and </a:t>
            </a:r>
            <a:r>
              <a:rPr lang="en-US" b="1" dirty="0" smtClean="0"/>
              <a:t>deletion</a:t>
            </a:r>
            <a:r>
              <a:rPr lang="en-US" dirty="0" smtClean="0"/>
              <a:t>, and </a:t>
            </a:r>
            <a:r>
              <a:rPr lang="en-US" dirty="0" smtClean="0"/>
              <a:t>for </a:t>
            </a:r>
            <a:r>
              <a:rPr lang="en-US" b="1" dirty="0" smtClean="0"/>
              <a:t>updates</a:t>
            </a:r>
            <a:r>
              <a:rPr lang="en-US" dirty="0" smtClean="0"/>
              <a:t> of indexed columns, the indexes must be updated</a:t>
            </a:r>
          </a:p>
          <a:p>
            <a:r>
              <a:rPr lang="en-US" baseline="0" dirty="0" smtClean="0"/>
              <a:t>if</a:t>
            </a:r>
            <a:r>
              <a:rPr lang="en-US" dirty="0" smtClean="0"/>
              <a:t> there are too many indexes, index-maintenance will be prohibitive</a:t>
            </a:r>
          </a:p>
          <a:p>
            <a:pPr lvl="1"/>
            <a:r>
              <a:rPr lang="en-US" dirty="0" smtClean="0"/>
              <a:t>for this reason, </a:t>
            </a:r>
            <a:r>
              <a:rPr lang="en-US" b="1" dirty="0" smtClean="0"/>
              <a:t>choose indexes carefully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4" y="1524000"/>
            <a:ext cx="8066814" cy="4608513"/>
          </a:xfrm>
        </p:spPr>
        <p:txBody>
          <a:bodyPr/>
          <a:lstStyle/>
          <a:p>
            <a:r>
              <a:rPr lang="en-US" b="1" dirty="0" smtClean="0"/>
              <a:t>primary and foreign keys are usually indexed automatically </a:t>
            </a:r>
            <a:r>
              <a:rPr lang="en-US" dirty="0" smtClean="0"/>
              <a:t>by the DBMS</a:t>
            </a:r>
            <a:endParaRPr lang="en-US" baseline="0" dirty="0" smtClean="0"/>
          </a:p>
          <a:p>
            <a:r>
              <a:rPr lang="en-US" b="1" dirty="0" smtClean="0"/>
              <a:t>index</a:t>
            </a:r>
            <a:r>
              <a:rPr lang="en-US" dirty="0" smtClean="0"/>
              <a:t> </a:t>
            </a:r>
            <a:r>
              <a:rPr lang="en-US" baseline="0" dirty="0" smtClean="0"/>
              <a:t>columns that appear</a:t>
            </a:r>
            <a:r>
              <a:rPr lang="en-US" dirty="0" smtClean="0"/>
              <a:t> frequently as the only column in the </a:t>
            </a:r>
            <a:r>
              <a:rPr lang="en-US" b="1" dirty="0" smtClean="0"/>
              <a:t>search criteria </a:t>
            </a:r>
            <a:r>
              <a:rPr lang="en-US" dirty="0" smtClean="0"/>
              <a:t>for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HAVING</a:t>
            </a:r>
            <a:r>
              <a:rPr lang="en-US" dirty="0" smtClean="0"/>
              <a:t> clause or in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ORDER BY</a:t>
            </a:r>
            <a:r>
              <a:rPr lang="en-US" dirty="0" smtClean="0"/>
              <a:t> clause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columns with </a:t>
            </a:r>
            <a:r>
              <a:rPr lang="en-US" b="1" baseline="0" dirty="0" smtClean="0"/>
              <a:t>low data sparsity </a:t>
            </a:r>
            <a:r>
              <a:rPr lang="en-US" baseline="0" dirty="0" smtClean="0"/>
              <a:t>(very few distinct</a:t>
            </a:r>
            <a:r>
              <a:rPr lang="en-US" dirty="0" smtClean="0"/>
              <a:t> </a:t>
            </a:r>
            <a:r>
              <a:rPr lang="en-US" baseline="0" dirty="0" smtClean="0"/>
              <a:t>values, e.g. employee</a:t>
            </a:r>
            <a:r>
              <a:rPr lang="en-US" dirty="0" smtClean="0"/>
              <a:t> gender</a:t>
            </a:r>
            <a:r>
              <a:rPr lang="en-US" baseline="0" dirty="0" smtClean="0"/>
              <a:t>) </a:t>
            </a:r>
            <a:r>
              <a:rPr lang="en-US" baseline="0" dirty="0" smtClean="0"/>
              <a:t>are usually </a:t>
            </a:r>
            <a:r>
              <a:rPr lang="en-US" b="1" baseline="0" dirty="0" smtClean="0"/>
              <a:t>not indexed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9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indexing is important, there are many other aspects to </a:t>
            </a:r>
            <a:r>
              <a:rPr lang="en-US" b="1" dirty="0" smtClean="0"/>
              <a:t>optimizing</a:t>
            </a:r>
            <a:r>
              <a:rPr lang="en-US" dirty="0" smtClean="0"/>
              <a:t> query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Query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058AE-2A27-4100-B612-64CF6ACD625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2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C:\0Merry\Courses\courseSlidesMM.pot</Template>
  <TotalTime>3281</TotalTime>
  <Words>1650</Words>
  <Application>Microsoft Office PowerPoint</Application>
  <PresentationFormat>On-screen Show (4:3)</PresentationFormat>
  <Paragraphs>273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courseSlidesMM</vt:lpstr>
      <vt:lpstr>Query Optimization</vt:lpstr>
      <vt:lpstr>Database Performance</vt:lpstr>
      <vt:lpstr>Indexes</vt:lpstr>
      <vt:lpstr>A Sample Index</vt:lpstr>
      <vt:lpstr>Example</vt:lpstr>
      <vt:lpstr>Example</vt:lpstr>
      <vt:lpstr>When to Index</vt:lpstr>
      <vt:lpstr>When to Index</vt:lpstr>
      <vt:lpstr>Query Processing</vt:lpstr>
      <vt:lpstr>Factors in Performance</vt:lpstr>
      <vt:lpstr>Steps in Query Processing</vt:lpstr>
      <vt:lpstr>DBMS Architecture – Data Files</vt:lpstr>
      <vt:lpstr>Table Spaces</vt:lpstr>
      <vt:lpstr>Data Cache (Buffer Cache)</vt:lpstr>
      <vt:lpstr>SQL Cache</vt:lpstr>
      <vt:lpstr>DBMS Processes</vt:lpstr>
      <vt:lpstr>DBMS Architecture</vt:lpstr>
      <vt:lpstr>I/O Activity</vt:lpstr>
      <vt:lpstr>I/O Activity</vt:lpstr>
      <vt:lpstr>Query Processing</vt:lpstr>
      <vt:lpstr>SQL Parsing Phase</vt:lpstr>
      <vt:lpstr>Access Plans</vt:lpstr>
      <vt:lpstr>SQL Execution and Fetch Phases</vt:lpstr>
      <vt:lpstr>SQL Execution and Fetch Phases</vt:lpstr>
      <vt:lpstr>Access Plans</vt:lpstr>
      <vt:lpstr>Optimizer Choices</vt:lpstr>
      <vt:lpstr>Optimizer Choices</vt:lpstr>
      <vt:lpstr>Example</vt:lpstr>
      <vt:lpstr>Example</vt:lpstr>
      <vt:lpstr>Example</vt:lpstr>
      <vt:lpstr>Example</vt:lpstr>
      <vt:lpstr>Comparing 2 access plans</vt:lpstr>
      <vt:lpstr>SQL Performance Tuning Hints</vt:lpstr>
      <vt:lpstr>SQL Performance Tuning Hints</vt:lpstr>
      <vt:lpstr>SQL Performance Tuning Hints</vt:lpstr>
      <vt:lpstr>Query Optimization</vt:lpstr>
    </vt:vector>
  </TitlesOfParts>
  <Company>Dell Computer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Mark L. Gillenson</dc:creator>
  <cp:lastModifiedBy>Denise Case</cp:lastModifiedBy>
  <cp:revision>324</cp:revision>
  <dcterms:created xsi:type="dcterms:W3CDTF">1998-04-22T17:13:08Z</dcterms:created>
  <dcterms:modified xsi:type="dcterms:W3CDTF">2016-02-22T13:40:50Z</dcterms:modified>
</cp:coreProperties>
</file>