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7" r:id="rId3"/>
    <p:sldId id="378" r:id="rId4"/>
    <p:sldId id="379" r:id="rId5"/>
    <p:sldId id="380" r:id="rId6"/>
    <p:sldId id="381" r:id="rId7"/>
    <p:sldId id="357" r:id="rId8"/>
    <p:sldId id="365" r:id="rId9"/>
    <p:sldId id="358" r:id="rId10"/>
    <p:sldId id="359" r:id="rId11"/>
    <p:sldId id="360" r:id="rId12"/>
    <p:sldId id="361" r:id="rId13"/>
    <p:sldId id="362" r:id="rId14"/>
    <p:sldId id="366" r:id="rId15"/>
    <p:sldId id="373" r:id="rId16"/>
    <p:sldId id="374" r:id="rId17"/>
    <p:sldId id="338" r:id="rId18"/>
  </p:sldIdLst>
  <p:sldSz cx="9144000" cy="6858000" type="screen4x3"/>
  <p:notesSz cx="6858000" cy="923925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0" d="100"/>
          <a:sy n="60" d="100"/>
        </p:scale>
        <p:origin x="7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9CCB3-4805-6E40-A567-8F4A1731D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4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A4D6AE-65C4-8846-A35D-C6DD7AA2A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EEB992-827D-F146-AA9F-458BEBA2C789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034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2B262B-F55F-E148-B613-C738AF394BA4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233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6DDDDB-A83B-0C4A-BE34-9F3A3881BE41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4793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90DABB-CD95-AE46-AD81-6393EAABF7C5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606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EE8EE3-2F15-9747-8172-BC3A62CCC452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892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932989-7E1E-DA43-9BFE-A670B23A9DC7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49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ED1F8A-745D-5B4E-9EDA-DF54C4D550DF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8628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8227EC-2EDD-6B4B-B4F8-F8DAF3AD3B7E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1393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9C3AB6-24E5-234C-A671-F705241D7CE3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948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2B4834-D8A9-7549-8624-F8B7F944A4CD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692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7F6777-584A-6541-84A9-657403DA764F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772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01B922-15C1-C34F-9146-C1B3E41C230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1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0E9A86-CBA0-4942-A7E5-6344192246D0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7322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B31C3C-8FB5-BD46-9160-45372B549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4FA42-6B3E-3542-9D5F-3F7D3586A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66C74-AE99-9447-9272-982F16FD0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CFBF6-74AD-E346-BAAD-E031F8204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BFF45-B2E5-1D47-AD69-64851C2D5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D0A9-2577-1141-BA68-3DC39FEF6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14677-A6EB-F542-8963-6123B66FA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8EDA6-A429-0745-B947-BFAF18309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7DD74-2251-E045-806F-0B8274755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40E16-BF8E-CA43-BB20-F9D16039C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6A679-BD7A-B844-9642-4D67098D2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</a:defRPr>
            </a:lvl1pPr>
          </a:lstStyle>
          <a:p>
            <a:fld id="{73B12F1C-28C8-0D4B-ADAE-EEA2A49E97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>
                <a:latin typeface="Tahoma" charset="0"/>
              </a:rPr>
              <a:t>PL/SQL and </a:t>
            </a:r>
            <a:r>
              <a:rPr lang="en-US" sz="4800" dirty="0">
                <a:latin typeface="Tahoma" charset="0"/>
              </a:rPr>
              <a:t>Stored Procedures</a:t>
            </a:r>
            <a:endParaRPr lang="en-US" sz="2800" dirty="0">
              <a:latin typeface="Tahoma" charset="0"/>
            </a:endParaRP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endParaRPr lang="en-US" sz="2000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F65882-0DF9-5547-B654-C537A0D2ADA3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Parameter Data Types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parameters can be any legal Oracle or PL/SQL data type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the precision or scale for numerical types, and the width for character types, are </a:t>
            </a:r>
            <a:r>
              <a:rPr lang="en-US" i="1" dirty="0">
                <a:latin typeface="Tahoma" charset="0"/>
              </a:rPr>
              <a:t>not</a:t>
            </a:r>
            <a:r>
              <a:rPr lang="en-US" dirty="0">
                <a:latin typeface="Tahoma" charset="0"/>
              </a:rPr>
              <a:t> included in the </a:t>
            </a:r>
            <a:r>
              <a:rPr lang="en-US" dirty="0" smtClean="0">
                <a:latin typeface="Tahoma" charset="0"/>
              </a:rPr>
              <a:t>declaration,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VARCHAR2</a:t>
            </a:r>
            <a:endParaRPr lang="en-US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99118D4-DBAC-9C40-8951-39F800F36DDC}" type="slidenum">
              <a:rPr lang="en-US" sz="1400">
                <a:latin typeface="Tahoma" charset="0"/>
              </a:rPr>
              <a:pPr/>
              <a:t>11</a:t>
            </a:fld>
            <a:endParaRPr lang="en-US" sz="1400" dirty="0">
              <a:latin typeface="Tahoma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Executing a Stored Procedure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82688" y="1524000"/>
            <a:ext cx="7772400" cy="23421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stored procedure can be executed directly from the SQL command line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SQL&gt; EXECUTE </a:t>
            </a:r>
            <a:r>
              <a:rPr lang="en-US" sz="2000" b="1" i="1" dirty="0" err="1" smtClean="0">
                <a:latin typeface="Courier New" charset="0"/>
                <a:cs typeface="Courier New" charset="0"/>
              </a:rPr>
              <a:t>procedure_name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(parameter1_value,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parameter2_value, ...);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3EF021-BFD6-2142-9CE3-5F7B14FD65BA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Functions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function is similar to a stored procedure, except that a function returns a single value to the calling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use </a:t>
            </a:r>
            <a:r>
              <a:rPr lang="en-US" b="1" dirty="0">
                <a:latin typeface="Courier New" charset="0"/>
              </a:rPr>
              <a:t>CREATE OR REPLACE FUNCTION</a:t>
            </a:r>
            <a:r>
              <a:rPr lang="en-US" dirty="0">
                <a:latin typeface="Tahoma" charset="0"/>
              </a:rPr>
              <a:t> to create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05437A-3FAF-024D-97CF-3A8014DF64E1}" type="slidenum">
              <a:rPr lang="en-US" sz="1400">
                <a:latin typeface="Tahoma" charset="0"/>
              </a:rPr>
              <a:pPr/>
              <a:t>13</a:t>
            </a:fld>
            <a:endParaRPr lang="en-US" sz="1400">
              <a:latin typeface="Tahoma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Function Syntax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82688" y="1524001"/>
            <a:ext cx="7772400" cy="389823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CREATE OR REPLACE FUNCTION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function_name</a:t>
            </a:r>
            <a:endParaRPr lang="en-US" sz="2000" b="1" i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(parameter1 mode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datatype</a:t>
            </a:r>
            <a:r>
              <a:rPr lang="en-US" sz="2000" b="1" i="1" dirty="0">
                <a:latin typeface="Courier New" charset="0"/>
                <a:cs typeface="Courier New" charset="0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 parameter2 mode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datatype</a:t>
            </a:r>
            <a:r>
              <a:rPr lang="en-US" sz="2000" b="1" i="1" dirty="0">
                <a:latin typeface="Courier New" charset="0"/>
                <a:cs typeface="Courier New" charset="0"/>
              </a:rPr>
              <a:t>, ...)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RETURN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function_return_value_datatype</a:t>
            </a:r>
            <a:endParaRPr lang="en-US" sz="2000" b="1" i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return_value_variable</a:t>
            </a:r>
            <a:r>
              <a:rPr lang="en-US" sz="2000" b="1" i="1" dirty="0">
                <a:latin typeface="Courier New" charset="0"/>
                <a:cs typeface="Courier New" charset="0"/>
              </a:rPr>
              <a:t>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datatype</a:t>
            </a:r>
            <a:r>
              <a:rPr lang="en-US" sz="2000" b="1" i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other variable declarations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i="1" dirty="0">
                <a:latin typeface="Courier New" charset="0"/>
                <a:cs typeface="Courier New" charset="0"/>
              </a:rPr>
              <a:t>program statements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RETURN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return_value_variable</a:t>
            </a:r>
            <a:r>
              <a:rPr lang="en-US" sz="2000" b="1" i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END;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cs typeface="Courier New" charset="0"/>
              </a:rPr>
              <a:t>stored functions are normally invoked from within a stored procedure or trigger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Executing a Function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function returns a single data value to the calling program</a:t>
            </a:r>
          </a:p>
          <a:p>
            <a:pPr eaLnBrk="1" hangingPunct="1"/>
            <a:r>
              <a:rPr lang="en-US" dirty="0">
                <a:latin typeface="Tahoma" charset="0"/>
              </a:rPr>
              <a:t>when you call a function you must do something with the returned value – assign it to a variable or print it, for example</a:t>
            </a:r>
          </a:p>
          <a:p>
            <a:pPr eaLnBrk="1" hangingPunct="1"/>
            <a:r>
              <a:rPr lang="en-US" dirty="0">
                <a:latin typeface="Tahoma" charset="0"/>
              </a:rPr>
              <a:t>sample syntax: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i="1" dirty="0" err="1">
                <a:latin typeface="Courier New" charset="0"/>
                <a:cs typeface="Courier New" charset="0"/>
              </a:rPr>
              <a:t>variable_name</a:t>
            </a:r>
            <a:r>
              <a:rPr lang="en-US" sz="2000" b="1" i="1" dirty="0">
                <a:latin typeface="Courier New" charset="0"/>
                <a:cs typeface="Courier New" charset="0"/>
              </a:rPr>
              <a:t> :=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b="1" i="1" dirty="0">
                <a:latin typeface="Courier New" charset="0"/>
                <a:cs typeface="Courier New" charset="0"/>
              </a:rPr>
              <a:t>(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parameter_list</a:t>
            </a:r>
            <a:r>
              <a:rPr lang="en-US" sz="2000" b="1" i="1" dirty="0">
                <a:latin typeface="Courier New" charset="0"/>
                <a:cs typeface="Courier New" charset="0"/>
              </a:rPr>
              <a:t>)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;</a:t>
            </a:r>
            <a:endParaRPr lang="en-US" sz="2000" b="1" i="1" dirty="0">
              <a:latin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460C2C-BA58-8E41-961A-78F1411DA421}" type="slidenum">
              <a:rPr lang="en-US" sz="1400">
                <a:latin typeface="Tahoma" charset="0"/>
              </a:rPr>
              <a:pPr/>
              <a:t>14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Listing Objects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7263" y="1524000"/>
            <a:ext cx="7997825" cy="288766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you can see a list </a:t>
            </a:r>
            <a:r>
              <a:rPr lang="en-US" dirty="0" smtClean="0">
                <a:latin typeface="Tahoma" charset="0"/>
              </a:rPr>
              <a:t>of procedures and  functions </a:t>
            </a:r>
            <a:r>
              <a:rPr lang="en-US" dirty="0">
                <a:latin typeface="Tahoma" charset="0"/>
              </a:rPr>
              <a:t>using</a:t>
            </a:r>
          </a:p>
          <a:p>
            <a:pPr>
              <a:buFont typeface="Wingdings" charset="0"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b="1" dirty="0" smtClean="0">
                <a:latin typeface="Courier New" charset="0"/>
                <a:cs typeface="Courier New" charset="0"/>
              </a:rPr>
              <a:t>SELECT </a:t>
            </a:r>
            <a:r>
              <a:rPr lang="en-US" sz="2400" b="1" i="1" dirty="0" err="1">
                <a:latin typeface="Courier New" charset="0"/>
                <a:cs typeface="Courier New" charset="0"/>
              </a:rPr>
              <a:t>object_name</a:t>
            </a:r>
            <a:r>
              <a:rPr lang="en-US" sz="2400" b="1" dirty="0">
                <a:latin typeface="Courier New" charset="0"/>
                <a:cs typeface="Courier New" charset="0"/>
              </a:rPr>
              <a:t> FROM </a:t>
            </a:r>
            <a:r>
              <a:rPr lang="en-US" sz="2400" b="1" dirty="0" err="1">
                <a:latin typeface="Courier New" charset="0"/>
                <a:cs typeface="Courier New" charset="0"/>
              </a:rPr>
              <a:t>user_procedures</a:t>
            </a:r>
            <a:r>
              <a:rPr lang="en-US" sz="2400" b="1" dirty="0">
                <a:latin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FEE04A-E1CF-764B-948F-8C9109139C61}" type="slidenum">
              <a:rPr lang="en-US" sz="1400">
                <a:latin typeface="Tahoma" charset="0"/>
              </a:rPr>
              <a:pPr/>
              <a:t>15</a:t>
            </a:fld>
            <a:endParaRPr lang="en-US" sz="1400">
              <a:latin typeface="Tahoma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73263" y="4340225"/>
            <a:ext cx="4659312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</a:rPr>
              <a:t>Lists both procedures and functions</a:t>
            </a:r>
          </a:p>
        </p:txBody>
      </p:sp>
      <p:cxnSp>
        <p:nvCxnSpPr>
          <p:cNvPr id="21511" name="Straight Arrow Connector 7"/>
          <p:cNvCxnSpPr>
            <a:cxnSpLocks noChangeShapeType="1"/>
            <a:stCxn id="6" idx="0"/>
          </p:cNvCxnSpPr>
          <p:nvPr>
            <p:custDataLst>
              <p:tags r:id="rId6"/>
            </p:custDataLst>
          </p:nvPr>
        </p:nvCxnSpPr>
        <p:spPr bwMode="auto">
          <a:xfrm rot="16200000" flipV="1">
            <a:off x="4060032" y="4096544"/>
            <a:ext cx="4651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Dropping Objects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to drop </a:t>
            </a:r>
            <a:r>
              <a:rPr lang="en-US" dirty="0" smtClean="0">
                <a:latin typeface="Tahoma" charset="0"/>
              </a:rPr>
              <a:t>procedures and functions</a:t>
            </a:r>
            <a:endParaRPr lang="en-US" dirty="0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DROP PROCEDURE </a:t>
            </a:r>
            <a:r>
              <a:rPr lang="en-US" sz="2400" b="1" i="1" dirty="0" err="1">
                <a:latin typeface="Courier New" charset="0"/>
                <a:cs typeface="Courier New" charset="0"/>
              </a:rPr>
              <a:t>procedure_name</a:t>
            </a:r>
            <a:r>
              <a:rPr lang="en-US" sz="24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DROP FUNCTION </a:t>
            </a:r>
            <a:r>
              <a:rPr lang="en-US" sz="2400" b="1" i="1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4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533253-6EC4-D343-B54B-A96133B1A5E3}" type="slidenum">
              <a:rPr lang="en-US" sz="1400">
                <a:latin typeface="Tahoma" charset="0"/>
              </a:rPr>
              <a:pPr/>
              <a:t>16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PL/SQL and </a:t>
            </a:r>
            <a:r>
              <a:rPr lang="en-US" dirty="0">
                <a:latin typeface="Tahoma" charset="0"/>
              </a:rPr>
              <a:t>Stored Procedures</a:t>
            </a:r>
            <a:endParaRPr lang="en-US" sz="4800" dirty="0">
              <a:latin typeface="Tahoma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>
              <a:buFont typeface="Wingdings" charset="0"/>
              <a:buNone/>
            </a:pPr>
            <a:r>
              <a:rPr lang="en-US" sz="4400" dirty="0">
                <a:solidFill>
                  <a:schemeClr val="tx2"/>
                </a:solidFill>
                <a:latin typeface="Tahoma" charset="0"/>
              </a:rPr>
              <a:t>The End</a:t>
            </a:r>
          </a:p>
          <a:p>
            <a:pPr marL="793750" indent="-793750" eaLnBrk="1" hangingPunct="1">
              <a:buFont typeface="Wingdings" charset="0"/>
              <a:buNone/>
            </a:pPr>
            <a:endParaRPr lang="en-US" sz="1800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C2A667-E09A-414E-8CC5-1A1ABE343DE6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PL/SQL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182688" y="1524000"/>
            <a:ext cx="7685087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stands </a:t>
            </a:r>
            <a:r>
              <a:rPr lang="en-US" dirty="0">
                <a:latin typeface="Tahoma" charset="0"/>
              </a:rPr>
              <a:t>for </a:t>
            </a:r>
            <a:r>
              <a:rPr lang="en-US" b="1" dirty="0">
                <a:latin typeface="Tahoma" charset="0"/>
              </a:rPr>
              <a:t>Procedural </a:t>
            </a:r>
            <a:r>
              <a:rPr lang="en-US" b="1" dirty="0" smtClean="0">
                <a:latin typeface="Tahoma" charset="0"/>
              </a:rPr>
              <a:t>SQL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Procedural </a:t>
            </a:r>
            <a:r>
              <a:rPr lang="en-US" dirty="0" smtClean="0">
                <a:latin typeface="Tahoma" charset="0"/>
              </a:rPr>
              <a:t>Language / Structured Query Language 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is a language provided by Oracle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allows us to merge SQL with </a:t>
            </a:r>
            <a:r>
              <a:rPr lang="en-US" dirty="0" smtClean="0">
                <a:latin typeface="Tahoma" charset="0"/>
              </a:rPr>
              <a:t>traditional </a:t>
            </a:r>
            <a:r>
              <a:rPr lang="en-US" dirty="0">
                <a:latin typeface="Tahoma" charset="0"/>
              </a:rPr>
              <a:t>programming constructs such </a:t>
            </a:r>
            <a:r>
              <a:rPr lang="en-US" dirty="0" smtClean="0">
                <a:latin typeface="Tahoma" charset="0"/>
              </a:rPr>
              <a:t>as: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variables</a:t>
            </a:r>
            <a:r>
              <a:rPr lang="en-US" dirty="0">
                <a:latin typeface="Tahoma" charset="0"/>
              </a:rPr>
              <a:t>, loops, selection, and 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PL/SQL Program Units</a:t>
            </a:r>
            <a:endParaRPr lang="en-US" dirty="0">
              <a:latin typeface="Tahoma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PL/SQL can be used to create</a:t>
            </a:r>
          </a:p>
          <a:p>
            <a:pPr lvl="1"/>
            <a:r>
              <a:rPr lang="en-US" dirty="0">
                <a:latin typeface="Tahoma" charset="0"/>
              </a:rPr>
              <a:t>anonymous PL/SQL </a:t>
            </a:r>
            <a:r>
              <a:rPr lang="en-US" dirty="0" smtClean="0">
                <a:latin typeface="Tahoma" charset="0"/>
              </a:rPr>
              <a:t>blocks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stored procedures</a:t>
            </a:r>
          </a:p>
          <a:p>
            <a:pPr lvl="1"/>
            <a:r>
              <a:rPr lang="en-US" dirty="0" smtClean="0">
                <a:latin typeface="Tahoma" charset="0"/>
              </a:rPr>
              <a:t>functions</a:t>
            </a:r>
          </a:p>
          <a:p>
            <a:pPr lvl="1"/>
            <a:r>
              <a:rPr lang="en-US" dirty="0">
                <a:latin typeface="Tahoma" charset="0"/>
              </a:rPr>
              <a:t>t</a:t>
            </a:r>
            <a:r>
              <a:rPr lang="en-US" dirty="0" smtClean="0">
                <a:latin typeface="Tahoma" charset="0"/>
              </a:rPr>
              <a:t>riggers</a:t>
            </a:r>
          </a:p>
          <a:p>
            <a:pPr lvl="1"/>
            <a:r>
              <a:rPr lang="en-US" i="1" dirty="0">
                <a:latin typeface="Tahoma" charset="0"/>
              </a:rPr>
              <a:t>a</a:t>
            </a:r>
            <a:r>
              <a:rPr lang="en-US" i="1" dirty="0" smtClean="0">
                <a:latin typeface="Tahoma" charset="0"/>
              </a:rPr>
              <a:t>nd more…</a:t>
            </a:r>
            <a:endParaRPr lang="en-US" i="1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46A755-CBB3-5149-A1D8-252C4C118B50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Anonymous PL/SQL Blocks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82688" y="1519238"/>
            <a:ext cx="7772400" cy="3544887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example</a:t>
            </a: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begin</a:t>
            </a: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 insert into student values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stuNumSeq.nextval</a:t>
            </a:r>
            <a:r>
              <a:rPr lang="en-US" sz="2000" b="1" dirty="0">
                <a:latin typeface="Courier New" charset="0"/>
                <a:cs typeface="Courier New" charset="0"/>
              </a:rPr>
              <a:t>, 'Bates', 'Bill',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'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111-555-1212</a:t>
            </a:r>
            <a:r>
              <a:rPr lang="en-US" sz="2000" b="1" dirty="0">
                <a:latin typeface="Courier New" charset="0"/>
                <a:cs typeface="Courier New" charset="0"/>
              </a:rPr>
              <a:t>',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222);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 </a:t>
            </a:r>
            <a:r>
              <a:rPr lang="en-US" sz="2000" b="1" dirty="0" err="1">
                <a:latin typeface="Courier New" charset="0"/>
                <a:cs typeface="Courier New" charset="0"/>
              </a:rPr>
              <a:t>dbms_output.put_line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('successfully added a new student!');</a:t>
            </a: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end;</a:t>
            </a:r>
          </a:p>
          <a:p>
            <a:pPr marL="457200" lvl="1" indent="0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62561F5-DA7B-DD47-AC2E-BF862888E298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275" y="4403141"/>
            <a:ext cx="5995988" cy="9223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  <a:ea typeface="+mn-ea"/>
              </a:rPr>
              <a:t>-- this slash is required for execution in SQL*Plus</a:t>
            </a:r>
          </a:p>
          <a:p>
            <a:pPr>
              <a:defRPr/>
            </a:pPr>
            <a:r>
              <a:rPr lang="en-US" sz="1800" dirty="0">
                <a:latin typeface="+mn-lt"/>
                <a:ea typeface="+mn-ea"/>
              </a:rPr>
              <a:t>-- must be on line immediately following end of block</a:t>
            </a:r>
          </a:p>
          <a:p>
            <a:pPr>
              <a:defRPr/>
            </a:pPr>
            <a:r>
              <a:rPr lang="en-US" sz="1800" dirty="0">
                <a:latin typeface="+mn-lt"/>
                <a:ea typeface="+mn-ea"/>
              </a:rPr>
              <a:t>-- can have no leading spaces</a:t>
            </a:r>
          </a:p>
        </p:txBody>
      </p:sp>
      <p:cxnSp>
        <p:nvCxnSpPr>
          <p:cNvPr id="6151" name="Straight Arrow Connector 9"/>
          <p:cNvCxnSpPr>
            <a:cxnSpLocks noChangeShapeType="1"/>
          </p:cNvCxnSpPr>
          <p:nvPr/>
        </p:nvCxnSpPr>
        <p:spPr bwMode="auto">
          <a:xfrm flipH="1">
            <a:off x="1990725" y="4850316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7142" y="5064125"/>
            <a:ext cx="11592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Anonymous PL/SQL Blocks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631371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to print to the console, </a:t>
            </a:r>
            <a:r>
              <a:rPr lang="en-US" dirty="0" smtClean="0">
                <a:latin typeface="Tahoma" charset="0"/>
              </a:rPr>
              <a:t>use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2CFD74-093E-2B4D-A64A-03E3EF65A1E6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97415" y="3127716"/>
            <a:ext cx="7772400" cy="20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Tahoma" charset="0"/>
              </a:rPr>
              <a:t>to see the output in SQL*Plus, you must issue the following command at the SQL&gt; prompt before running the PL/SQL block: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1215" y="2213401"/>
            <a:ext cx="387157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dirty="0" err="1" smtClean="0">
                <a:latin typeface="Courier New" charset="0"/>
                <a:cs typeface="Courier New" charset="0"/>
              </a:rPr>
              <a:t>dbms_output.put_line</a:t>
            </a:r>
            <a:endParaRPr lang="en-US" b="1" dirty="0">
              <a:latin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205" y="5439805"/>
            <a:ext cx="36872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kern="0" dirty="0" smtClean="0">
                <a:latin typeface="Courier New" charset="0"/>
                <a:cs typeface="Courier New" charset="0"/>
              </a:rPr>
              <a:t>set </a:t>
            </a:r>
            <a:r>
              <a:rPr lang="en-US" b="1" kern="0" dirty="0" err="1">
                <a:latin typeface="Courier New" charset="0"/>
                <a:cs typeface="Courier New" charset="0"/>
              </a:rPr>
              <a:t>serveroutput</a:t>
            </a:r>
            <a:r>
              <a:rPr lang="en-US" b="1" kern="0" dirty="0">
                <a:latin typeface="Courier New" charset="0"/>
                <a:cs typeface="Courier New" charset="0"/>
              </a:rPr>
              <a:t> </a:t>
            </a:r>
            <a:r>
              <a:rPr lang="en-US" b="1" kern="0" dirty="0" smtClean="0">
                <a:latin typeface="Courier New" charset="0"/>
                <a:cs typeface="Courier New" charset="0"/>
              </a:rPr>
              <a:t>on</a:t>
            </a:r>
            <a:endParaRPr lang="en-US" b="1" kern="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Anonymous PL/SQL Blocks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if an error is generated by your PL/SQL block, use</a:t>
            </a:r>
          </a:p>
          <a:p>
            <a:pPr marL="457200" lvl="1" indent="0"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examples of looping and selection in PL/SQL can be found in the textbook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9FFE7F-1E4A-564E-8287-8FE786EFB68F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4588" y="3041302"/>
            <a:ext cx="22124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1" kern="0" dirty="0" smtClean="0">
                <a:latin typeface="Courier New" charset="0"/>
                <a:cs typeface="Courier New" charset="0"/>
              </a:rPr>
              <a:t>show errors</a:t>
            </a:r>
            <a:endParaRPr lang="en-US" b="1" kern="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0E98EE-C5CB-A945-BF7E-9862AB66AA82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Procedures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to create a stored procedure, use the </a:t>
            </a:r>
            <a:r>
              <a:rPr lang="en-US" b="1">
                <a:latin typeface="Courier New" charset="0"/>
              </a:rPr>
              <a:t>CREATE OR REPLACE PROCEDURE</a:t>
            </a:r>
            <a:r>
              <a:rPr lang="en-US">
                <a:latin typeface="Tahoma" charset="0"/>
              </a:rPr>
              <a:t> command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this command either creates a new procedure or replaces an existing procedure with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Procedure Syntax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7772400" cy="309879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CREATE OR REPLACE PROCEDURE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procedure_name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 (parameter1 mode </a:t>
            </a:r>
            <a:r>
              <a:rPr lang="en-US" sz="2000" b="1" dirty="0" err="1">
                <a:latin typeface="Courier New" charset="0"/>
                <a:cs typeface="Courier New" charset="0"/>
              </a:rPr>
              <a:t>datatype</a:t>
            </a:r>
            <a:r>
              <a:rPr lang="en-US" sz="2000" b="1" dirty="0">
                <a:latin typeface="Courier New" charset="0"/>
                <a:cs typeface="Courier New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 parameter2 mode </a:t>
            </a:r>
            <a:r>
              <a:rPr lang="en-US" sz="2000" b="1" dirty="0" err="1">
                <a:latin typeface="Courier New" charset="0"/>
                <a:cs typeface="Courier New" charset="0"/>
              </a:rPr>
              <a:t>datatype</a:t>
            </a:r>
            <a:r>
              <a:rPr lang="en-US" sz="2000" b="1" dirty="0">
                <a:latin typeface="Courier New" charset="0"/>
                <a:cs typeface="Courier New" charset="0"/>
              </a:rPr>
              <a:t>, ...)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IS</a:t>
            </a:r>
            <a:endParaRPr lang="en-US" sz="20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i="1" dirty="0">
                <a:latin typeface="Courier New" charset="0"/>
                <a:cs typeface="Courier New" charset="0"/>
              </a:rPr>
              <a:t>variable declarations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BEGIN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i="1" dirty="0">
                <a:latin typeface="Courier New" charset="0"/>
                <a:cs typeface="Courier New" charset="0"/>
              </a:rPr>
              <a:t>program statements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END;</a:t>
            </a:r>
          </a:p>
          <a:p>
            <a:pPr marL="0" indent="0" eaLnBrk="1" hangingPunct="1"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Tahoma" charset="0"/>
                <a:cs typeface="Courier New" charset="0"/>
              </a:rPr>
              <a:t>see </a:t>
            </a:r>
            <a:r>
              <a:rPr lang="en-US" sz="2000" dirty="0" smtClean="0">
                <a:latin typeface="Tahoma" charset="0"/>
                <a:cs typeface="Courier New" charset="0"/>
              </a:rPr>
              <a:t>textbook for examples</a:t>
            </a:r>
            <a:endParaRPr lang="en-US" sz="2000" dirty="0">
              <a:latin typeface="Tahoma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0ED25B-B313-0B4D-BCA0-445C7222BFF6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7663" y="2630488"/>
            <a:ext cx="3078162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pitchFamily="18" charset="0"/>
                <a:ea typeface="+mn-ea"/>
              </a:rPr>
              <a:t>Can also use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AS</a:t>
            </a:r>
            <a:r>
              <a:rPr lang="en-US" sz="1800" dirty="0">
                <a:latin typeface="Times New Roman" pitchFamily="18" charset="0"/>
                <a:ea typeface="+mn-ea"/>
              </a:rPr>
              <a:t> in place of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IS</a:t>
            </a:r>
          </a:p>
        </p:txBody>
      </p:sp>
      <p:cxnSp>
        <p:nvCxnSpPr>
          <p:cNvPr id="10247" name="Straight Arrow Connector 5"/>
          <p:cNvCxnSpPr>
            <a:cxnSpLocks noChangeShapeType="1"/>
          </p:cNvCxnSpPr>
          <p:nvPr/>
        </p:nvCxnSpPr>
        <p:spPr bwMode="auto">
          <a:xfrm flipH="1">
            <a:off x="1727200" y="2844800"/>
            <a:ext cx="3700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PL/SQL and Stored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18FC63-D072-324C-B824-9F2E0220B32A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Parameter Modes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must declare name, mode, and type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possible values for </a:t>
            </a:r>
            <a:r>
              <a:rPr lang="en-US" b="1" dirty="0">
                <a:latin typeface="Tahoma" charset="0"/>
              </a:rPr>
              <a:t>mode</a:t>
            </a:r>
            <a:r>
              <a:rPr lang="en-US" dirty="0">
                <a:latin typeface="Tahoma" charset="0"/>
              </a:rPr>
              <a:t>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IN</a:t>
            </a:r>
            <a:r>
              <a:rPr lang="en-US" dirty="0">
                <a:latin typeface="Tahoma" charset="0"/>
              </a:rPr>
              <a:t> – parameter is passed as a read-only values  (this is the </a:t>
            </a:r>
            <a:r>
              <a:rPr lang="en-US" b="1" dirty="0">
                <a:latin typeface="Tahoma" charset="0"/>
              </a:rPr>
              <a:t>default</a:t>
            </a:r>
            <a:r>
              <a:rPr lang="en-US" dirty="0">
                <a:latin typeface="Tahoma" charset="0"/>
              </a:rPr>
              <a:t>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OUT</a:t>
            </a:r>
            <a:r>
              <a:rPr lang="en-US" dirty="0">
                <a:latin typeface="Tahoma" charset="0"/>
              </a:rPr>
              <a:t> – parameter is passed as a write-only value (can only appear on the left side of an assignment statement)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IN OUT</a:t>
            </a:r>
            <a:r>
              <a:rPr lang="en-US" dirty="0">
                <a:latin typeface="Tahoma" charset="0"/>
              </a:rPr>
              <a:t> – parameter is passed as read/write; it can be read, and it can be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2663</TotalTime>
  <Words>550</Words>
  <Application>Microsoft Office PowerPoint</Application>
  <PresentationFormat>On-screen Show (4:3)</PresentationFormat>
  <Paragraphs>156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Courier New</vt:lpstr>
      <vt:lpstr>Tahoma</vt:lpstr>
      <vt:lpstr>Times New Roman</vt:lpstr>
      <vt:lpstr>Wingdings</vt:lpstr>
      <vt:lpstr>courseSlidesMM</vt:lpstr>
      <vt:lpstr>PL/SQL and Stored Procedures</vt:lpstr>
      <vt:lpstr>PL/SQL</vt:lpstr>
      <vt:lpstr>PL/SQL Program Units</vt:lpstr>
      <vt:lpstr>Anonymous PL/SQL Blocks</vt:lpstr>
      <vt:lpstr>Anonymous PL/SQL Blocks</vt:lpstr>
      <vt:lpstr>Anonymous PL/SQL Blocks</vt:lpstr>
      <vt:lpstr>Procedures</vt:lpstr>
      <vt:lpstr>Procedure Syntax</vt:lpstr>
      <vt:lpstr>Parameter Modes</vt:lpstr>
      <vt:lpstr>Parameter Data Types</vt:lpstr>
      <vt:lpstr>Executing a Stored Procedure</vt:lpstr>
      <vt:lpstr>Functions</vt:lpstr>
      <vt:lpstr>Function Syntax</vt:lpstr>
      <vt:lpstr>Executing a Function</vt:lpstr>
      <vt:lpstr>Listing Objects</vt:lpstr>
      <vt:lpstr>Dropping Objects</vt:lpstr>
      <vt:lpstr>PL/SQL and Stored Procedures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280</cp:revision>
  <dcterms:created xsi:type="dcterms:W3CDTF">1998-04-22T17:13:08Z</dcterms:created>
  <dcterms:modified xsi:type="dcterms:W3CDTF">2015-11-16T07:22:29Z</dcterms:modified>
</cp:coreProperties>
</file>