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9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8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9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0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1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2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3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4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5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6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7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8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9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30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3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32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33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34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5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36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3"/>
  </p:notesMasterIdLst>
  <p:handoutMasterIdLst>
    <p:handoutMasterId r:id="rId44"/>
  </p:handoutMasterIdLst>
  <p:sldIdLst>
    <p:sldId id="256" r:id="rId2"/>
    <p:sldId id="379" r:id="rId3"/>
    <p:sldId id="339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40" r:id="rId14"/>
    <p:sldId id="375" r:id="rId15"/>
    <p:sldId id="341" r:id="rId16"/>
    <p:sldId id="363" r:id="rId17"/>
    <p:sldId id="342" r:id="rId18"/>
    <p:sldId id="367" r:id="rId19"/>
    <p:sldId id="364" r:id="rId20"/>
    <p:sldId id="365" r:id="rId21"/>
    <p:sldId id="366" r:id="rId22"/>
    <p:sldId id="343" r:id="rId23"/>
    <p:sldId id="368" r:id="rId24"/>
    <p:sldId id="369" r:id="rId25"/>
    <p:sldId id="381" r:id="rId26"/>
    <p:sldId id="383" r:id="rId27"/>
    <p:sldId id="382" r:id="rId28"/>
    <p:sldId id="374" r:id="rId29"/>
    <p:sldId id="371" r:id="rId30"/>
    <p:sldId id="386" r:id="rId31"/>
    <p:sldId id="372" r:id="rId32"/>
    <p:sldId id="376" r:id="rId33"/>
    <p:sldId id="377" r:id="rId34"/>
    <p:sldId id="378" r:id="rId35"/>
    <p:sldId id="384" r:id="rId36"/>
    <p:sldId id="385" r:id="rId37"/>
    <p:sldId id="373" r:id="rId38"/>
    <p:sldId id="351" r:id="rId39"/>
    <p:sldId id="352" r:id="rId40"/>
    <p:sldId id="353" r:id="rId41"/>
    <p:sldId id="338" r:id="rId42"/>
  </p:sldIdLst>
  <p:sldSz cx="9144000" cy="6858000" type="screen4x3"/>
  <p:notesSz cx="6858000" cy="9239250"/>
  <p:custDataLst>
    <p:tags r:id="rId4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10" autoAdjust="0"/>
  </p:normalViewPr>
  <p:slideViewPr>
    <p:cSldViewPr snapToGrid="0">
      <p:cViewPr varScale="1">
        <p:scale>
          <a:sx n="97" d="100"/>
          <a:sy n="97" d="100"/>
        </p:scale>
        <p:origin x="9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14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67A33C-26FF-449A-B7BE-AA003F4EA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7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3738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D7625F-1693-43E6-B8F6-796E87927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27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0138F-9D8A-4CFC-84C1-7752BB1DDDE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2944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57B14-A1C7-480E-8C8F-4242A80F28FD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1073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6A0BD-2D9D-43A2-992C-B50EB1369499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8963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ABEC26-86DD-4C22-9933-42912AC78174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6073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659ECD-9E72-4472-86CB-B014C876D29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1871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DCFB8-5759-4916-B5F3-3096B130E992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9561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E6233-3C98-4189-A8F7-663CD93447D7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6722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5E5EBD-667F-491C-BADE-6ADF7E119DC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Selling season column used to indicate Christmas, Easter, etc.  </a:t>
            </a:r>
            <a:r>
              <a:rPr lang="en-US" dirty="0" err="1" smtClean="0"/>
              <a:t>EventDescription</a:t>
            </a:r>
            <a:r>
              <a:rPr lang="en-US" dirty="0" smtClean="0"/>
              <a:t> used to represent a major event such as Super Bowl Sunday, or a labor strike.</a:t>
            </a:r>
          </a:p>
        </p:txBody>
      </p:sp>
    </p:spTree>
    <p:extLst>
      <p:ext uri="{BB962C8B-B14F-4D97-AF65-F5344CB8AC3E}">
        <p14:creationId xmlns:p14="http://schemas.microsoft.com/office/powerpoint/2010/main" val="4032619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department code is a unique identifier for the department that this product belongs to.  For example, MEAT might be the code for the meat department; department description might be “includes all meat and dairy products.”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97B67-C864-4C67-B965-9930F55ECD27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8327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F8C7C-1EED-4A5B-8510-D4472E8E6BB3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642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A8DE8-EE0B-40D5-9B00-FCA6E92246EF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803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D7625F-1693-43E6-B8F6-796E879273F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14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19F4F-6A81-4442-A33A-9496CDB5AB81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8690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9C416-000A-4E81-99E2-FB89ADF9A432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4009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7A141-B7CB-417C-A064-DBD8C9FBE00D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4866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1420B-4B0D-47EE-8687-A1AF9C989780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2506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56F4E-CD7F-4464-9384-7F02D0D3C501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9134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426DD-4DCB-495F-B50B-31AA12F3A0F6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8065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DC047-168B-46C1-A76A-860002A9B216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1005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C4DC76-B167-4BC4-AC90-089BECE3AC95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5379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4F107-136E-406F-9BAB-E2BD4010F0B4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4138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8B883-5E2C-4A14-8972-B32235CE526D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105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F1888-3D6A-48FE-9EAE-5078987F336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314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8FBF3-2078-4518-8160-EB364F69C367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7383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B348B-6B58-40CF-8D25-91375626DFB2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6752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A3FA9-0049-4212-AB56-DC05C58DE8DA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7445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393B29-8530-4182-B6ED-68D8F371C5A7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5864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581B4-67F0-4FF1-BFFC-ECD438C19394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3248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737FD0-9C30-4696-A7E2-7C56755B7FAD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0609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8A1D4-156C-4212-8167-1F74053B5CE9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639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BBFA8-265C-4B91-A1E1-DBE635BED2DC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36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F5140-D896-4915-82FE-916CFBBB3A30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123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9F52-A668-4DBC-A0E0-3825FE7E03F7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952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43BCB-8A81-46F4-BF9F-9ED8AD5522A0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7613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19F637-1BB0-42FB-ADA9-38B84341C3B7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080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4A145-C879-4139-99C8-A0B181493CE9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2979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4C3AE-67A7-4A8D-809B-6F442A1CCF50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485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13AA357-2ED2-4930-A720-CA2773AD81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B0EFA-2A93-4621-B24C-260A69BEF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0737-D880-4D86-B47E-6B636B21A5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174" y="1364343"/>
            <a:ext cx="77724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A87FF8-3FB4-4205-B7EC-1C0F4AEE60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966788" y="613591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4 Step Design Process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2D40F-22D2-41FE-99AE-4A396A832F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C3E13-DCDE-419B-9571-5AAE627A5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C5ED1-8B49-4394-A2CF-9E6778372A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21EF4-F0CB-40A7-B6A3-56CFB790BE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F0F2B-5A72-481A-A79B-E82A56CF87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C810-8E60-4CF4-8138-D735C5AAAF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0EB74-2A06-4F50-8A61-ADB5484887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5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400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42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966788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4EA87FF8-3FB4-4205-B7EC-1C0F4AEE60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6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4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b="1" dirty="0" smtClean="0"/>
              <a:t>Four-Step Design Process</a:t>
            </a:r>
            <a:r>
              <a:rPr lang="en-US" sz="1800" b="1" i="1" dirty="0" smtClean="0">
                <a:solidFill>
                  <a:schemeClr val="tx2"/>
                </a:solidFill>
              </a:rPr>
              <a:t> </a:t>
            </a:r>
            <a:endParaRPr lang="en-US" sz="2800" b="1" i="1" dirty="0" smtClean="0"/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/>
            <a:endParaRPr lang="en-US" sz="1800" b="1" i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3425" y="2848238"/>
            <a:ext cx="807720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1" hangingPunct="1">
              <a:defRPr/>
            </a:pPr>
            <a:endParaRPr lang="en-US" sz="3200" b="1" i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4 Step Design Process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FB2B70F3-04EC-4844-B7F8-E57F4F522DEC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SKUs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remaining 5,000 SKUs are from departments within the store (meat or bakery for example) and do not have UPCs</a:t>
            </a:r>
          </a:p>
          <a:p>
            <a:pPr eaLnBrk="1" hangingPunct="1"/>
            <a:r>
              <a:rPr lang="en-US" smtClean="0"/>
              <a:t>the grocery store assigns SKUs to these products and sticks scanner labels, containing the SKU, on these products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81F5FA64-BD90-4A89-AAA6-4EC5D517892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Collection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a customer checks out at a cash register, the bar codes are scanned directly to the point-of-sale (POS) system of the grocery store</a:t>
            </a:r>
          </a:p>
          <a:p>
            <a:pPr eaLnBrk="1" hangingPunct="1"/>
            <a:r>
              <a:rPr lang="en-US" smtClean="0"/>
              <a:t>data is also collected when vendors make deliveries, and inventory information is kept</a:t>
            </a:r>
          </a:p>
          <a:p>
            <a:pPr eaLnBrk="1" hangingPunct="1"/>
            <a:r>
              <a:rPr lang="en-US" smtClean="0"/>
              <a:t>for now, we will only be concerned with POS transactions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04028D4F-ABC7-4D91-A768-283D262FFED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Case Study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is interested in studying purchasing habits of customers to determine the most effective marketing strategies</a:t>
            </a:r>
          </a:p>
          <a:p>
            <a:pPr eaLnBrk="1" hangingPunct="1"/>
            <a:r>
              <a:rPr lang="en-US" smtClean="0"/>
              <a:t>to this end, they want to build a data warehouse </a:t>
            </a:r>
          </a:p>
          <a:p>
            <a:pPr eaLnBrk="1" hangingPunct="1"/>
            <a:r>
              <a:rPr lang="en-US" smtClean="0"/>
              <a:t>the business process to be modeled is customer purchases at POS terminals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A8D8C8C8-020C-4160-A2ED-93BB09493B3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50863" y="0"/>
            <a:ext cx="8385175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Retail Sales Model – 4 Step Process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business process: customer purchases as modeled by the POS system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grain: an individual line item on a POS transaction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dimensions: store, product, date, and transaction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facts: sales quantity, sales dollar amount, cost dollar amount, profit dollar amount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Dimension Tables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we will look at each of the dimension tables in turn</a:t>
            </a:r>
          </a:p>
          <a:p>
            <a:r>
              <a:rPr lang="en-US" dirty="0" smtClean="0"/>
              <a:t>note that all dimension tables will have a surrogate key</a:t>
            </a:r>
          </a:p>
          <a:p>
            <a:r>
              <a:rPr lang="en-US" dirty="0" smtClean="0"/>
              <a:t>if the dimension table also exists in the operational database and has a primary key, the primary key value is stored, but it is </a:t>
            </a:r>
            <a:r>
              <a:rPr lang="en-US" i="1" dirty="0" smtClean="0"/>
              <a:t>not</a:t>
            </a:r>
            <a:r>
              <a:rPr lang="en-US" dirty="0" smtClean="0"/>
              <a:t> used as the surrogate key in the date warehouse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3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29E7C8D1-ED0C-4487-8DDC-5DC5E1D690F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CC045C42-C8C6-4673-8731-413ECF030AF4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Date Dimension Attributes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182688" y="1524000"/>
            <a:ext cx="7772400" cy="471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date dimension is included in virtually every data mart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is necessary because SQL date function does not support many date attributes, such as fiscal periods and holidays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date dimension may be relatively small: 10 years worth of days is only 3,650 rows – relatively small for a dimension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9E50E0EA-2C5C-4379-A755-5F374FF8A553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Typical Date Dimension</a:t>
            </a:r>
          </a:p>
        </p:txBody>
      </p:sp>
      <p:sp>
        <p:nvSpPr>
          <p:cNvPr id="17413" name="Content Placeholder 6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7414" name="Picture 7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97200" y="1566410"/>
            <a:ext cx="3157538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C427ADCE-F563-43E7-AD47-8A0BC1A00260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Product Dimension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may include 50 or more attributes, including SKU (stock-keeping unit) number, product description, department code, department description, brand, weight, package type, and many more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rich set of attributes makes it easy to drill down through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1D1BCF63-4CEE-406E-8468-BFDC0D55C73A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 Product Dimension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8174" y="1469985"/>
            <a:ext cx="7628585" cy="45028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1260134"/>
            <a:ext cx="2637650" cy="522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1585D82F-773A-4848-9014-6D46C989B9A0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Product Dimension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recall that stores carry about 60,000 SKUs</a:t>
            </a:r>
          </a:p>
          <a:p>
            <a:pPr eaLnBrk="1" hangingPunct="1"/>
            <a:r>
              <a:rPr lang="en-US" dirty="0" smtClean="0"/>
              <a:t>however, because merchandise changes and we store historical data for products that are no longer carried, we expect at least 150,000 rows in this table – but perhaps as many as a million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Kimball, R., Ross, M. (</a:t>
            </a:r>
            <a:r>
              <a:rPr lang="en-US" dirty="0" smtClean="0"/>
              <a:t>2013). </a:t>
            </a:r>
            <a:r>
              <a:rPr lang="en-US" i="1" dirty="0" smtClean="0"/>
              <a:t>The data warehouse toolkit, </a:t>
            </a:r>
            <a:r>
              <a:rPr lang="en-US" i="1" dirty="0" smtClean="0"/>
              <a:t>3rd </a:t>
            </a:r>
            <a:r>
              <a:rPr lang="en-US" i="1" dirty="0" smtClean="0"/>
              <a:t>edition</a:t>
            </a:r>
            <a:r>
              <a:rPr lang="en-US" dirty="0" smtClean="0"/>
              <a:t>. New York, NY. John Wiley &amp; Sons,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72C89599-492D-4E5C-8750-1762744FD7F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2987042F-B375-48BF-B9C4-D6D36165F84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Product Dimension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while we may have 150,000 distinct SKUs, there may be only 50 different values of the department attribute</a:t>
            </a:r>
          </a:p>
          <a:p>
            <a:pPr eaLnBrk="1" hangingPunct="1"/>
            <a:r>
              <a:rPr lang="en-US" smtClean="0"/>
              <a:t>this means that a department description might be repeated an average of 3,000 times in the product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127977FA-4170-4A1C-9AD9-B43E5FB8596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Product Dimension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this may tempt you to normalize by creating a Department table in a 1:M relation with product, but don’t do it !</a:t>
            </a:r>
          </a:p>
          <a:p>
            <a:pPr eaLnBrk="1" hangingPunct="1"/>
            <a:r>
              <a:rPr lang="en-US" dirty="0" smtClean="0"/>
              <a:t>dimension table space requirements are small in comparison to the space required by the fact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07739360-DBDB-4665-969D-201987CF1778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Store Dimension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geographic dimension</a:t>
            </a:r>
          </a:p>
          <a:p>
            <a:pPr eaLnBrk="1" hangingPunct="1"/>
            <a:r>
              <a:rPr lang="en-US" smtClean="0"/>
              <a:t>a store can be thought of as a location</a:t>
            </a:r>
          </a:p>
          <a:p>
            <a:pPr eaLnBrk="1" hangingPunct="1"/>
            <a:r>
              <a:rPr lang="en-US" smtClean="0"/>
              <a:t>stores can be “rolled up” to any geographic attribute, such as zip, state, or city</a:t>
            </a:r>
          </a:p>
          <a:p>
            <a:pPr eaLnBrk="1" hangingPunct="1"/>
            <a:r>
              <a:rPr lang="en-US" smtClean="0"/>
              <a:t>stores can also be rolled up to store districts and regions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1C379BD1-39E2-46E8-9D58-789B17ADCAEF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Store Dimension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acceptable to represent multiple hierarchies (zip, city, state and also districts, regions) in a dimension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A157FA3A-57B7-4F4C-94FC-171319E49712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 Store Dimension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1300163"/>
            <a:ext cx="2249478" cy="485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9783AC34-024A-476F-9C42-0D3C579AC080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Transaction Dimension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information from the transaction that we</a:t>
            </a:r>
            <a:r>
              <a:rPr lang="en-US" baseline="0" dirty="0" smtClean="0"/>
              <a:t> might want to store includes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store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transaction number</a:t>
            </a:r>
          </a:p>
          <a:p>
            <a:pPr lvl="0" eaLnBrk="1" hangingPunct="1">
              <a:lnSpc>
                <a:spcPct val="90000"/>
              </a:lnSpc>
            </a:pPr>
            <a:r>
              <a:rPr lang="en-US" dirty="0" smtClean="0"/>
              <a:t>except for the transaction number, the information</a:t>
            </a:r>
            <a:r>
              <a:rPr lang="en-US" baseline="0" dirty="0" smtClean="0"/>
              <a:t> that we want to store for transactions is already present in other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Transaction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this means the only item that needs to be stored in the transaction dimension is the transaction number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because this dimension has only an identifier-like attribute and no other attributes, the POS transaction dimension is considered to be empty and is not included as a separate dimension 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A87FF8-3FB4-4205-B7EC-1C0F4AEE60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1623B9A4-F096-4511-BE1E-3852FF89F178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Transaction Dimension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transaction dimension is referred to as a </a:t>
            </a:r>
            <a:r>
              <a:rPr lang="en-US" i="1" dirty="0" smtClean="0"/>
              <a:t>degenerate dimension</a:t>
            </a:r>
            <a:endParaRPr lang="en-US" dirty="0" smtClean="0"/>
          </a:p>
          <a:p>
            <a:pPr eaLnBrk="1" hangingPunct="1"/>
            <a:r>
              <a:rPr lang="en-US" dirty="0" smtClean="0"/>
              <a:t>the POS transaction number is included in the fact table (with notation DD to indicate it is a degenerate dimension) and does not link to any dimension table</a:t>
            </a:r>
          </a:p>
          <a:p>
            <a:pPr eaLnBrk="1" hangingPunct="1"/>
            <a:r>
              <a:rPr lang="en-US" dirty="0" smtClean="0"/>
              <a:t>if we do not include the POS transaction number, we cannot pull together all the line items on a particular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Fact Table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unlike the dimension tables, the fact table will normally have a composite key that includes the primary keys of the dimension tables</a:t>
            </a:r>
          </a:p>
          <a:p>
            <a:r>
              <a:rPr lang="en-US" dirty="0" smtClean="0"/>
              <a:t>other attributes may also be part of the primary key of the fact table</a:t>
            </a:r>
          </a:p>
          <a:p>
            <a:r>
              <a:rPr lang="en-US" dirty="0" smtClean="0"/>
              <a:t>in addition, “facts” are stored in the fact table</a:t>
            </a:r>
          </a:p>
          <a:p>
            <a:r>
              <a:rPr lang="en-US" dirty="0" smtClean="0"/>
              <a:t>the primary key attributes are not facts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3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744B7DA9-CE2F-43E2-8C99-9C4757F6B1C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E63E876F-40DD-433B-89AD-A07B4345F1CD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Fact Table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4" name="Picture 7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20913" y="1860550"/>
            <a:ext cx="52546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C3D035F1-932B-4457-BE33-C0196E6EBE3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996950" y="0"/>
            <a:ext cx="793908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Four-Step Design Process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 the business process to model</a:t>
            </a:r>
          </a:p>
          <a:p>
            <a:pPr eaLnBrk="1" hangingPunct="1"/>
            <a:r>
              <a:rPr lang="en-US" dirty="0" smtClean="0"/>
              <a:t>declare the grain of the business process</a:t>
            </a:r>
          </a:p>
          <a:p>
            <a:pPr eaLnBrk="1" hangingPunct="1"/>
            <a:r>
              <a:rPr lang="en-US" dirty="0" smtClean="0"/>
              <a:t>choose dimensions that apply to each fact table row</a:t>
            </a:r>
          </a:p>
          <a:p>
            <a:pPr eaLnBrk="1" hangingPunct="1"/>
            <a:r>
              <a:rPr lang="en-US" dirty="0" smtClean="0"/>
              <a:t>identify the numeric facts that will populate each fact table row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A87FF8-3FB4-4205-B7EC-1C0F4AEE60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98" y="1422439"/>
            <a:ext cx="5744740" cy="511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6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Additive Facts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sales quantity, dollar sales amount, cost dollar amount, and profit dollar amount are additive across </a:t>
            </a:r>
            <a:r>
              <a:rPr lang="en-US" i="1" smtClean="0"/>
              <a:t>all</a:t>
            </a:r>
            <a:r>
              <a:rPr lang="en-US" smtClean="0"/>
              <a:t> dimensions</a:t>
            </a:r>
          </a:p>
          <a:p>
            <a:pPr eaLnBrk="1" hangingPunct="1"/>
            <a:r>
              <a:rPr lang="en-US" smtClean="0"/>
              <a:t>for example, consider sales quantity</a:t>
            </a:r>
          </a:p>
          <a:p>
            <a:pPr lvl="1" eaLnBrk="1" hangingPunct="1"/>
            <a:r>
              <a:rPr lang="en-US" smtClean="0"/>
              <a:t>we can add sales quantity for a particular product  and a particular date across all stores and the result is meaningful (“the chain sold 375 8-ounce packages of Kraft’s shredded Swiss cheese on 1/5/2007”)</a:t>
            </a:r>
          </a:p>
          <a:p>
            <a:pPr lvl="1"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3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4025F20B-16BB-4DA1-80FF-C3D78619596A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Additive Facts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we can add sales quantity for a particular store and a particular date across all products and the result is meaningful (“Piggly Wiggly Store 203 sold 3,456 individual items on 1/5/2007”)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3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D86374D0-DEA3-4C03-A78B-0213514E9CF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Additive Facts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we can add sales quantity for a particular store and a particular product across all dates and the result is meaningful (“Piggly Wiggly Store 203 has sold 4,523 8-ounce packages of Kraft’s shredded Swiss cheese since it opened”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3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7B9B77A6-84E8-4C9A-81ED-5801FAC50FA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Additive Facts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US" dirty="0" smtClean="0"/>
              <a:t>we can add sales quantity for all stores and all products across all dates and the result is meaningful (“The stores in the chain have sold a total of 108,234,567 items since the chain opened its first store in </a:t>
            </a:r>
            <a:r>
              <a:rPr lang="en-US" dirty="0" smtClean="0"/>
              <a:t>2015</a:t>
            </a:r>
            <a:r>
              <a:rPr lang="en-US" dirty="0" smtClean="0"/>
              <a:t>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3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899084B3-5384-4C06-9A2A-3B09D5DE54C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Semi-Additive</a:t>
            </a:r>
            <a:r>
              <a:rPr lang="en-US" baseline="0" dirty="0" smtClean="0"/>
              <a:t>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semi-additive fact can be added across some, but not all, dimensions</a:t>
            </a:r>
          </a:p>
          <a:p>
            <a:r>
              <a:rPr lang="en-US" dirty="0" smtClean="0"/>
              <a:t>bank balances are semi-additive</a:t>
            </a:r>
          </a:p>
          <a:p>
            <a:pPr lvl="1"/>
            <a:r>
              <a:rPr lang="en-US" dirty="0" smtClean="0"/>
              <a:t>you can add across accounts (you can add the amounts of your savings and checking accounts and the total makes sense)</a:t>
            </a:r>
          </a:p>
          <a:p>
            <a:pPr lvl="1"/>
            <a:r>
              <a:rPr lang="en-US" dirty="0" smtClean="0"/>
              <a:t>you can’t add across dates (adding the amounts you have in a savings account today and tomorrow does not give any meaningful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A87FF8-3FB4-4205-B7EC-1C0F4AEE609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Non-Additive</a:t>
            </a:r>
            <a:r>
              <a:rPr lang="en-US" baseline="0" dirty="0" smtClean="0"/>
              <a:t>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facts cannot be meaningfully</a:t>
            </a:r>
            <a:r>
              <a:rPr lang="en-US" baseline="0" dirty="0" smtClean="0"/>
              <a:t> added across any dimension</a:t>
            </a:r>
          </a:p>
          <a:p>
            <a:r>
              <a:rPr lang="en-US" baseline="0" dirty="0" smtClean="0"/>
              <a:t>measures of intensity, such as temperatures or blood pressure, for example, are usually non-additive</a:t>
            </a:r>
          </a:p>
          <a:p>
            <a:pPr lvl="1"/>
            <a:r>
              <a:rPr lang="en-US" dirty="0" smtClean="0"/>
              <a:t>it does not make sense to add the temperatures in Dallas and New York City</a:t>
            </a:r>
          </a:p>
          <a:p>
            <a:pPr lvl="1"/>
            <a:r>
              <a:rPr lang="en-US" dirty="0" smtClean="0"/>
              <a:t>it</a:t>
            </a:r>
            <a:r>
              <a:rPr lang="en-US" baseline="0" dirty="0" smtClean="0"/>
              <a:t> does not make sense to add</a:t>
            </a:r>
            <a:r>
              <a:rPr lang="en-US" dirty="0" smtClean="0"/>
              <a:t> yesterday’s and today’s </a:t>
            </a:r>
            <a:r>
              <a:rPr lang="en-US" smtClean="0"/>
              <a:t>high temperature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A87FF8-3FB4-4205-B7EC-1C0F4AEE60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2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Calculated Facts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profit can be calculated by subtracting the cost from the sales</a:t>
            </a:r>
          </a:p>
          <a:p>
            <a:pPr eaLnBrk="1" hangingPunct="1"/>
            <a:r>
              <a:rPr lang="en-US" smtClean="0"/>
              <a:t>in operational databases, calculated facts are generally not stored</a:t>
            </a:r>
          </a:p>
          <a:p>
            <a:pPr eaLnBrk="1" hangingPunct="1"/>
            <a:r>
              <a:rPr lang="en-US" smtClean="0"/>
              <a:t>in a data warehouse, it is common to store calculated facts – the storage cost is minor and storing it removes the possibility of user error in making the calculation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3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34226BAC-C6AC-4632-94D1-A3A1810E8523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EA15DD94-BCE4-4265-9538-08B19E849A2E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Things to Avoid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 normalization (snowflaking)</a:t>
            </a:r>
          </a:p>
          <a:p>
            <a:pPr eaLnBrk="1" hangingPunct="1"/>
            <a:r>
              <a:rPr lang="en-US" smtClean="0"/>
              <a:t>too many dimensions (centipedes)</a:t>
            </a:r>
          </a:p>
          <a:p>
            <a:pPr lvl="1" eaLnBrk="1" hangingPunct="1"/>
            <a:r>
              <a:rPr lang="en-US" smtClean="0"/>
              <a:t>rule of thumb is to have less than 15 dimensions</a:t>
            </a:r>
          </a:p>
          <a:p>
            <a:pPr lvl="1" eaLnBrk="1" hangingPunct="1"/>
            <a:r>
              <a:rPr lang="en-US" smtClean="0"/>
              <a:t>25 or more dimensions is almost always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CA48A50E-7750-4A7A-8DB8-47BADBA1B5FC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Surrogate Keys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 tables should use surrogate keys</a:t>
            </a:r>
          </a:p>
          <a:p>
            <a:pPr lvl="1" eaLnBrk="1" hangingPunct="1"/>
            <a:r>
              <a:rPr lang="en-US" smtClean="0"/>
              <a:t>surrogate keys should be meaningless</a:t>
            </a:r>
          </a:p>
          <a:p>
            <a:pPr lvl="1" eaLnBrk="1" hangingPunct="1"/>
            <a:r>
              <a:rPr lang="en-US" smtClean="0"/>
              <a:t>do not use “smart” keys where you can tell something about the contents of the row simply by looking at the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B57A4C24-AD33-4C39-9CA4-2C1A76190607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the Business Process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business process is a natural business activity, supported by a data-collection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raw materials purchasing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order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inventory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customer relationship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budgeting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human resources management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0EDBCD28-67C2-44CD-B270-1A6A9E35B30A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Surrogate Keys Exceptions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surrogate keys should be used for the date dimension, but unlike other surrogate keys, the date dimension keys should be assigned in a meaningful, sequential order</a:t>
            </a:r>
          </a:p>
          <a:p>
            <a:pPr eaLnBrk="1" hangingPunct="1"/>
            <a:r>
              <a:rPr lang="en-US" dirty="0" smtClean="0"/>
              <a:t>typically, surrogate keys are not assigned to degenerate dimensions</a:t>
            </a:r>
          </a:p>
          <a:p>
            <a:pPr lvl="1" eaLnBrk="1" hangingPunct="1"/>
            <a:r>
              <a:rPr lang="en-US" dirty="0" smtClean="0"/>
              <a:t>in the example in these slides, the actual transaction number is stored in the fact table, instead of </a:t>
            </a:r>
            <a:r>
              <a:rPr lang="en-US" smtClean="0"/>
              <a:t>a surrogate key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b="1" dirty="0" smtClean="0"/>
              <a:t>Four-Step Design Process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/>
            <a:r>
              <a:rPr lang="en-US" sz="4400" b="1" i="1" smtClean="0">
                <a:solidFill>
                  <a:schemeClr val="tx2"/>
                </a:solidFill>
              </a:rPr>
              <a:t>The End</a:t>
            </a:r>
          </a:p>
          <a:p>
            <a:pPr marL="793750" indent="-793750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71F241E4-A49D-4495-9D6A-4820EAD105C3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Declare the Grain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describe </a:t>
            </a:r>
            <a:r>
              <a:rPr lang="en-US" i="1" dirty="0" smtClean="0"/>
              <a:t>exactly</a:t>
            </a:r>
            <a:r>
              <a:rPr lang="en-US" dirty="0" smtClean="0"/>
              <a:t> what an individual fact table row specifies</a:t>
            </a:r>
          </a:p>
          <a:p>
            <a:pPr lvl="1" eaLnBrk="1" hangingPunct="1"/>
            <a:r>
              <a:rPr lang="en-US" dirty="0" smtClean="0"/>
              <a:t>a line item on a retail sales ticket</a:t>
            </a:r>
          </a:p>
          <a:p>
            <a:pPr lvl="1" eaLnBrk="1" hangingPunct="1"/>
            <a:r>
              <a:rPr lang="en-US" dirty="0" smtClean="0"/>
              <a:t>a boarding pass to get on a flight</a:t>
            </a:r>
          </a:p>
          <a:p>
            <a:pPr lvl="1" eaLnBrk="1" hangingPunct="1"/>
            <a:r>
              <a:rPr lang="en-US" dirty="0" smtClean="0"/>
              <a:t>a daily snapshot of inventory levels for each product in a warehouse</a:t>
            </a:r>
          </a:p>
          <a:p>
            <a:pPr lvl="1" eaLnBrk="1" hangingPunct="1"/>
            <a:r>
              <a:rPr lang="en-US" dirty="0" smtClean="0"/>
              <a:t>a snapshot of account balances at end of each accounting period</a:t>
            </a:r>
          </a:p>
          <a:p>
            <a:pPr lvl="1" eaLnBrk="1" hangingPunct="1"/>
            <a:r>
              <a:rPr lang="en-US" dirty="0" smtClean="0"/>
              <a:t>an individual procurement transaction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B6EEE250-805F-436E-8D0B-063732056F1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Choose the Dimensions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business process determines the dimensions</a:t>
            </a:r>
          </a:p>
          <a:p>
            <a:pPr eaLnBrk="1" hangingPunct="1"/>
            <a:r>
              <a:rPr lang="en-US" dirty="0" smtClean="0"/>
              <a:t>if the grain is clearly defined, the dimensions are normally easy to determine</a:t>
            </a:r>
          </a:p>
          <a:p>
            <a:pPr eaLnBrk="1" hangingPunct="1"/>
            <a:r>
              <a:rPr lang="en-US" dirty="0" smtClean="0"/>
              <a:t>dimensions should supply a rich set of descriptive data for the business process being modeled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3AE71D4C-AB41-48B8-A1C2-AC4D4A2D7DF7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the Facts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identify the facts, ask “what are we measuring?”</a:t>
            </a:r>
          </a:p>
          <a:p>
            <a:pPr eaLnBrk="1" hangingPunct="1"/>
            <a:r>
              <a:rPr lang="en-US" smtClean="0"/>
              <a:t>facts must be compatible with the grain defined in step 2</a:t>
            </a:r>
          </a:p>
          <a:p>
            <a:pPr eaLnBrk="1" hangingPunct="1"/>
            <a:r>
              <a:rPr lang="en-US" smtClean="0"/>
              <a:t>typical facts are numeric additive values such as quantity ordered or dollar cost amount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8850074F-BFD1-4210-89D2-E59C3CB3871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Retail Case Study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have a large grocery store chain</a:t>
            </a:r>
          </a:p>
          <a:p>
            <a:pPr lvl="1" eaLnBrk="1" hangingPunct="1"/>
            <a:r>
              <a:rPr lang="en-US" smtClean="0"/>
              <a:t>100 grocery stores</a:t>
            </a:r>
          </a:p>
          <a:p>
            <a:pPr lvl="1" eaLnBrk="1" hangingPunct="1"/>
            <a:r>
              <a:rPr lang="en-US" smtClean="0"/>
              <a:t>5-state area</a:t>
            </a:r>
          </a:p>
          <a:p>
            <a:pPr lvl="1" eaLnBrk="1" hangingPunct="1"/>
            <a:r>
              <a:rPr lang="en-US" smtClean="0"/>
              <a:t>each grocery store has many departments: grocery, frozen foods, meat, produce, bakery, floral, health and beauty, …</a:t>
            </a:r>
          </a:p>
          <a:p>
            <a:pPr lvl="1" eaLnBrk="1" hangingPunct="1"/>
            <a:r>
              <a:rPr lang="en-US" smtClean="0"/>
              <a:t>approximately 60,000 products per store, identified by SKUs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1"/>
            </p:custDataLst>
          </p:nvPr>
        </p:nvSpPr>
        <p:spPr>
          <a:xfrm>
            <a:off x="966788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4 Step Design Process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pPr>
              <a:defRPr/>
            </a:pPr>
            <a:fld id="{D85D804E-44C3-4E20-ACF0-B8FC54918085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SKUs 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an SKU is a </a:t>
            </a:r>
            <a:r>
              <a:rPr lang="en-US" i="1" dirty="0" smtClean="0"/>
              <a:t>stock-keeping unit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of the 60,000 products in the grocery store, about 55,000 are from outside manufacturers and have a </a:t>
            </a:r>
            <a:r>
              <a:rPr lang="en-US" i="1" dirty="0" smtClean="0"/>
              <a:t>universal product code </a:t>
            </a:r>
            <a:r>
              <a:rPr lang="en-US" dirty="0" smtClean="0"/>
              <a:t>(UPC), which is at the same grain as an SKU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each different package variation of a product has a separate UPC and therefore also a separate SKU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1891</TotalTime>
  <Words>1925</Words>
  <Application>Microsoft Office PowerPoint</Application>
  <PresentationFormat>On-screen Show (4:3)</PresentationFormat>
  <Paragraphs>268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Tahoma</vt:lpstr>
      <vt:lpstr>Times New Roman</vt:lpstr>
      <vt:lpstr>Wingdings</vt:lpstr>
      <vt:lpstr>courseSlidesMM</vt:lpstr>
      <vt:lpstr>Four-Step Design Process </vt:lpstr>
      <vt:lpstr>Reference</vt:lpstr>
      <vt:lpstr>Four-Step Design Process</vt:lpstr>
      <vt:lpstr>Selecting the Business Process</vt:lpstr>
      <vt:lpstr>Declare the Grain</vt:lpstr>
      <vt:lpstr>Choose the Dimensions</vt:lpstr>
      <vt:lpstr>Identify the Facts</vt:lpstr>
      <vt:lpstr>Retail Case Study</vt:lpstr>
      <vt:lpstr>SKUs </vt:lpstr>
      <vt:lpstr>SKUs </vt:lpstr>
      <vt:lpstr>Data Collection</vt:lpstr>
      <vt:lpstr>The Case Study</vt:lpstr>
      <vt:lpstr>Retail Sales Model – 4 Step Process</vt:lpstr>
      <vt:lpstr>Dimension Tables</vt:lpstr>
      <vt:lpstr>Date Dimension Attributes</vt:lpstr>
      <vt:lpstr>A Typical Date Dimension</vt:lpstr>
      <vt:lpstr>Product Dimension</vt:lpstr>
      <vt:lpstr>Typical Product Dimension</vt:lpstr>
      <vt:lpstr>Product Dimension</vt:lpstr>
      <vt:lpstr>Product Dimension</vt:lpstr>
      <vt:lpstr>Product Dimension</vt:lpstr>
      <vt:lpstr>Store Dimension</vt:lpstr>
      <vt:lpstr>Store Dimension</vt:lpstr>
      <vt:lpstr>Typical Store Dimension</vt:lpstr>
      <vt:lpstr>The Transaction Dimension </vt:lpstr>
      <vt:lpstr>The Transaction Dimension</vt:lpstr>
      <vt:lpstr>The Transaction Dimension</vt:lpstr>
      <vt:lpstr>The Fact Table</vt:lpstr>
      <vt:lpstr>The Fact Table</vt:lpstr>
      <vt:lpstr>The Complete Model</vt:lpstr>
      <vt:lpstr>Additive Facts</vt:lpstr>
      <vt:lpstr>Additive Facts</vt:lpstr>
      <vt:lpstr>Additive Facts</vt:lpstr>
      <vt:lpstr>Additive Facts</vt:lpstr>
      <vt:lpstr>Semi-Additive Facts</vt:lpstr>
      <vt:lpstr>Non-Additive Facts</vt:lpstr>
      <vt:lpstr>Calculated Facts</vt:lpstr>
      <vt:lpstr>Things to Avoid</vt:lpstr>
      <vt:lpstr>Surrogate Keys</vt:lpstr>
      <vt:lpstr>Surrogate Keys Exceptions</vt:lpstr>
      <vt:lpstr>Four-Step Design Process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Mark L. Gillenson</dc:creator>
  <cp:lastModifiedBy>Hawley,Douglas D</cp:lastModifiedBy>
  <cp:revision>252</cp:revision>
  <dcterms:created xsi:type="dcterms:W3CDTF">1998-04-22T17:13:08Z</dcterms:created>
  <dcterms:modified xsi:type="dcterms:W3CDTF">2017-01-25T16:13:58Z</dcterms:modified>
</cp:coreProperties>
</file>