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8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9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0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92" r:id="rId3"/>
    <p:sldId id="402" r:id="rId4"/>
    <p:sldId id="403" r:id="rId5"/>
    <p:sldId id="404" r:id="rId6"/>
    <p:sldId id="405" r:id="rId7"/>
    <p:sldId id="257" r:id="rId8"/>
    <p:sldId id="304" r:id="rId9"/>
    <p:sldId id="390" r:id="rId10"/>
    <p:sldId id="391" r:id="rId11"/>
    <p:sldId id="393" r:id="rId12"/>
    <p:sldId id="407" r:id="rId13"/>
    <p:sldId id="397" r:id="rId14"/>
    <p:sldId id="310" r:id="rId15"/>
    <p:sldId id="341" r:id="rId16"/>
    <p:sldId id="342" r:id="rId17"/>
    <p:sldId id="388" r:id="rId18"/>
    <p:sldId id="364" r:id="rId19"/>
    <p:sldId id="365" r:id="rId20"/>
    <p:sldId id="366" r:id="rId21"/>
    <p:sldId id="367" r:id="rId22"/>
    <p:sldId id="400" r:id="rId23"/>
    <p:sldId id="401" r:id="rId24"/>
    <p:sldId id="389" r:id="rId25"/>
    <p:sldId id="406" r:id="rId26"/>
    <p:sldId id="374" r:id="rId27"/>
    <p:sldId id="375" r:id="rId28"/>
    <p:sldId id="338" r:id="rId29"/>
  </p:sldIdLst>
  <p:sldSz cx="9144000" cy="6858000" type="screen4x3"/>
  <p:notesSz cx="6858000" cy="923925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 snapToGrid="0">
      <p:cViewPr varScale="1">
        <p:scale>
          <a:sx n="88" d="100"/>
          <a:sy n="88" d="100"/>
        </p:scale>
        <p:origin x="-113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C95ED-CFA9-45B7-8F4D-481B9A384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C712F7-A62B-44C6-93B8-C662DCFC5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1A50-1DF3-4459-B00B-C407FC45BCE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EF1AF-0DBF-4650-9891-1D7268E6754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DD27F-27DA-4EFB-ADCB-9859C285DC4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81A24-D3EE-429F-A92B-741523CE3D0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965A8-F992-4133-B43D-C34BA4B7824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F0344-1E7C-4C36-9BF7-ED7C375F63D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95AA6-DD71-4E26-BD1D-1255ED48ED7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6C377-0C44-487B-8871-3A6FB6595882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1B75E-A8E2-4E1F-A74B-3FC618CFAC1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FF7CB-0D86-455D-8B20-996DC0BFF001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537A3-FC3D-4C00-8870-83CCE1038DB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5A478-3AD2-464B-A88B-33610CE719B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3CBDE-FBDE-43B8-A510-4026692DF47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8D965-EEED-4F85-8CE4-CD7C935AF3B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0E6BA-8BFF-4F24-924C-D991E0DAD3E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AD34C-67D4-4A68-9BF6-A301E8483231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ABFD2-85F5-4FC3-BF14-07AC67488B2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0E7A0-B2E3-4D89-9E4B-DF4769311D91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C4067-E25C-4225-A141-ABA6B413178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62871-C18B-4ECF-8BC5-4CDAB05194A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page 438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CCBC2-F762-4DF1-89B8-0620F83196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page 438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2B711-5894-4842-A17F-A265DB8C3B0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F1DE6EE-4659-47C4-8224-7A3DBFA56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73DA-5000-4C73-8F6B-10ACB6FAA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EAC0-CE07-49A4-AB3F-7D16E3418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46F87-2999-4D27-82F7-8F576955E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4336-D853-4F28-8E77-2F7C61D65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41C1-795A-4AE6-A5D0-621A017B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F137-76E6-4AF3-8D84-38C857F2A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4433C-9E4D-4E01-AC44-1B74655B9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C7ED-D710-467E-A859-AA7E132D1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D25D-F532-48BA-9768-D8F058C3D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03A8C-0A6F-4CD0-9B16-C92614A3F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6718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1281113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D52B444-D412-458A-B6BC-FE3F7E15E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Data </a:t>
            </a:r>
            <a:r>
              <a:rPr lang="en-US" b="1" dirty="0" smtClean="0"/>
              <a:t>Warehousing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 marL="793750" indent="-793750" eaLnBrk="1" hangingPunct="1"/>
            <a:endParaRPr lang="en-US" sz="1800" b="1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BE004D3C-9BC6-40CD-85EF-4BC474F03AC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Warehouses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data warehouse is designed for decision support</a:t>
            </a:r>
          </a:p>
          <a:p>
            <a:pPr eaLnBrk="1" hangingPunct="1"/>
            <a:r>
              <a:rPr lang="en-US" smtClean="0"/>
              <a:t>queries are broad and complex in nature</a:t>
            </a:r>
          </a:p>
          <a:p>
            <a:pPr eaLnBrk="1" hangingPunct="1"/>
            <a:r>
              <a:rPr lang="en-US" smtClean="0"/>
              <a:t>a query may require many rows (thousands) of data for 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F0A0E66-9ACA-4069-AC18-E1E97FFCCEE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Transient Vs. Periodic Data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most operational systems use </a:t>
            </a:r>
            <a:r>
              <a:rPr lang="en-US" i="1" smtClean="0"/>
              <a:t>transient data</a:t>
            </a:r>
            <a:r>
              <a:rPr lang="en-US" smtClean="0"/>
              <a:t> in which existing records are over-written with new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most data warehouses use </a:t>
            </a:r>
            <a:r>
              <a:rPr lang="en-US" i="1" smtClean="0"/>
              <a:t>periodic data</a:t>
            </a:r>
            <a:r>
              <a:rPr lang="en-US" smtClean="0"/>
              <a:t> that are never physically altered or deleted once they are added to the data store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periodic data normally include a timestamp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2" y="0"/>
            <a:ext cx="8695406" cy="1143000"/>
          </a:xfrm>
        </p:spPr>
        <p:txBody>
          <a:bodyPr/>
          <a:lstStyle/>
          <a:p>
            <a:r>
              <a:rPr lang="en-US" sz="4000" dirty="0" smtClean="0"/>
              <a:t>Operational Vs. Data Warehouse Data</a:t>
            </a:r>
            <a:endParaRPr lang="en-US" sz="4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182688" y="1524000"/>
          <a:ext cx="77724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Operational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Warehouse</a:t>
                      </a:r>
                      <a:r>
                        <a:rPr lang="en-US" sz="2400" baseline="0" dirty="0" smtClean="0"/>
                        <a:t>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Transient</a:t>
                      </a:r>
                      <a:r>
                        <a:rPr lang="en-US" sz="2000" baseline="0" dirty="0" smtClean="0"/>
                        <a:t> – not historical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Periodic</a:t>
                      </a:r>
                      <a:r>
                        <a:rPr lang="en-US" sz="2000" baseline="0" dirty="0" smtClean="0"/>
                        <a:t> – allows for historical trends to be studied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Normalized to 3NF – may be lightly denormalized</a:t>
                      </a:r>
                      <a:r>
                        <a:rPr lang="en-US" sz="2000" baseline="0" dirty="0" smtClean="0"/>
                        <a:t> for performance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fully normalized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Restricted in scope – not comprehensive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Of wide</a:t>
                      </a:r>
                      <a:r>
                        <a:rPr lang="en-US" sz="2000" baseline="0" dirty="0" smtClean="0"/>
                        <a:t> scope – may draw from several different data sources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Sometimes of poor quality – inconsistencies and errors</a:t>
                      </a:r>
                      <a:r>
                        <a:rPr lang="en-US" sz="2000" baseline="0" dirty="0" smtClean="0"/>
                        <a:t> are frequently present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Of good quality, with most inconsistencies and errors removed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507BDF30-F31C-4825-BFD7-A1811531876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Marts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data mart</a:t>
            </a:r>
            <a:r>
              <a:rPr lang="en-US" dirty="0" smtClean="0"/>
              <a:t> is a data warehouse that is limited in scope</a:t>
            </a:r>
          </a:p>
          <a:p>
            <a:pPr eaLnBrk="1" hangingPunct="1"/>
            <a:r>
              <a:rPr lang="en-US" dirty="0" smtClean="0"/>
              <a:t>a data warehouse may be constructed by building individual data marts, and then combining the data marts, if consistent design models are used</a:t>
            </a:r>
          </a:p>
          <a:p>
            <a:pPr eaLnBrk="1" hangingPunct="1"/>
            <a:r>
              <a:rPr lang="en-US" dirty="0" smtClean="0"/>
              <a:t>we will look primarily at data marts to learn concepts generally applicable to data warehouses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B3CFC5A4-66E3-40D0-BC22-6AB50092FA2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Building a Data Warehouse</a:t>
            </a:r>
            <a:r>
              <a:rPr lang="en-US" sz="3600" dirty="0" smtClean="0"/>
              <a:t>	 </a:t>
            </a:r>
            <a:endParaRPr lang="en-US" dirty="0" smtClean="0"/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warehouses are built from operational databases using a set of processes known as </a:t>
            </a:r>
            <a:r>
              <a:rPr lang="en-US" i="1" smtClean="0"/>
              <a:t>extraction-transformation-load</a:t>
            </a:r>
            <a:r>
              <a:rPr lang="en-US" smtClean="0"/>
              <a:t> (ETL)</a:t>
            </a:r>
          </a:p>
          <a:p>
            <a:pPr lvl="1" eaLnBrk="1" hangingPunct="1"/>
            <a:r>
              <a:rPr lang="en-US" i="1" u="sng" smtClean="0"/>
              <a:t>e</a:t>
            </a:r>
            <a:r>
              <a:rPr lang="en-US" i="1" smtClean="0"/>
              <a:t>xtracting</a:t>
            </a:r>
            <a:r>
              <a:rPr lang="en-US" b="1" i="1" smtClean="0"/>
              <a:t> </a:t>
            </a:r>
            <a:r>
              <a:rPr lang="en-US" smtClean="0"/>
              <a:t>data from the source systems</a:t>
            </a:r>
          </a:p>
          <a:p>
            <a:pPr lvl="1" eaLnBrk="1" hangingPunct="1"/>
            <a:r>
              <a:rPr lang="en-US" i="1" u="sng" smtClean="0"/>
              <a:t>t</a:t>
            </a:r>
            <a:r>
              <a:rPr lang="en-US" i="1" smtClean="0"/>
              <a:t>ransforming</a:t>
            </a:r>
            <a:r>
              <a:rPr lang="en-US" b="1" i="1" smtClean="0"/>
              <a:t> </a:t>
            </a:r>
            <a:r>
              <a:rPr lang="en-US" smtClean="0"/>
              <a:t>data to the format required for the data warehouse system</a:t>
            </a:r>
          </a:p>
          <a:p>
            <a:pPr lvl="1" eaLnBrk="1" hangingPunct="1"/>
            <a:r>
              <a:rPr lang="en-US" i="1" u="sng" smtClean="0"/>
              <a:t>l</a:t>
            </a:r>
            <a:r>
              <a:rPr lang="en-US" i="1" smtClean="0"/>
              <a:t>oading</a:t>
            </a:r>
            <a:r>
              <a:rPr lang="en-US" b="1" i="1" smtClean="0"/>
              <a:t> </a:t>
            </a:r>
            <a:r>
              <a:rPr lang="en-US" smtClean="0"/>
              <a:t>data into the data warehouse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E810E8D-85F1-47AE-BE16-AF8C595643F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Reconciled Data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ETL, data should be:</a:t>
            </a:r>
          </a:p>
          <a:p>
            <a:pPr lvl="1" eaLnBrk="1" hangingPunct="1"/>
            <a:r>
              <a:rPr lang="en-US" smtClean="0"/>
              <a:t>as detailed (not summarized) as feasible -- this provides maximum flexibility for a wide variety of users</a:t>
            </a:r>
          </a:p>
          <a:p>
            <a:pPr lvl="1" eaLnBrk="1" hangingPunct="1"/>
            <a:r>
              <a:rPr lang="en-US" smtClean="0"/>
              <a:t>historical – periodic</a:t>
            </a:r>
          </a:p>
          <a:p>
            <a:pPr lvl="1" eaLnBrk="1" hangingPunct="1"/>
            <a:r>
              <a:rPr lang="en-US" smtClean="0"/>
              <a:t>comprehensive – enterprise-wide perspective</a:t>
            </a:r>
          </a:p>
          <a:p>
            <a:pPr lvl="1" eaLnBrk="1" hangingPunct="1"/>
            <a:r>
              <a:rPr lang="en-US" smtClean="0"/>
              <a:t>quality controlled – accurate with full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93BFF84-1F66-4620-84B5-EAFB575E300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ETL Process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42988" y="1347788"/>
            <a:ext cx="7864475" cy="5005387"/>
          </a:xfrm>
        </p:spPr>
        <p:txBody>
          <a:bodyPr/>
          <a:lstStyle/>
          <a:p>
            <a:pPr eaLnBrk="1" hangingPunct="1"/>
            <a:r>
              <a:rPr lang="en-US" smtClean="0"/>
              <a:t>extract – typically, a snapshot of the data at a particular point in time is “captured” in preparation for moving to the data store</a:t>
            </a:r>
          </a:p>
          <a:p>
            <a:pPr eaLnBrk="1" hangingPunct="1"/>
            <a:r>
              <a:rPr lang="en-US" smtClean="0"/>
              <a:t>transform – errors are corrected, missing data is identified if possible, and  consistent formats and names are implemented</a:t>
            </a:r>
          </a:p>
          <a:p>
            <a:pPr eaLnBrk="1" hangingPunct="1"/>
            <a:r>
              <a:rPr lang="en-US" smtClean="0"/>
              <a:t>load – data is loaded into the warehouse and indexed for fast retrieval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8CD0B3D-877C-493A-9C32-0D00D485686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Frequency of Updates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data warehouse should be updated as frequently as is practical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 applications require near-real-time loads and updates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many applications, updating once a day is sufficient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Wal-Mart updates continuously using massively parallel data warehouse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39D0B564-B178-4FE3-B427-88C87A49488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Date Warehouse Design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warehouse design commonly uses the </a:t>
            </a:r>
            <a:r>
              <a:rPr lang="en-US" i="1" smtClean="0"/>
              <a:t>dimensional model</a:t>
            </a:r>
            <a:endParaRPr lang="en-US" smtClean="0"/>
          </a:p>
          <a:p>
            <a:pPr eaLnBrk="1" hangingPunct="1"/>
            <a:r>
              <a:rPr lang="en-US" smtClean="0"/>
              <a:t>also referred to as a </a:t>
            </a:r>
            <a:r>
              <a:rPr lang="en-US" i="1" smtClean="0"/>
              <a:t>star schema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BBEE858-01F1-48D2-BBD6-72EA82FF33B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Dimensional Model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dimensional model is a denormalized implementation of the relational data model</a:t>
            </a:r>
          </a:p>
          <a:p>
            <a:pPr eaLnBrk="1" hangingPunct="1"/>
            <a:r>
              <a:rPr lang="en-US" smtClean="0"/>
              <a:t>it consists of fact tables and dimension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FCEF5C11-33D1-43B4-9337-3A9BF19319D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Problem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lots of data … but very little information</a:t>
            </a:r>
          </a:p>
          <a:p>
            <a:pPr eaLnBrk="1" hangingPunct="1"/>
            <a:r>
              <a:rPr lang="en-US" smtClean="0"/>
              <a:t>most databases are designed to support operational, or transaction, processing</a:t>
            </a:r>
          </a:p>
          <a:p>
            <a:pPr eaLnBrk="1" hangingPunct="1"/>
            <a:r>
              <a:rPr lang="en-US" smtClean="0"/>
              <a:t>informational processing – analysis of data to support decision making – is quite different from operational processing and is not well-supported by operational databases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1CCE6BF5-CD82-48DF-BE5D-DDBF4A4E271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219200" y="0"/>
            <a:ext cx="7716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Fact Tables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/>
              <a:t>fact table</a:t>
            </a:r>
            <a:r>
              <a:rPr lang="en-US" smtClean="0"/>
              <a:t> contains factual or quantitative data about a business unit, such as units sold, orders booked, and so forth</a:t>
            </a:r>
          </a:p>
          <a:p>
            <a:pPr eaLnBrk="1" hangingPunct="1"/>
            <a:r>
              <a:rPr lang="en-US" smtClean="0"/>
              <a:t>fact tables are usually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30F05084-86F4-48DB-8BFF-48E1702E1A5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Dimension Tables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66813" y="1300163"/>
            <a:ext cx="7772400" cy="5148262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/>
              <a:t>dimension table</a:t>
            </a:r>
            <a:r>
              <a:rPr lang="en-US" smtClean="0"/>
              <a:t> contains descriptive data about the subjects of the business</a:t>
            </a:r>
          </a:p>
          <a:p>
            <a:pPr eaLnBrk="1" hangingPunct="1"/>
            <a:r>
              <a:rPr lang="en-US" smtClean="0"/>
              <a:t>typical dimensions (subjects) are Product, Customer, and Period (or Date)</a:t>
            </a:r>
          </a:p>
          <a:p>
            <a:pPr eaLnBrk="1" hangingPunct="1"/>
            <a:r>
              <a:rPr lang="en-US" smtClean="0"/>
              <a:t>dimension tables are usually denormalized</a:t>
            </a:r>
          </a:p>
          <a:p>
            <a:pPr eaLnBrk="1" hangingPunct="1"/>
            <a:r>
              <a:rPr lang="en-US" smtClean="0"/>
              <a:t>the simplest star schema consists of a single fact table, surrounded by several dimension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0E1129A-9D42-4B6B-894C-80C0E11CE38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5604" name="Title 3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Sample Star Schema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2550" y="1508125"/>
            <a:ext cx="59753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9412ADA-6A5E-4648-8818-5499327AD13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6628" name="Title 3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Star Schema 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606550" y="4848225"/>
          <a:ext cx="5233670" cy="1537881"/>
        </p:xfrm>
        <a:graphic>
          <a:graphicData uri="http://schemas.openxmlformats.org/drawingml/2006/table">
            <a:tbl>
              <a:tblPr/>
              <a:tblGrid>
                <a:gridCol w="861060"/>
                <a:gridCol w="861695"/>
                <a:gridCol w="860425"/>
                <a:gridCol w="862330"/>
                <a:gridCol w="923925"/>
                <a:gridCol w="864235"/>
              </a:tblGrid>
              <a:tr h="240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storeKey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dateKey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unitsSold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dollarAmount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dollarCost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A123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37.50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A123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42.50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509713" y="1450975"/>
          <a:ext cx="4731657" cy="1117602"/>
        </p:xfrm>
        <a:graphic>
          <a:graphicData uri="http://schemas.openxmlformats.org/drawingml/2006/table">
            <a:tbl>
              <a:tblPr/>
              <a:tblGrid>
                <a:gridCol w="844613"/>
                <a:gridCol w="744263"/>
                <a:gridCol w="1100810"/>
                <a:gridCol w="1208762"/>
                <a:gridCol w="833209"/>
              </a:tblGrid>
              <a:tr h="372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storeKey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storeID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storeName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HV123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HyVee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Maryville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Missouri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WF987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WholeFoods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Overland Park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Kansas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55650" y="3033713"/>
          <a:ext cx="3625215" cy="1581425"/>
        </p:xfrm>
        <a:graphic>
          <a:graphicData uri="http://schemas.openxmlformats.org/drawingml/2006/table">
            <a:tbl>
              <a:tblPr/>
              <a:tblGrid>
                <a:gridCol w="681355"/>
                <a:gridCol w="767080"/>
                <a:gridCol w="2176780"/>
              </a:tblGrid>
              <a:tr h="316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A123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DM001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Del Monte Green Beans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B111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K032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Kraft Shredded 2% Cheddar Cheese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C456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GV789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Great Value Green Olives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S005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Smucker’s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Crunchy Peanut Butter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5772150" y="2989263"/>
          <a:ext cx="2156460" cy="1407885"/>
        </p:xfrm>
        <a:graphic>
          <a:graphicData uri="http://schemas.openxmlformats.org/drawingml/2006/table">
            <a:tbl>
              <a:tblPr/>
              <a:tblGrid>
                <a:gridCol w="669290"/>
                <a:gridCol w="410845"/>
                <a:gridCol w="586105"/>
                <a:gridCol w="490220"/>
              </a:tblGrid>
              <a:tr h="2682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dateKey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month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C764F2A7-6545-4231-A450-F85A606C93C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61975" y="0"/>
            <a:ext cx="8374063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Primary Key – Dimension Tables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keys for dimension tables should be simple, surrogate keys</a:t>
            </a:r>
          </a:p>
          <a:p>
            <a:pPr lvl="1" eaLnBrk="1" hangingPunct="1"/>
            <a:r>
              <a:rPr lang="en-US" smtClean="0"/>
              <a:t>if a dimension table corresponds to an operational table with a primary key, the original primary key should be stored as an attribute in the dimension table</a:t>
            </a:r>
          </a:p>
          <a:p>
            <a:pPr lvl="1" eaLnBrk="1" hangingPunct="1"/>
            <a:r>
              <a:rPr lang="en-US" smtClean="0"/>
              <a:t>do </a:t>
            </a:r>
            <a:r>
              <a:rPr lang="en-US" i="1" smtClean="0"/>
              <a:t>not</a:t>
            </a:r>
            <a:r>
              <a:rPr lang="en-US" smtClean="0"/>
              <a:t> use the primary key from the operational table as the primary key in the data warehouse table; use a new surrogate key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Primary Key – Fact Table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 tables will have a composite key made up of the primary keys of the dimension tables, each of which will be a foreign key into the respective dimension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6920-69E6-4EAF-A730-F77A9822A49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D9708C2-0203-477B-A5BD-78C377BA79D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Grain of Fact Table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grain</a:t>
            </a:r>
            <a:r>
              <a:rPr lang="en-US" smtClean="0"/>
              <a:t> of a fact table is the level of detail in the table as determined by the intersection of all the components of the primary key</a:t>
            </a:r>
          </a:p>
          <a:p>
            <a:pPr eaLnBrk="1" hangingPunct="1"/>
            <a:r>
              <a:rPr lang="en-US" smtClean="0"/>
              <a:t>determining the appropriate grain is critical: data can always be summarized, but a data warehouse cannot access data at a finer grain than the grain of the fact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367D9039-064B-4461-AC91-55B8F9DE356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Granularity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finest grain possible is the transactional grain</a:t>
            </a:r>
          </a:p>
          <a:p>
            <a:pPr eaLnBrk="1" hangingPunct="1"/>
            <a:r>
              <a:rPr lang="en-US" smtClean="0"/>
              <a:t>a transactional grain allows for </a:t>
            </a:r>
            <a:r>
              <a:rPr lang="en-US" i="1" smtClean="0"/>
              <a:t>market basket analysis</a:t>
            </a:r>
            <a:r>
              <a:rPr lang="en-US" smtClean="0"/>
              <a:t> -- the study of buying habits of individual customers</a:t>
            </a:r>
          </a:p>
          <a:p>
            <a:pPr eaLnBrk="1" hangingPunct="1"/>
            <a:r>
              <a:rPr lang="en-US" smtClean="0"/>
              <a:t>storing summarized data (sales total per day per product, for example) yields an aggregated grain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b="1" dirty="0" smtClean="0"/>
              <a:t>Introduction to </a:t>
            </a:r>
            <a:br>
              <a:rPr lang="en-US" sz="4800" b="1" dirty="0" smtClean="0"/>
            </a:br>
            <a:r>
              <a:rPr lang="en-US" sz="4800" b="1" dirty="0" smtClean="0"/>
              <a:t>Data </a:t>
            </a:r>
            <a:r>
              <a:rPr lang="en-US" sz="4800" b="1" dirty="0" smtClean="0"/>
              <a:t>Warehousing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b="1" i="1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Intelligence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address this problem business intelligence (BI) tools have been developed to gather and analyze the data needed to support decision making</a:t>
            </a:r>
          </a:p>
          <a:p>
            <a:r>
              <a:rPr lang="en-US" smtClean="0"/>
              <a:t>BI is a framework, not a specific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BFDE5-A03F-4F21-949B-7474D3C34D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in BI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 involves</a:t>
            </a:r>
          </a:p>
          <a:p>
            <a:pPr lvl="1"/>
            <a:r>
              <a:rPr lang="en-US" smtClean="0"/>
              <a:t>collecting data from operational databases and other sources</a:t>
            </a:r>
          </a:p>
          <a:p>
            <a:pPr lvl="1"/>
            <a:r>
              <a:rPr lang="en-US" smtClean="0"/>
              <a:t>aggregating the data, where necessary</a:t>
            </a:r>
          </a:p>
          <a:p>
            <a:pPr lvl="1"/>
            <a:r>
              <a:rPr lang="en-US" smtClean="0"/>
              <a:t>analyzing the data </a:t>
            </a:r>
          </a:p>
          <a:p>
            <a:pPr lvl="1"/>
            <a:r>
              <a:rPr lang="en-US" smtClean="0"/>
              <a:t>making decisions based on the data analysis</a:t>
            </a:r>
          </a:p>
          <a:p>
            <a:pPr lvl="1"/>
            <a:r>
              <a:rPr lang="en-US" smtClean="0"/>
              <a:t>monitoring results of the business decisions (and collecting more data on the results)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A2A2D-03ED-4F88-B7AD-905230A621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BI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ETL (extract, transform, load) tools to </a:t>
            </a:r>
            <a:r>
              <a:rPr lang="en-US" i="1" dirty="0" smtClean="0"/>
              <a:t>extract </a:t>
            </a:r>
            <a:r>
              <a:rPr lang="en-US" dirty="0" smtClean="0"/>
              <a:t>data from operational databases and other external sources, </a:t>
            </a:r>
            <a:r>
              <a:rPr lang="en-US" i="1" dirty="0" smtClean="0"/>
              <a:t>transform</a:t>
            </a:r>
            <a:r>
              <a:rPr lang="en-US" dirty="0" smtClean="0"/>
              <a:t> the data when necessary, and </a:t>
            </a:r>
            <a:r>
              <a:rPr lang="en-US" i="1" dirty="0" smtClean="0"/>
              <a:t>load </a:t>
            </a:r>
            <a:r>
              <a:rPr lang="en-US" dirty="0" smtClean="0"/>
              <a:t> the data into a data store</a:t>
            </a:r>
          </a:p>
          <a:p>
            <a:r>
              <a:rPr lang="en-US" dirty="0" smtClean="0"/>
              <a:t>Data store: typically, a data mart or data warehouse optimized for decision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96BCA-5344-4785-A07A-5ADBDC7FCC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BI Architecture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query and analysis tools: typically, an OLAP (online analytical processing) tool to retrieve and analyze data in the data store</a:t>
            </a:r>
          </a:p>
          <a:p>
            <a:r>
              <a:rPr lang="en-US" smtClean="0"/>
              <a:t>data visualization tools:  tools to present the data to the user in a meaningful (frequently graphical)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Warehousing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F53F7-284B-42B4-8797-C05C99CAA5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C3B31AD4-4539-4209-AB9C-29A8E18DA2E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409575" y="0"/>
            <a:ext cx="8339138" cy="1143000"/>
          </a:xfrm>
        </p:spPr>
        <p:txBody>
          <a:bodyPr/>
          <a:lstStyle/>
          <a:p>
            <a:pPr eaLnBrk="1" hangingPunct="1"/>
            <a:r>
              <a:rPr lang="en-US" smtClean="0"/>
              <a:t>Data Warehouse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430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we will focus on the ETL process and the data store (data mart or data warehouse)</a:t>
            </a:r>
          </a:p>
          <a:p>
            <a:pPr eaLnBrk="1" hangingPunct="1"/>
            <a:r>
              <a:rPr lang="en-US" smtClean="0"/>
              <a:t>what is a data warehouse?</a:t>
            </a:r>
          </a:p>
          <a:p>
            <a:pPr lvl="1" eaLnBrk="1" hangingPunct="1"/>
            <a:r>
              <a:rPr lang="en-US" smtClean="0"/>
              <a:t>a subject-oriented, integrated, time-variant, non-updatable collection of data used in support of management decision-making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EEE8B22E-4830-4732-B3C3-881665FA4C3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 What Does THAT Mean?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subject-oriented:</a:t>
            </a:r>
            <a:r>
              <a:rPr lang="en-US" smtClean="0"/>
              <a:t> e.g. customers, patients, students, products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integrated:</a:t>
            </a:r>
            <a:r>
              <a:rPr lang="en-US" b="1" i="1" smtClean="0"/>
              <a:t> </a:t>
            </a:r>
            <a:r>
              <a:rPr lang="en-US" smtClean="0"/>
              <a:t>consistent naming conventions, formats, encoding structures; from multiple data sources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time-variant:</a:t>
            </a:r>
            <a:r>
              <a:rPr lang="en-US" b="1" i="1" smtClean="0"/>
              <a:t> </a:t>
            </a:r>
            <a:r>
              <a:rPr lang="en-US" smtClean="0"/>
              <a:t>can study trends and changes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nonupdatable:</a:t>
            </a:r>
            <a:r>
              <a:rPr lang="en-US" b="1" i="1" smtClean="0"/>
              <a:t> </a:t>
            </a:r>
            <a:r>
              <a:rPr lang="en-US" smtClean="0"/>
              <a:t>read-only, periodically refreshed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38B72585-DF84-4A80-91EF-6FC6A9D5125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Operational Databases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“ordinary” databases that are used for daily operations are called operational databases</a:t>
            </a:r>
          </a:p>
          <a:p>
            <a:pPr eaLnBrk="1" hangingPunct="1"/>
            <a:r>
              <a:rPr lang="en-US" smtClean="0"/>
              <a:t>an operational database is transaction-oriented</a:t>
            </a:r>
          </a:p>
          <a:p>
            <a:pPr eaLnBrk="1" hangingPunct="1"/>
            <a:r>
              <a:rPr lang="en-US" smtClean="0"/>
              <a:t>many transactions are executed each day</a:t>
            </a:r>
          </a:p>
          <a:p>
            <a:pPr eaLnBrk="1" hangingPunct="1"/>
            <a:r>
              <a:rPr lang="en-US" smtClean="0"/>
              <a:t>each transaction may refer to only one or a few rows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1526</TotalTime>
  <Words>1304</Words>
  <Application>Microsoft Office PowerPoint</Application>
  <PresentationFormat>On-screen Show (4:3)</PresentationFormat>
  <Paragraphs>275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courseSlidesMM</vt:lpstr>
      <vt:lpstr>Introduction to  Data Warehousing</vt:lpstr>
      <vt:lpstr>The Problem</vt:lpstr>
      <vt:lpstr>Business Intelligence</vt:lpstr>
      <vt:lpstr>Steps in BI</vt:lpstr>
      <vt:lpstr>Components of BI Architecture</vt:lpstr>
      <vt:lpstr>Components of BI Architecture</vt:lpstr>
      <vt:lpstr>Data Warehouse</vt:lpstr>
      <vt:lpstr>And What Does THAT Mean?</vt:lpstr>
      <vt:lpstr>Operational Databases</vt:lpstr>
      <vt:lpstr>Data Warehouses</vt:lpstr>
      <vt:lpstr>Transient Vs. Periodic Data</vt:lpstr>
      <vt:lpstr>Operational Vs. Data Warehouse Data</vt:lpstr>
      <vt:lpstr>Data Marts</vt:lpstr>
      <vt:lpstr>Building a Data Warehouse  </vt:lpstr>
      <vt:lpstr>Reconciled Data</vt:lpstr>
      <vt:lpstr>The ETL Process</vt:lpstr>
      <vt:lpstr>Frequency of Updates</vt:lpstr>
      <vt:lpstr>Date Warehouse Design</vt:lpstr>
      <vt:lpstr>The Dimensional Model</vt:lpstr>
      <vt:lpstr>Fact Tables</vt:lpstr>
      <vt:lpstr>Dimension Tables</vt:lpstr>
      <vt:lpstr>A Sample Star Schema</vt:lpstr>
      <vt:lpstr>Sample Star Schema Data</vt:lpstr>
      <vt:lpstr>Primary Key – Dimension Tables</vt:lpstr>
      <vt:lpstr> Primary Key – Fact Table</vt:lpstr>
      <vt:lpstr>Grain of Fact Table</vt:lpstr>
      <vt:lpstr>Determining Granularity</vt:lpstr>
      <vt:lpstr>Introduction to  Data Warehousing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merry</cp:lastModifiedBy>
  <cp:revision>217</cp:revision>
  <dcterms:created xsi:type="dcterms:W3CDTF">1998-04-22T17:13:08Z</dcterms:created>
  <dcterms:modified xsi:type="dcterms:W3CDTF">2011-09-11T18:19:29Z</dcterms:modified>
</cp:coreProperties>
</file>