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52" r:id="rId3"/>
    <p:sldId id="356" r:id="rId4"/>
    <p:sldId id="353" r:id="rId5"/>
    <p:sldId id="357" r:id="rId6"/>
    <p:sldId id="354" r:id="rId7"/>
    <p:sldId id="359" r:id="rId8"/>
    <p:sldId id="355" r:id="rId9"/>
    <p:sldId id="360" r:id="rId10"/>
    <p:sldId id="361" r:id="rId11"/>
    <p:sldId id="363" r:id="rId12"/>
    <p:sldId id="364" r:id="rId13"/>
    <p:sldId id="365" r:id="rId14"/>
    <p:sldId id="366" r:id="rId15"/>
    <p:sldId id="338" r:id="rId16"/>
  </p:sldIdLst>
  <p:sldSz cx="9144000" cy="6858000" type="screen4x3"/>
  <p:notesSz cx="6858000" cy="923925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420" autoAdjust="0"/>
  </p:normalViewPr>
  <p:slideViewPr>
    <p:cSldViewPr snapToGrid="0">
      <p:cViewPr>
        <p:scale>
          <a:sx n="75" d="100"/>
          <a:sy n="75" d="100"/>
        </p:scale>
        <p:origin x="-73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9027D2-269A-4CB8-B4C6-C15EAD3F4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8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88EA13A-6E99-4A07-A0E6-AE6DAC916E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77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AF378-D5B3-40AF-978D-C33360E5FC5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7024D-D811-4F0F-8A4C-F39227B43569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From http://msdn.microsoft.com/en-us/library/ms161953.aspx (April 21, 2009) -- modified slightly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ABC5F-19DE-40A8-9B22-9E8ADBD73330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AA564-E7C4-455E-A63B-A56257685200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24B83-3D21-420C-95AB-2101C79A39D0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817BDB-3699-4DB0-AE97-7159AC4283C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288F3-73F4-49CB-87AE-CE156C53F394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59615-6613-43E1-83C1-A565B63DD9F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98804-35B1-4ABB-BBF9-9B501852DE8F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A4649-FDE5-4FC0-952E-4E61E0BF7ED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93E4-06E5-4BDE-8E7A-9C5BDF8BF9C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A9E023-A314-48AD-9C30-E22F9076AF50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B4CF1-04F6-4B92-951B-5F356C5B310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4DD6CA-0A16-495F-B611-E8C2495D897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3EECA-466E-46CD-B1D1-8D8C6EEE5312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A52D283-4C95-4E9F-89E2-998A845731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6A80C-1A02-4D32-8536-813DD8A7A0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DF57-223D-4E04-A7E8-6BAF6A9A66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350E3-C59E-4639-9B5B-2836C3755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B44D7-13F5-46F0-B94B-F27EE34D96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F89A3-9DCE-4B6C-AA82-3B71C6EF82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83675-1D78-43E5-AA93-20D07E13AC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A3221-3C1E-472E-B645-64EB59C8EA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5CB13-8364-4713-8778-58C5351A3B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17BD-4371-45DE-A307-DD1BB173B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84339-8D54-4427-BD4C-34149D3E74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5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400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42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966788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6D052DE7-DAEF-4C77-A23D-EFC76C42E7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dirty="0" err="1" smtClean="0"/>
              <a:t>JDBC</a:t>
            </a:r>
            <a:r>
              <a:rPr lang="en-US" sz="4800" dirty="0" smtClean="0"/>
              <a:t> – More on Statements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Injection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6958012" cy="4608513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/>
              <a:t>parameterized queries </a:t>
            </a:r>
            <a:r>
              <a:rPr lang="en-US" dirty="0" smtClean="0"/>
              <a:t>is one way to guard against SQL injection</a:t>
            </a:r>
          </a:p>
          <a:p>
            <a:r>
              <a:rPr lang="en-US" dirty="0" smtClean="0"/>
              <a:t>with </a:t>
            </a:r>
            <a:r>
              <a:rPr lang="en-US" b="1" dirty="0" smtClean="0"/>
              <a:t>SQL injection</a:t>
            </a:r>
            <a:r>
              <a:rPr lang="en-US" dirty="0" smtClean="0"/>
              <a:t>, an attacker inserts malicious code into SQL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JDBC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882A1-C4F5-4A0D-83FB-9501B360BFF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Scanner in = new Scanner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shipcity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in.nextLine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"select * from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OrdersTable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ShipCity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'"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shipcity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"'";</a:t>
            </a:r>
          </a:p>
          <a:p>
            <a:pPr>
              <a:buFont typeface="Wingdings" pitchFamily="2" charset="2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if the user enters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Maryville</a:t>
            </a:r>
            <a:r>
              <a:rPr lang="en-US" dirty="0" smtClean="0">
                <a:cs typeface="Courier New" pitchFamily="49" charset="0"/>
              </a:rPr>
              <a:t> for the city, we get 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OrdersTable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ShipCity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‘Maryville’</a:t>
            </a:r>
          </a:p>
          <a:p>
            <a:r>
              <a:rPr lang="en-US" dirty="0" smtClean="0">
                <a:cs typeface="Courier New" pitchFamily="49" charset="0"/>
              </a:rPr>
              <a:t>and this is fine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JDBC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15A5E-7F1D-4EC7-8395-9B0BB9C0B2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however, if the user enters 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Redmond’; drop table OrdersTable;--</a:t>
            </a:r>
          </a:p>
          <a:p>
            <a:r>
              <a:rPr lang="en-US" smtClean="0"/>
              <a:t>then we get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select * from OrdersTable where ShipCity = ‘Redmond’;drop table OrdersTable;--’</a:t>
            </a:r>
          </a:p>
          <a:p>
            <a:r>
              <a:rPr lang="en-US" smtClean="0">
                <a:cs typeface="Courier New" pitchFamily="49" charset="0"/>
              </a:rPr>
              <a:t>and this is not so fine</a:t>
            </a:r>
          </a:p>
          <a:p>
            <a:r>
              <a:rPr lang="en-US" smtClean="0">
                <a:cs typeface="Courier New" pitchFamily="49" charset="0"/>
              </a:rPr>
              <a:t>the double hyphen indicates that the rest of the line is to be ignored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F7BA3-510D-4DD3-BC31-FCF4D656B5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Preventing SQL Injection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402512" cy="4608513"/>
          </a:xfrm>
        </p:spPr>
        <p:txBody>
          <a:bodyPr/>
          <a:lstStyle/>
          <a:p>
            <a:r>
              <a:rPr lang="en-US" dirty="0" smtClean="0"/>
              <a:t>if the statement is </a:t>
            </a:r>
            <a:r>
              <a:rPr lang="en-US" b="1" dirty="0" smtClean="0"/>
              <a:t>syntactically correct</a:t>
            </a:r>
            <a:r>
              <a:rPr lang="en-US" dirty="0" smtClean="0"/>
              <a:t>, it will be executed, and the </a:t>
            </a:r>
            <a:r>
              <a:rPr lang="en-US" dirty="0" err="1" smtClean="0"/>
              <a:t>OrdersTable</a:t>
            </a:r>
            <a:r>
              <a:rPr lang="en-US" dirty="0" smtClean="0"/>
              <a:t> will be dropped</a:t>
            </a:r>
          </a:p>
          <a:p>
            <a:r>
              <a:rPr lang="en-US" dirty="0" smtClean="0"/>
              <a:t>syntactically correct code cannot be detected as having been tampered with, which is one of the reasons SQL injection is such a serious vulnerability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4E1C2-85A6-427D-91BB-1F53001EBE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Preventing SQL Injection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6424612" cy="46085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guard against SQL Injection</a:t>
            </a:r>
          </a:p>
          <a:p>
            <a:r>
              <a:rPr lang="en-US" sz="3600" b="1" dirty="0">
                <a:ea typeface="+mn-ea"/>
                <a:cs typeface="+mn-cs"/>
              </a:rPr>
              <a:t>validate</a:t>
            </a:r>
            <a:r>
              <a:rPr lang="en-US" dirty="0" smtClean="0"/>
              <a:t> all user input</a:t>
            </a:r>
          </a:p>
          <a:p>
            <a:r>
              <a:rPr lang="en-US" dirty="0" smtClean="0"/>
              <a:t>use </a:t>
            </a:r>
            <a:r>
              <a:rPr lang="en-US" sz="3600" b="1" dirty="0">
                <a:ea typeface="+mn-ea"/>
                <a:cs typeface="+mn-cs"/>
              </a:rPr>
              <a:t>parameterized input</a:t>
            </a:r>
            <a:r>
              <a:rPr lang="en-US" sz="3600" dirty="0">
                <a:ea typeface="+mn-ea"/>
                <a:cs typeface="+mn-cs"/>
              </a:rPr>
              <a:t> </a:t>
            </a:r>
            <a:r>
              <a:rPr lang="en-US" dirty="0" smtClean="0"/>
              <a:t>with stored procedures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4EAAA-2712-4F2F-9FCC-17AAC87A632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60463" y="1066800"/>
            <a:ext cx="7229475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mtClean="0"/>
              <a:t>JDBC – More on Statements</a:t>
            </a:r>
            <a:endParaRPr lang="en-US" sz="48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/>
            <a:r>
              <a:rPr lang="en-US" sz="4400" smtClean="0">
                <a:solidFill>
                  <a:schemeClr val="tx2"/>
                </a:solidFill>
              </a:rPr>
              <a:t>The End</a:t>
            </a:r>
          </a:p>
          <a:p>
            <a:pPr marL="793750" indent="-793750" eaLnBrk="1" hangingPunct="1"/>
            <a:endParaRPr lang="en-US" sz="180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JDBC Statements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 the previous set of slides we saw how to use a </a:t>
            </a:r>
            <a:r>
              <a:rPr lang="en-US" b="1" dirty="0" smtClean="0"/>
              <a:t>Statement</a:t>
            </a:r>
            <a:r>
              <a:rPr lang="en-US" dirty="0" smtClean="0"/>
              <a:t> object to execute simple queries with no parameters</a:t>
            </a:r>
          </a:p>
          <a:p>
            <a:r>
              <a:rPr lang="en-US" dirty="0" smtClean="0"/>
              <a:t>in this set of slides we will look at two new kinds of Statement objects</a:t>
            </a:r>
          </a:p>
          <a:p>
            <a:pPr lvl="1"/>
            <a:r>
              <a:rPr lang="en-US" b="1" dirty="0" smtClean="0"/>
              <a:t>prepared statements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allable statements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8A379A31-6733-4520-A119-0352C6FEC3B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Java API for Statements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interface</a:t>
            </a:r>
            <a:r>
              <a:rPr lang="en-US" dirty="0" smtClean="0"/>
              <a:t> </a:t>
            </a:r>
            <a:r>
              <a:rPr lang="en-US" b="1" dirty="0"/>
              <a:t>Statement</a:t>
            </a:r>
            <a:r>
              <a:rPr lang="en-US" dirty="0" smtClean="0"/>
              <a:t> – used to execute a single static SQL statement</a:t>
            </a:r>
          </a:p>
          <a:p>
            <a:r>
              <a:rPr lang="en-US" b="1" dirty="0"/>
              <a:t>interface </a:t>
            </a:r>
            <a:r>
              <a:rPr lang="en-US" b="1" dirty="0" err="1"/>
              <a:t>PreparedStatement</a:t>
            </a:r>
            <a:r>
              <a:rPr lang="en-US" b="1" dirty="0"/>
              <a:t> </a:t>
            </a:r>
            <a:r>
              <a:rPr lang="en-US" dirty="0" smtClean="0"/>
              <a:t>(extends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 smtClean="0"/>
              <a:t>)– objects in this class represent precompiled SQL statements</a:t>
            </a:r>
          </a:p>
          <a:p>
            <a:r>
              <a:rPr lang="en-US" b="1" dirty="0"/>
              <a:t>interface </a:t>
            </a:r>
            <a:r>
              <a:rPr lang="en-US" b="1" dirty="0" err="1"/>
              <a:t>CallableStatement</a:t>
            </a:r>
            <a:r>
              <a:rPr lang="en-US" b="1" dirty="0"/>
              <a:t> </a:t>
            </a:r>
            <a:r>
              <a:rPr lang="en-US" dirty="0" smtClean="0"/>
              <a:t>(extends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 smtClean="0"/>
              <a:t>)– used to execute SQL stored procedures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7B434-8ABE-48F1-9CB7-92D59EBF3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Prepared Statements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prepared statement </a:t>
            </a:r>
            <a:r>
              <a:rPr lang="en-US" dirty="0" smtClean="0"/>
              <a:t>is precompiled and can then be executed multiple times very efficiently</a:t>
            </a:r>
          </a:p>
          <a:p>
            <a:r>
              <a:rPr lang="en-US" dirty="0" smtClean="0"/>
              <a:t>in addition, prepared statements allow us to pass parameters to the query</a:t>
            </a:r>
          </a:p>
          <a:p>
            <a:r>
              <a:rPr lang="en-US" dirty="0" smtClean="0"/>
              <a:t>an example of a prepared statement is shown on the next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37F09-080F-4F87-8B53-D770BBD62E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Prepared Statement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updateFacultyPhoneStmt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conn.prepareStatement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"update faculty set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f_phone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? where 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f_id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?");</a:t>
            </a:r>
          </a:p>
          <a:p>
            <a:pPr>
              <a:buFont typeface="Wingdings" pitchFamily="2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updateFacultyPhoneStmt.setString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1,"111-111-1111");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updateFacultyPhoneStmt.setInt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(2, 1234);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updateFacultyPhoneStmt.executeUpdate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C9324-0E90-4FB3-900A-AC049F6CD7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Callable Statements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ea typeface="+mn-ea"/>
                <a:cs typeface="+mn-cs"/>
              </a:rPr>
              <a:t>Callable statements</a:t>
            </a:r>
            <a:endParaRPr lang="en-US" dirty="0"/>
          </a:p>
          <a:p>
            <a:r>
              <a:rPr lang="en-US" dirty="0" smtClean="0"/>
              <a:t>used to execute stored procedures</a:t>
            </a:r>
          </a:p>
          <a:p>
            <a:r>
              <a:rPr lang="en-US" dirty="0" smtClean="0"/>
              <a:t>you can also pass parameters to the stored procedure</a:t>
            </a:r>
          </a:p>
          <a:p>
            <a:r>
              <a:rPr lang="en-US" dirty="0" smtClean="0"/>
              <a:t>an example is on the next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83382-129E-404A-9CA9-B9EA1B01B0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Callable Statement 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30200" y="1409700"/>
            <a:ext cx="8813800" cy="4876800"/>
          </a:xfrm>
        </p:spPr>
        <p:txBody>
          <a:bodyPr/>
          <a:lstStyle/>
          <a:p>
            <a:r>
              <a:rPr lang="en-US" dirty="0" smtClean="0"/>
              <a:t>suppose we have the stored procedure</a:t>
            </a:r>
          </a:p>
          <a:p>
            <a:pPr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create or replace procedure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update_faculty_rank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facultyID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IN NUMBER,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facultyRank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IN VARCHAR2)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IS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update faculty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f_rank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facultyRank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f_id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facultyID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commit;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6CB9C-185E-45EF-9DC4-991665C7F1E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Callable Statement 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50900" y="1524000"/>
            <a:ext cx="8104188" cy="4608513"/>
          </a:xfrm>
        </p:spPr>
        <p:txBody>
          <a:bodyPr/>
          <a:lstStyle/>
          <a:p>
            <a:r>
              <a:rPr lang="en-US" dirty="0" smtClean="0"/>
              <a:t>we can call this procedure using</a:t>
            </a: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updateFacultyRankStmt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conn.prepareCall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"call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update_faculty_rank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(1234, '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FullProf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') ");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updateFacultyRankStmt.executeUpdate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1A566E-34BC-4603-87E7-1CD062F5670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Execute Methods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85825" y="1524000"/>
            <a:ext cx="8069263" cy="4608513"/>
          </a:xfrm>
        </p:spPr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executeQuery</a:t>
            </a:r>
            <a:r>
              <a:rPr lang="en-US" dirty="0" smtClean="0"/>
              <a:t> – returns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r>
              <a:rPr lang="en-US" dirty="0" smtClean="0"/>
              <a:t> – returns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value </a:t>
            </a:r>
          </a:p>
          <a:p>
            <a:pPr lvl="1"/>
            <a:r>
              <a:rPr lang="en-US" dirty="0" smtClean="0"/>
              <a:t>0 for SQL statements that return nothing</a:t>
            </a:r>
          </a:p>
          <a:p>
            <a:pPr lvl="1"/>
            <a:r>
              <a:rPr lang="en-US" dirty="0" smtClean="0"/>
              <a:t>the row count for any statements that return rows, but you will usually 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executeQuery</a:t>
            </a:r>
            <a:r>
              <a:rPr lang="en-US" dirty="0" smtClean="0"/>
              <a:t> for those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DB9BA-007A-44C6-AB19-48345752B9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2908</TotalTime>
  <Words>514</Words>
  <Application>Microsoft Office PowerPoint</Application>
  <PresentationFormat>On-screen Show (4:3)</PresentationFormat>
  <Paragraphs>126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courseSlidesMM</vt:lpstr>
      <vt:lpstr>JDBC – More on Statements</vt:lpstr>
      <vt:lpstr>JDBC Statements</vt:lpstr>
      <vt:lpstr>The Java API for Statements</vt:lpstr>
      <vt:lpstr>Prepared Statements</vt:lpstr>
      <vt:lpstr>Prepared Statement Example</vt:lpstr>
      <vt:lpstr>Callable Statements</vt:lpstr>
      <vt:lpstr>Callable Statement Example</vt:lpstr>
      <vt:lpstr>Callable Statement Example</vt:lpstr>
      <vt:lpstr>Execute Methods</vt:lpstr>
      <vt:lpstr>SQL Injection</vt:lpstr>
      <vt:lpstr>Example</vt:lpstr>
      <vt:lpstr>Example</vt:lpstr>
      <vt:lpstr>Preventing SQL Injection</vt:lpstr>
      <vt:lpstr>Preventing SQL Injection</vt:lpstr>
      <vt:lpstr>JDBC – More on Statements</vt:lpstr>
    </vt:vector>
  </TitlesOfParts>
  <Company>Dell Computer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Mark L. Gillenson</dc:creator>
  <cp:lastModifiedBy>Denise Case</cp:lastModifiedBy>
  <cp:revision>306</cp:revision>
  <dcterms:created xsi:type="dcterms:W3CDTF">1998-04-22T17:13:08Z</dcterms:created>
  <dcterms:modified xsi:type="dcterms:W3CDTF">2015-11-22T17:56:48Z</dcterms:modified>
</cp:coreProperties>
</file>