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35"/>
  </p:notesMasterIdLst>
  <p:handoutMasterIdLst>
    <p:handoutMasterId r:id="rId36"/>
  </p:handoutMasterIdLst>
  <p:sldIdLst>
    <p:sldId id="256" r:id="rId2"/>
    <p:sldId id="394" r:id="rId3"/>
    <p:sldId id="397" r:id="rId4"/>
    <p:sldId id="396" r:id="rId5"/>
    <p:sldId id="398" r:id="rId6"/>
    <p:sldId id="399" r:id="rId7"/>
    <p:sldId id="400" r:id="rId8"/>
    <p:sldId id="401" r:id="rId9"/>
    <p:sldId id="402"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8" r:id="rId23"/>
    <p:sldId id="419" r:id="rId24"/>
    <p:sldId id="420" r:id="rId25"/>
    <p:sldId id="421" r:id="rId26"/>
    <p:sldId id="422" r:id="rId27"/>
    <p:sldId id="423" r:id="rId28"/>
    <p:sldId id="424" r:id="rId29"/>
    <p:sldId id="425" r:id="rId30"/>
    <p:sldId id="426" r:id="rId31"/>
    <p:sldId id="427" r:id="rId32"/>
    <p:sldId id="395" r:id="rId33"/>
    <p:sldId id="393" r:id="rId34"/>
  </p:sldIdLst>
  <p:sldSz cx="9144000" cy="6858000" type="screen4x3"/>
  <p:notesSz cx="6858000" cy="9239250"/>
  <p:custDataLst>
    <p:tags r:id="rId37"/>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95718" autoAdjust="0"/>
  </p:normalViewPr>
  <p:slideViewPr>
    <p:cSldViewPr snapToGrid="0">
      <p:cViewPr varScale="1">
        <p:scale>
          <a:sx n="92" d="100"/>
          <a:sy n="92" d="100"/>
        </p:scale>
        <p:origin x="176" y="968"/>
      </p:cViewPr>
      <p:guideLst>
        <p:guide orient="horz" pos="2160"/>
        <p:guide pos="2880"/>
      </p:guideLst>
    </p:cSldViewPr>
  </p:slideViewPr>
  <p:outlineViewPr>
    <p:cViewPr>
      <p:scale>
        <a:sx n="33" d="100"/>
        <a:sy n="33" d="100"/>
      </p:scale>
      <p:origin x="0" y="139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6499"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6500" name="Rectangle 4"/>
          <p:cNvSpPr>
            <a:spLocks noGrp="1" noChangeArrowheads="1"/>
          </p:cNvSpPr>
          <p:nvPr>
            <p:ph type="ftr" sz="quarter" idx="2"/>
          </p:nvPr>
        </p:nvSpPr>
        <p:spPr bwMode="auto">
          <a:xfrm>
            <a:off x="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6501" name="Rectangle 5"/>
          <p:cNvSpPr>
            <a:spLocks noGrp="1" noChangeArrowheads="1"/>
          </p:cNvSpPr>
          <p:nvPr>
            <p:ph type="sldNum" sz="quarter" idx="3"/>
          </p:nvPr>
        </p:nvSpPr>
        <p:spPr bwMode="auto">
          <a:xfrm>
            <a:off x="388620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61C95ED-CFA9-45B7-8F4D-481B9A384253}" type="slidenum">
              <a:rPr lang="en-US"/>
              <a:pPr>
                <a:defRPr/>
              </a:pPr>
              <a:t>‹#›</a:t>
            </a:fld>
            <a:endParaRPr lang="en-US"/>
          </a:p>
        </p:txBody>
      </p:sp>
    </p:spTree>
    <p:extLst>
      <p:ext uri="{BB962C8B-B14F-4D97-AF65-F5344CB8AC3E}">
        <p14:creationId xmlns:p14="http://schemas.microsoft.com/office/powerpoint/2010/main" val="951263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2531"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19188" y="692150"/>
            <a:ext cx="4621212" cy="3465513"/>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89438"/>
            <a:ext cx="50292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2534" name="Rectangle 6"/>
          <p:cNvSpPr>
            <a:spLocks noGrp="1" noChangeArrowheads="1"/>
          </p:cNvSpPr>
          <p:nvPr>
            <p:ph type="ftr" sz="quarter" idx="4"/>
          </p:nvPr>
        </p:nvSpPr>
        <p:spPr bwMode="auto">
          <a:xfrm>
            <a:off x="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2535" name="Rectangle 7"/>
          <p:cNvSpPr>
            <a:spLocks noGrp="1" noChangeArrowheads="1"/>
          </p:cNvSpPr>
          <p:nvPr>
            <p:ph type="sldNum" sz="quarter" idx="5"/>
          </p:nvPr>
        </p:nvSpPr>
        <p:spPr bwMode="auto">
          <a:xfrm>
            <a:off x="388620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C712F7-A62B-44C6-93B8-C662DCFC5F16}" type="slidenum">
              <a:rPr lang="en-US"/>
              <a:pPr>
                <a:defRPr/>
              </a:pPr>
              <a:t>‹#›</a:t>
            </a:fld>
            <a:endParaRPr lang="en-US"/>
          </a:p>
        </p:txBody>
      </p:sp>
    </p:spTree>
    <p:extLst>
      <p:ext uri="{BB962C8B-B14F-4D97-AF65-F5344CB8AC3E}">
        <p14:creationId xmlns:p14="http://schemas.microsoft.com/office/powerpoint/2010/main" val="1309957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dirty="0" smtClean="0"/>
          </a:p>
        </p:txBody>
      </p:sp>
      <p:sp>
        <p:nvSpPr>
          <p:cNvPr id="33796" name="Slide Number Placeholder 3"/>
          <p:cNvSpPr>
            <a:spLocks noGrp="1"/>
          </p:cNvSpPr>
          <p:nvPr>
            <p:ph type="sldNum" sz="quarter" idx="5"/>
          </p:nvPr>
        </p:nvSpPr>
        <p:spPr>
          <a:noFill/>
        </p:spPr>
        <p:txBody>
          <a:bodyPr/>
          <a:lstStyle/>
          <a:p>
            <a:fld id="{BC8F1A50-1DF3-4459-B00B-C407FC45BCE1}" type="slidenum">
              <a:rPr lang="en-US" smtClean="0"/>
              <a:pPr/>
              <a:t>1</a:t>
            </a:fld>
            <a:endParaRPr lang="en-US" smtClean="0"/>
          </a:p>
        </p:txBody>
      </p:sp>
    </p:spTree>
    <p:extLst>
      <p:ext uri="{BB962C8B-B14F-4D97-AF65-F5344CB8AC3E}">
        <p14:creationId xmlns:p14="http://schemas.microsoft.com/office/powerpoint/2010/main" val="152013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6C5D9F-12AD-4BFC-80CD-A167C3B25514}" type="slidenum">
              <a:rPr lang="en-US" altLang="en-US"/>
              <a:pPr eaLnBrk="1" hangingPunct="1"/>
              <a:t>12</a:t>
            </a:fld>
            <a:endParaRPr lang="en-US" alt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87808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D87909-829A-4D82-AF62-D0708AC5CA98}" type="slidenum">
              <a:rPr lang="en-US" altLang="en-US"/>
              <a:pPr eaLnBrk="1" hangingPunct="1"/>
              <a:t>13</a:t>
            </a:fld>
            <a:endParaRPr lang="en-US" alt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5382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94F0A1-02CD-4553-B1B6-4A33CA5BE5BB}" type="slidenum">
              <a:rPr lang="en-US" altLang="en-US"/>
              <a:pPr eaLnBrk="1" hangingPunct="1"/>
              <a:t>14</a:t>
            </a:fld>
            <a:endParaRPr lang="en-US" alt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796817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015B48-B3B9-40A3-B64C-25EB9AAAA0B8}" type="slidenum">
              <a:rPr lang="en-US" altLang="en-US"/>
              <a:pPr eaLnBrk="1" hangingPunct="1"/>
              <a:t>15</a:t>
            </a:fld>
            <a:endParaRPr lang="en-US"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169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5FB73D-80AD-49A3-AAC6-AA853B9A0096}" type="slidenum">
              <a:rPr lang="en-US" altLang="en-US"/>
              <a:pPr eaLnBrk="1" hangingPunct="1"/>
              <a:t>16</a:t>
            </a:fld>
            <a:endParaRPr lang="en-US" alt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1186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B6DB0B-5C3B-4BB1-A986-CF602737E457}" type="slidenum">
              <a:rPr lang="en-US" altLang="en-US"/>
              <a:pPr eaLnBrk="1" hangingPunct="1"/>
              <a:t>22</a:t>
            </a:fld>
            <a:endParaRPr lang="en-US" alt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515111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77DFD3-40B6-43F6-8AAA-0943833A23C4}" type="slidenum">
              <a:rPr lang="en-US" altLang="en-US"/>
              <a:pPr eaLnBrk="1" hangingPunct="1"/>
              <a:t>23</a:t>
            </a:fld>
            <a:endParaRPr lang="en-US" alt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14596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E0BB12-C1B2-4B6C-BC02-E11B21241364}" type="slidenum">
              <a:rPr lang="en-US" altLang="en-US"/>
              <a:pPr eaLnBrk="1" hangingPunct="1"/>
              <a:t>24</a:t>
            </a:fld>
            <a:endParaRPr lang="en-US" alt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68594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307BC7-F8D7-4544-AEBC-184097FD59A2}" type="slidenum">
              <a:rPr lang="en-US" altLang="en-US"/>
              <a:pPr eaLnBrk="1" hangingPunct="1"/>
              <a:t>25</a:t>
            </a:fld>
            <a:endParaRPr lang="en-US" alt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0511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3DCCE2-70BB-4E46-81D1-E8A4A112E825}" type="slidenum">
              <a:rPr lang="en-US" altLang="en-US"/>
              <a:pPr eaLnBrk="1" hangingPunct="1"/>
              <a:t>26</a:t>
            </a:fld>
            <a:endParaRPr lang="en-US" alt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341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B5FC1B-563C-4EF7-B271-3F121431C313}" type="slidenum">
              <a:rPr lang="en-US" altLang="en-US"/>
              <a:pPr eaLnBrk="1" hangingPunct="1"/>
              <a:t>3</a:t>
            </a:fld>
            <a:endParaRPr lang="en-US" alt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73081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C42318-9842-438C-AB9E-E0B20607587B}" type="slidenum">
              <a:rPr lang="en-US" altLang="en-US"/>
              <a:pPr eaLnBrk="1" hangingPunct="1"/>
              <a:t>27</a:t>
            </a:fld>
            <a:endParaRPr lang="en-US"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8975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19BE22-105E-4675-9928-8BAC720492D3}" type="slidenum">
              <a:rPr lang="en-US" altLang="en-US"/>
              <a:pPr eaLnBrk="1" hangingPunct="1"/>
              <a:t>28</a:t>
            </a:fld>
            <a:endParaRPr lang="en-US" alt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2412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70835D-B42C-47F7-9631-C66BF83EF385}" type="slidenum">
              <a:rPr lang="en-US" altLang="en-US"/>
              <a:pPr eaLnBrk="1" hangingPunct="1"/>
              <a:t>4</a:t>
            </a:fld>
            <a:endParaRPr lang="en-US" alt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11312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98FEA6-077D-5346-B932-B1E727604F5E}" type="slidenum">
              <a:rPr lang="en-US" smtClean="0"/>
              <a:t>5</a:t>
            </a:fld>
            <a:endParaRPr lang="en-US"/>
          </a:p>
        </p:txBody>
      </p:sp>
    </p:spTree>
    <p:extLst>
      <p:ext uri="{BB962C8B-B14F-4D97-AF65-F5344CB8AC3E}">
        <p14:creationId xmlns:p14="http://schemas.microsoft.com/office/powerpoint/2010/main" val="117582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607C0E-9F52-4690-A46D-BBC71C78C1D5}" type="slidenum">
              <a:rPr lang="en-US" altLang="en-US"/>
              <a:pPr eaLnBrk="1" hangingPunct="1"/>
              <a:t>7</a:t>
            </a:fld>
            <a:endParaRPr lang="en-US" alt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0598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E37820-DC01-44EB-92E0-F85B9A54A09E}" type="slidenum">
              <a:rPr lang="en-US" altLang="en-US"/>
              <a:pPr eaLnBrk="1" hangingPunct="1"/>
              <a:t>8</a:t>
            </a:fld>
            <a:endParaRPr lang="en-US" alt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7811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0BE583-C02B-4100-9CF9-C6F31457657D}" type="slidenum">
              <a:rPr lang="en-US" altLang="en-US"/>
              <a:pPr eaLnBrk="1" hangingPunct="1"/>
              <a:t>9</a:t>
            </a:fld>
            <a:endParaRPr lang="en-US" alt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Principle of Least Privilege likely violated as web server user needs privileges to do all operators permitted on users, including deleting them.</a:t>
            </a:r>
          </a:p>
        </p:txBody>
      </p:sp>
    </p:spTree>
    <p:extLst>
      <p:ext uri="{BB962C8B-B14F-4D97-AF65-F5344CB8AC3E}">
        <p14:creationId xmlns:p14="http://schemas.microsoft.com/office/powerpoint/2010/main" val="80987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405781-0B0B-4C48-82CB-782425233907}" type="slidenum">
              <a:rPr lang="en-US" altLang="en-US"/>
              <a:pPr eaLnBrk="1" hangingPunct="1"/>
              <a:t>10</a:t>
            </a:fld>
            <a:endParaRPr lang="en-US" alt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23230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6D4D4A-B4DC-4747-98C1-BA1EC039981F}" type="slidenum">
              <a:rPr lang="en-US" altLang="en-US"/>
              <a:pPr eaLnBrk="1" hangingPunct="1"/>
              <a:t>11</a:t>
            </a:fld>
            <a:endParaRPr lang="en-US" alt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28782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tags" Target="../tags/tag21.xml"/><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tags" Target="../tags/tag11.xml"/><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tags" Target="../tags/tag15.xml"/><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tags" Target="../tags/tag17.xml"/><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tags" Target="../tags/tag19.xml"/><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60428"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60429"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r>
              <a:rPr lang="en-US" dirty="0" smtClean="0"/>
              <a:t>SQL injection</a:t>
            </a:r>
            <a:endParaRPr lang="en-US" dirty="0"/>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F1DE6EE-4659-47C4-8224-7A3DBFA56A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err="1" smtClean="0"/>
              <a:t>NoSQL</a:t>
            </a: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1C2D73DA-5000-4C73-8F6B-10ACB6FAAB8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err="1" smtClean="0"/>
              <a:t>NoSQL</a:t>
            </a: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7DF6EAC0-CE07-49A4-AB3F-7D16E341808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EB378619-F3C7-4DF7-9351-E50BCA1BC5DB}" type="slidenum">
              <a:rPr lang="en-US" altLang="en-US"/>
              <a:pPr/>
              <a:t>‹#›</a:t>
            </a:fld>
            <a:endParaRPr lang="en-US" altLang="en-US"/>
          </a:p>
        </p:txBody>
      </p:sp>
    </p:spTree>
    <p:extLst>
      <p:ext uri="{BB962C8B-B14F-4D97-AF65-F5344CB8AC3E}">
        <p14:creationId xmlns:p14="http://schemas.microsoft.com/office/powerpoint/2010/main" val="101881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smtClean="0"/>
              <a:t>SQL injection</a:t>
            </a:r>
          </a:p>
        </p:txBody>
      </p:sp>
      <p:sp>
        <p:nvSpPr>
          <p:cNvPr id="6" name="Rectangle 1037"/>
          <p:cNvSpPr>
            <a:spLocks noGrp="1" noChangeArrowheads="1"/>
          </p:cNvSpPr>
          <p:nvPr>
            <p:ph type="sldNum" sz="quarter" idx="12"/>
          </p:nvPr>
        </p:nvSpPr>
        <p:spPr>
          <a:ln/>
        </p:spPr>
        <p:txBody>
          <a:bodyPr/>
          <a:lstStyle>
            <a:lvl1pPr>
              <a:defRPr/>
            </a:lvl1pPr>
          </a:lstStyle>
          <a:p>
            <a:pPr>
              <a:defRPr/>
            </a:pPr>
            <a:fld id="{8CD46F87-2999-4D27-82F7-8F576955ED7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smtClean="0"/>
              <a:t>SQL injection</a:t>
            </a: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92924336-D853-4F28-8E77-2F7C61D657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smtClean="0"/>
              <a:t>SQL injection</a:t>
            </a: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38CB41C1-795A-4AE6-A5D0-621A017B47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5"/>
          <p:cNvSpPr>
            <a:spLocks noGrp="1" noChangeArrowheads="1"/>
          </p:cNvSpPr>
          <p:nvPr>
            <p:ph type="dt" sz="half" idx="10"/>
            <p:custDataLst>
              <p:tags r:id="rId1"/>
            </p:custDataLst>
          </p:nvPr>
        </p:nvSpPr>
        <p:spPr>
          <a:ln/>
        </p:spPr>
        <p:txBody>
          <a:bodyPr/>
          <a:lstStyle>
            <a:lvl1pPr>
              <a:defRPr/>
            </a:lvl1pPr>
          </a:lstStyle>
          <a:p>
            <a:pPr>
              <a:defRPr/>
            </a:pPr>
            <a:endParaRPr lang="en-US" dirty="0"/>
          </a:p>
        </p:txBody>
      </p:sp>
      <p:sp>
        <p:nvSpPr>
          <p:cNvPr id="8"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smtClean="0"/>
              <a:t>SQL injection</a:t>
            </a:r>
            <a:endParaRPr lang="en-US" dirty="0"/>
          </a:p>
        </p:txBody>
      </p:sp>
      <p:sp>
        <p:nvSpPr>
          <p:cNvPr id="9" name="Rectangle 1037"/>
          <p:cNvSpPr>
            <a:spLocks noGrp="1" noChangeArrowheads="1"/>
          </p:cNvSpPr>
          <p:nvPr>
            <p:ph type="sldNum" sz="quarter" idx="12"/>
          </p:nvPr>
        </p:nvSpPr>
        <p:spPr>
          <a:ln/>
        </p:spPr>
        <p:txBody>
          <a:bodyPr/>
          <a:lstStyle>
            <a:lvl1pPr>
              <a:defRPr/>
            </a:lvl1pPr>
          </a:lstStyle>
          <a:p>
            <a:pPr>
              <a:defRPr/>
            </a:pPr>
            <a:fld id="{316DF137-76E6-4AF3-8D84-38C857F2A73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4"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smtClean="0"/>
              <a:t>SQL injection</a:t>
            </a:r>
            <a:endParaRPr lang="en-US" dirty="0"/>
          </a:p>
        </p:txBody>
      </p:sp>
      <p:sp>
        <p:nvSpPr>
          <p:cNvPr id="5" name="Rectangle 1037"/>
          <p:cNvSpPr>
            <a:spLocks noGrp="1" noChangeArrowheads="1"/>
          </p:cNvSpPr>
          <p:nvPr>
            <p:ph type="sldNum" sz="quarter" idx="12"/>
          </p:nvPr>
        </p:nvSpPr>
        <p:spPr>
          <a:ln/>
        </p:spPr>
        <p:txBody>
          <a:bodyPr/>
          <a:lstStyle>
            <a:lvl1pPr>
              <a:defRPr/>
            </a:lvl1pPr>
          </a:lstStyle>
          <a:p>
            <a:pPr>
              <a:defRPr/>
            </a:pPr>
            <a:fld id="{2284433C-9E4D-4E01-AC44-1B74655B9AB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3"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smtClean="0"/>
              <a:t>SQL injection</a:t>
            </a:r>
          </a:p>
        </p:txBody>
      </p:sp>
      <p:sp>
        <p:nvSpPr>
          <p:cNvPr id="4" name="Rectangle 1037"/>
          <p:cNvSpPr>
            <a:spLocks noGrp="1" noChangeArrowheads="1"/>
          </p:cNvSpPr>
          <p:nvPr>
            <p:ph type="sldNum" sz="quarter" idx="12"/>
          </p:nvPr>
        </p:nvSpPr>
        <p:spPr>
          <a:ln/>
        </p:spPr>
        <p:txBody>
          <a:bodyPr/>
          <a:lstStyle>
            <a:lvl1pPr>
              <a:defRPr/>
            </a:lvl1pPr>
          </a:lstStyle>
          <a:p>
            <a:pPr>
              <a:defRPr/>
            </a:pPr>
            <a:fld id="{09CDC7ED-D710-467E-A859-AA7E132D1A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smtClean="0"/>
              <a:t>SQL injection</a:t>
            </a: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5561D25D-F532-48BA-9768-D8F058C3D61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r>
              <a:rPr lang="en-US" dirty="0" err="1" smtClean="0"/>
              <a:t>NoSQL</a:t>
            </a: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44103A8C-0A6F-4CD0-9B16-C92614A3F8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2.xml"/><Relationship Id="rId15" Type="http://schemas.openxmlformats.org/officeDocument/2006/relationships/tags" Target="../tags/tag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1026"/>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5" name="Rectangle 1027"/>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6" name="Rectangle 1028"/>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7"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8"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9" name="Rectangle 1031"/>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400" name="Rectangle 1032"/>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1033" name="Rectangle 1033"/>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34"/>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403" name="Rectangle 1035"/>
          <p:cNvSpPr>
            <a:spLocks noGrp="1" noChangeArrowheads="1"/>
          </p:cNvSpPr>
          <p:nvPr>
            <p:ph type="dt" sz="half" idx="2"/>
            <p:custDataLst>
              <p:tags r:id="rId14"/>
            </p:custDataLst>
          </p:nvPr>
        </p:nvSpPr>
        <p:spPr bwMode="auto">
          <a:xfrm>
            <a:off x="3671888"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59404" name="Rectangle 1036"/>
          <p:cNvSpPr>
            <a:spLocks noGrp="1" noChangeArrowheads="1"/>
          </p:cNvSpPr>
          <p:nvPr>
            <p:ph type="ftr" sz="quarter" idx="3"/>
            <p:custDataLst>
              <p:tags r:id="rId15"/>
            </p:custDataLst>
          </p:nvPr>
        </p:nvSpPr>
        <p:spPr bwMode="auto">
          <a:xfrm>
            <a:off x="1281113"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dirty="0" smtClean="0"/>
              <a:t>SQL injection</a:t>
            </a:r>
          </a:p>
          <a:p>
            <a:pPr>
              <a:defRPr/>
            </a:pPr>
            <a:endParaRPr lang="en-US" dirty="0"/>
          </a:p>
        </p:txBody>
      </p:sp>
      <p:sp>
        <p:nvSpPr>
          <p:cNvPr id="5940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4D52B444-D412-458A-B6BC-FE3F7E15E7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24.xml"/><Relationship Id="rId2"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1" Type="http://schemas.openxmlformats.org/officeDocument/2006/relationships/tags" Target="../tags/tag40.xml"/><Relationship Id="rId2" Type="http://schemas.openxmlformats.org/officeDocument/2006/relationships/tags" Target="../tags/tag4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1" Type="http://schemas.openxmlformats.org/officeDocument/2006/relationships/tags" Target="../tags/tag42.xml"/><Relationship Id="rId2"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1" Type="http://schemas.openxmlformats.org/officeDocument/2006/relationships/tags" Target="../tags/tag44.xml"/><Relationship Id="rId2" Type="http://schemas.openxmlformats.org/officeDocument/2006/relationships/tags" Target="../tags/tag4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46.xml"/><Relationship Id="rId2" Type="http://schemas.openxmlformats.org/officeDocument/2006/relationships/tags" Target="../tags/tag4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48.xml"/><Relationship Id="rId2" Type="http://schemas.openxmlformats.org/officeDocument/2006/relationships/tags" Target="../tags/tag4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1" Type="http://schemas.openxmlformats.org/officeDocument/2006/relationships/tags" Target="../tags/tag50.xml"/><Relationship Id="rId2"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52.xml"/><Relationship Id="rId2" Type="http://schemas.openxmlformats.org/officeDocument/2006/relationships/tags" Target="../tags/tag53.xml"/></Relationships>
</file>

<file path=ppt/slides/_rels/slide1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tags" Target="../tags/tag55.xml"/><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tags" Target="../tags/tag57.xml"/><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tags" Target="../tags/tag59.xml"/><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tags" Target="../tags/tag61.xml"/><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tags" Target="../tags/tag63.xml"/><Relationship Id="rId3"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66.xml"/><Relationship Id="rId4" Type="http://schemas.openxmlformats.org/officeDocument/2006/relationships/slideLayout" Target="../slideLayouts/slideLayout2.xml"/><Relationship Id="rId5" Type="http://schemas.openxmlformats.org/officeDocument/2006/relationships/notesSlide" Target="../notesSlides/notesSlide15.xml"/><Relationship Id="rId6" Type="http://schemas.openxmlformats.org/officeDocument/2006/relationships/image" Target="../media/image5.png"/><Relationship Id="rId1" Type="http://schemas.openxmlformats.org/officeDocument/2006/relationships/tags" Target="../tags/tag64.xml"/><Relationship Id="rId2" Type="http://schemas.openxmlformats.org/officeDocument/2006/relationships/tags" Target="../tags/tag6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1" Type="http://schemas.openxmlformats.org/officeDocument/2006/relationships/tags" Target="../tags/tag67.xml"/><Relationship Id="rId2" Type="http://schemas.openxmlformats.org/officeDocument/2006/relationships/tags" Target="../tags/tag6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1" Type="http://schemas.openxmlformats.org/officeDocument/2006/relationships/tags" Target="../tags/tag69.xml"/><Relationship Id="rId2" Type="http://schemas.openxmlformats.org/officeDocument/2006/relationships/tags" Target="../tags/tag70.xml"/></Relationships>
</file>

<file path=ppt/slides/_rels/slide25.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slideLayout" Target="../slideLayouts/slideLayout2.xml"/><Relationship Id="rId6" Type="http://schemas.openxmlformats.org/officeDocument/2006/relationships/notesSlide" Target="../notesSlides/notesSlide18.xml"/><Relationship Id="rId1" Type="http://schemas.openxmlformats.org/officeDocument/2006/relationships/tags" Target="../tags/tag71.xml"/><Relationship Id="rId2" Type="http://schemas.openxmlformats.org/officeDocument/2006/relationships/tags" Target="../tags/tag72.xml"/></Relationships>
</file>

<file path=ppt/slides/_rels/slide26.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slideLayout" Target="../slideLayouts/slideLayout2.xml"/><Relationship Id="rId5" Type="http://schemas.openxmlformats.org/officeDocument/2006/relationships/notesSlide" Target="../notesSlides/notesSlide19.xml"/><Relationship Id="rId1" Type="http://schemas.openxmlformats.org/officeDocument/2006/relationships/tags" Target="../tags/tag75.xml"/><Relationship Id="rId2" Type="http://schemas.openxmlformats.org/officeDocument/2006/relationships/tags" Target="../tags/tag76.xml"/></Relationships>
</file>

<file path=ppt/slides/_rels/slide27.xml.rels><?xml version="1.0" encoding="UTF-8" standalone="yes"?>
<Relationships xmlns="http://schemas.openxmlformats.org/package/2006/relationships"><Relationship Id="rId3" Type="http://schemas.openxmlformats.org/officeDocument/2006/relationships/tags" Target="../tags/tag80.xml"/><Relationship Id="rId4" Type="http://schemas.openxmlformats.org/officeDocument/2006/relationships/slideLayout" Target="../slideLayouts/slideLayout2.xml"/><Relationship Id="rId5" Type="http://schemas.openxmlformats.org/officeDocument/2006/relationships/notesSlide" Target="../notesSlides/notesSlide20.xml"/><Relationship Id="rId1" Type="http://schemas.openxmlformats.org/officeDocument/2006/relationships/tags" Target="../tags/tag78.xml"/><Relationship Id="rId2" Type="http://schemas.openxmlformats.org/officeDocument/2006/relationships/tags" Target="../tags/tag7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1.xml"/><Relationship Id="rId1" Type="http://schemas.openxmlformats.org/officeDocument/2006/relationships/tags" Target="../tags/tag81.xml"/><Relationship Id="rId2" Type="http://schemas.openxmlformats.org/officeDocument/2006/relationships/tags" Target="../tags/tag82.xml"/></Relationships>
</file>

<file path=ppt/slides/_rels/slide29.xml.rels><?xml version="1.0" encoding="UTF-8" standalone="yes"?>
<Relationships xmlns="http://schemas.openxmlformats.org/package/2006/relationships"><Relationship Id="rId3" Type="http://schemas.openxmlformats.org/officeDocument/2006/relationships/tags" Target="../tags/tag85.xml"/><Relationship Id="rId4" Type="http://schemas.openxmlformats.org/officeDocument/2006/relationships/tags" Target="../tags/tag86.xml"/><Relationship Id="rId5" Type="http://schemas.openxmlformats.org/officeDocument/2006/relationships/slideLayout" Target="../slideLayouts/slideLayout2.xml"/><Relationship Id="rId1" Type="http://schemas.openxmlformats.org/officeDocument/2006/relationships/tags" Target="../tags/tag83.xml"/><Relationship Id="rId2" Type="http://schemas.openxmlformats.org/officeDocument/2006/relationships/tags" Target="../tags/tag8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1" Type="http://schemas.openxmlformats.org/officeDocument/2006/relationships/tags" Target="../tags/tag26.xml"/><Relationship Id="rId2" Type="http://schemas.openxmlformats.org/officeDocument/2006/relationships/tags" Target="../tags/tag27.xml"/></Relationships>
</file>

<file path=ppt/slides/_rels/slide30.xml.rels><?xml version="1.0" encoding="UTF-8" standalone="yes"?>
<Relationships xmlns="http://schemas.openxmlformats.org/package/2006/relationships"><Relationship Id="rId3" Type="http://schemas.openxmlformats.org/officeDocument/2006/relationships/tags" Target="../tags/tag89.xml"/><Relationship Id="rId4" Type="http://schemas.openxmlformats.org/officeDocument/2006/relationships/tags" Target="../tags/tag90.xml"/><Relationship Id="rId5" Type="http://schemas.openxmlformats.org/officeDocument/2006/relationships/tags" Target="../tags/tag91.xml"/><Relationship Id="rId6" Type="http://schemas.openxmlformats.org/officeDocument/2006/relationships/slideLayout" Target="../slideLayouts/slideLayout2.xml"/><Relationship Id="rId1" Type="http://schemas.openxmlformats.org/officeDocument/2006/relationships/tags" Target="../tags/tag87.xml"/><Relationship Id="rId2" Type="http://schemas.openxmlformats.org/officeDocument/2006/relationships/tags" Target="../tags/tag88.xml"/></Relationships>
</file>

<file path=ppt/slides/_rels/slide31.xml.rels><?xml version="1.0" encoding="UTF-8" standalone="yes"?>
<Relationships xmlns="http://schemas.openxmlformats.org/package/2006/relationships"><Relationship Id="rId3" Type="http://schemas.openxmlformats.org/officeDocument/2006/relationships/tags" Target="../tags/tag94.xml"/><Relationship Id="rId4" Type="http://schemas.openxmlformats.org/officeDocument/2006/relationships/slideLayout" Target="../slideLayouts/slideLayout2.xml"/><Relationship Id="rId5" Type="http://schemas.openxmlformats.org/officeDocument/2006/relationships/hyperlink" Target="http://devzone.zend.com/article/686" TargetMode="External"/><Relationship Id="rId6" Type="http://schemas.openxmlformats.org/officeDocument/2006/relationships/hyperlink" Target="http://unixwiz.net/techtips/sql-injection.html" TargetMode="External"/><Relationship Id="rId7" Type="http://schemas.openxmlformats.org/officeDocument/2006/relationships/hyperlink" Target="http://devzone.zend.com/manual/function.printf.php" TargetMode="External"/><Relationship Id="rId1" Type="http://schemas.openxmlformats.org/officeDocument/2006/relationships/tags" Target="../tags/tag92.xml"/><Relationship Id="rId2" Type="http://schemas.openxmlformats.org/officeDocument/2006/relationships/tags" Target="../tags/tag93.xml"/></Relationships>
</file>

<file path=ppt/slides/_rels/slide32.xml.rels><?xml version="1.0" encoding="UTF-8" standalone="yes"?>
<Relationships xmlns="http://schemas.openxmlformats.org/package/2006/relationships"><Relationship Id="rId3" Type="http://schemas.openxmlformats.org/officeDocument/2006/relationships/hyperlink" Target="https://www.veracode.com/security/sql-injection" TargetMode="External"/><Relationship Id="rId4" Type="http://schemas.openxmlformats.org/officeDocument/2006/relationships/hyperlink" Target="https://www.cvedetails.com/vulnerability-list/vendor_id-12752/product_id-25450/Mongodb-Mongodb.html" TargetMode="External"/><Relationship Id="rId1" Type="http://schemas.openxmlformats.org/officeDocument/2006/relationships/slideLayout" Target="../slideLayouts/slideLayout2.xml"/><Relationship Id="rId2" Type="http://schemas.openxmlformats.org/officeDocument/2006/relationships/hyperlink" Target="http://sqlzoo.net/hac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slideLayout" Target="../slideLayouts/slideLayout2.xml"/><Relationship Id="rId8" Type="http://schemas.openxmlformats.org/officeDocument/2006/relationships/notesSlide" Target="../notesSlides/notesSlide3.xml"/><Relationship Id="rId9" Type="http://schemas.openxmlformats.org/officeDocument/2006/relationships/image" Target="../media/image1.wmf"/><Relationship Id="rId10" Type="http://schemas.openxmlformats.org/officeDocument/2006/relationships/image" Target="../media/image2.wmf"/><Relationship Id="rId1" Type="http://schemas.openxmlformats.org/officeDocument/2006/relationships/tags" Target="../tags/tag28.xml"/><Relationship Id="rId2"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1" Type="http://schemas.openxmlformats.org/officeDocument/2006/relationships/tags" Target="../tags/tag34.xml"/><Relationship Id="rId2" Type="http://schemas.openxmlformats.org/officeDocument/2006/relationships/tags" Target="../tags/tag3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1" Type="http://schemas.openxmlformats.org/officeDocument/2006/relationships/tags" Target="../tags/tag36.xml"/><Relationship Id="rId2" Type="http://schemas.openxmlformats.org/officeDocument/2006/relationships/tags" Target="../tags/tag3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1" Type="http://schemas.openxmlformats.org/officeDocument/2006/relationships/tags" Target="../tags/tag38.xml"/><Relationship Id="rId2"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ctrTitle"/>
            <p:custDataLst>
              <p:tags r:id="rId1"/>
            </p:custDataLst>
          </p:nvPr>
        </p:nvSpPr>
        <p:spPr>
          <a:xfrm>
            <a:off x="609600" y="1066800"/>
            <a:ext cx="8077200" cy="1143000"/>
          </a:xfrm>
          <a:noFill/>
        </p:spPr>
        <p:txBody>
          <a:bodyPr lIns="90488" tIns="44450" rIns="90488" bIns="44450" anchor="ctr"/>
          <a:lstStyle/>
          <a:p>
            <a:pPr algn="ctr" eaLnBrk="1" hangingPunct="1"/>
            <a:r>
              <a:rPr lang="en-US" b="1" dirty="0" smtClean="0"/>
              <a:t>SQL Injections</a:t>
            </a:r>
            <a:endParaRPr lang="en-US" b="1" dirty="0" smtClean="0"/>
          </a:p>
        </p:txBody>
      </p:sp>
      <p:sp>
        <p:nvSpPr>
          <p:cNvPr id="3075" name="Rectangle 8"/>
          <p:cNvSpPr>
            <a:spLocks noGrp="1" noChangeArrowheads="1"/>
          </p:cNvSpPr>
          <p:nvPr>
            <p:ph type="subTitle" idx="1"/>
            <p:custDataLst>
              <p:tags r:id="rId2"/>
            </p:custDataLst>
          </p:nvPr>
        </p:nvSpPr>
        <p:spPr>
          <a:xfrm>
            <a:off x="457200" y="2838450"/>
            <a:ext cx="8077200" cy="3333750"/>
          </a:xfrm>
        </p:spPr>
        <p:txBody>
          <a:bodyPr lIns="90488" tIns="44450" rIns="90488" bIns="44450"/>
          <a:lstStyle/>
          <a:p>
            <a:pPr marL="793750" indent="-793750" eaLnBrk="1" hangingPunct="1"/>
            <a:endParaRPr lang="en-US" sz="1800" b="1" i="1" dirty="0" smtClean="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sz="3800"/>
              <a:t>Finding SQL Injection Bugs</a:t>
            </a:r>
          </a:p>
        </p:txBody>
      </p:sp>
      <p:sp>
        <p:nvSpPr>
          <p:cNvPr id="18435" name="Rectangle 3"/>
          <p:cNvSpPr>
            <a:spLocks noGrp="1" noChangeArrowheads="1"/>
          </p:cNvSpPr>
          <p:nvPr>
            <p:ph idx="1"/>
            <p:custDataLst>
              <p:tags r:id="rId2"/>
            </p:custDataLst>
          </p:nvPr>
        </p:nvSpPr>
        <p:spPr>
          <a:xfrm>
            <a:off x="536575" y="1784350"/>
            <a:ext cx="8229600" cy="3168650"/>
          </a:xfrm>
        </p:spPr>
        <p:txBody>
          <a:bodyPr/>
          <a:lstStyle/>
          <a:p>
            <a:pPr marL="685800" indent="-685800" eaLnBrk="1" hangingPunct="1">
              <a:buFont typeface="Wingdings" panose="05000000000000000000" pitchFamily="2" charset="2"/>
              <a:buAutoNum type="arabicPeriod"/>
            </a:pPr>
            <a:r>
              <a:rPr lang="en-US" altLang="en-US" sz="2600"/>
              <a:t>Submit a single quote as input.</a:t>
            </a:r>
          </a:p>
          <a:p>
            <a:pPr marL="990600" lvl="1" indent="-646113" eaLnBrk="1" hangingPunct="1">
              <a:buFont typeface="Wingdings" panose="05000000000000000000" pitchFamily="2" charset="2"/>
              <a:buNone/>
            </a:pPr>
            <a:r>
              <a:rPr lang="en-US" altLang="en-US" sz="2200" dirty="0"/>
              <a:t>	If an error results, app is vulnerable.</a:t>
            </a:r>
          </a:p>
          <a:p>
            <a:pPr marL="990600" lvl="1" indent="-646113" eaLnBrk="1" hangingPunct="1">
              <a:buFont typeface="Wingdings" panose="05000000000000000000" pitchFamily="2" charset="2"/>
              <a:buNone/>
            </a:pPr>
            <a:r>
              <a:rPr lang="en-US" altLang="en-US" sz="2200" dirty="0"/>
              <a:t>	If no error, check for any output changes.</a:t>
            </a:r>
          </a:p>
          <a:p>
            <a:pPr marL="685800" indent="-685800" eaLnBrk="1" hangingPunct="1">
              <a:buFont typeface="Wingdings" panose="05000000000000000000" pitchFamily="2" charset="2"/>
              <a:buAutoNum type="arabicPeriod"/>
            </a:pPr>
            <a:r>
              <a:rPr lang="en-US" altLang="en-US" sz="2600" dirty="0"/>
              <a:t>Submit two single quotes.</a:t>
            </a:r>
          </a:p>
          <a:p>
            <a:pPr marL="990600" lvl="1" indent="-646113" eaLnBrk="1" hangingPunct="1">
              <a:buFont typeface="Wingdings" panose="05000000000000000000" pitchFamily="2" charset="2"/>
              <a:buNone/>
            </a:pPr>
            <a:r>
              <a:rPr lang="en-US" altLang="en-US" sz="2200" dirty="0"/>
              <a:t>	Databases use </a:t>
            </a:r>
            <a:r>
              <a:rPr lang="en-US" altLang="en-US" sz="2200" dirty="0">
                <a:latin typeface="Courier New" panose="02070309020205020404" pitchFamily="49" charset="0"/>
              </a:rPr>
              <a:t>’’</a:t>
            </a:r>
            <a:r>
              <a:rPr lang="en-US" altLang="en-US" sz="2200" dirty="0"/>
              <a:t> to represent literal </a:t>
            </a:r>
            <a:r>
              <a:rPr lang="en-US" altLang="en-US" sz="2200" dirty="0">
                <a:latin typeface="Courier New" panose="02070309020205020404" pitchFamily="49" charset="0"/>
              </a:rPr>
              <a:t>’</a:t>
            </a:r>
          </a:p>
          <a:p>
            <a:pPr marL="990600" lvl="1" indent="-646113" eaLnBrk="1" hangingPunct="1">
              <a:buFont typeface="Wingdings" panose="05000000000000000000" pitchFamily="2" charset="2"/>
              <a:buNone/>
            </a:pPr>
            <a:r>
              <a:rPr lang="en-US" altLang="en-US" sz="2200" dirty="0"/>
              <a:t>	If error disappears, app is vulnerable.</a:t>
            </a:r>
          </a:p>
          <a:p>
            <a:pPr marL="685800" indent="-685800" eaLnBrk="1" hangingPunct="1">
              <a:buFont typeface="Wingdings" panose="05000000000000000000" pitchFamily="2" charset="2"/>
              <a:buAutoNum type="arabicPeriod"/>
            </a:pPr>
            <a:r>
              <a:rPr lang="en-US" altLang="en-US" sz="2600" dirty="0"/>
              <a:t>Try string or numeric operators.</a:t>
            </a:r>
          </a:p>
        </p:txBody>
      </p:sp>
    </p:spTree>
    <p:extLst>
      <p:ext uri="{BB962C8B-B14F-4D97-AF65-F5344CB8AC3E}">
        <p14:creationId xmlns:p14="http://schemas.microsoft.com/office/powerpoint/2010/main" val="7724621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sz="3800"/>
              <a:t>Injecting into SELECT</a:t>
            </a:r>
          </a:p>
        </p:txBody>
      </p:sp>
      <p:sp>
        <p:nvSpPr>
          <p:cNvPr id="19459" name="Rectangle 3"/>
          <p:cNvSpPr>
            <a:spLocks noGrp="1" noChangeArrowheads="1"/>
          </p:cNvSpPr>
          <p:nvPr>
            <p:ph idx="1"/>
            <p:custDataLst>
              <p:tags r:id="rId2"/>
            </p:custDataLst>
          </p:nvPr>
        </p:nvSpPr>
        <p:spPr>
          <a:xfrm>
            <a:off x="612775" y="2012577"/>
            <a:ext cx="7924800" cy="4530725"/>
          </a:xfrm>
        </p:spPr>
        <p:txBody>
          <a:bodyPr/>
          <a:lstStyle/>
          <a:p>
            <a:pPr eaLnBrk="1" hangingPunct="1">
              <a:buFont typeface="Wingdings" panose="05000000000000000000" pitchFamily="2" charset="2"/>
              <a:buNone/>
            </a:pPr>
            <a:r>
              <a:rPr lang="en-US" altLang="en-US"/>
              <a:t>Most common SQL entry point.</a:t>
            </a:r>
          </a:p>
          <a:p>
            <a:pPr lvl="1" eaLnBrk="1" hangingPunct="1">
              <a:buFont typeface="Wingdings" panose="05000000000000000000" pitchFamily="2" charset="2"/>
              <a:buNone/>
            </a:pPr>
            <a:r>
              <a:rPr lang="en-US" altLang="en-US" dirty="0">
                <a:latin typeface="Courier New" panose="02070309020205020404" pitchFamily="49" charset="0"/>
              </a:rPr>
              <a:t>SELECT </a:t>
            </a:r>
            <a:r>
              <a:rPr lang="en-US" altLang="en-US" i="1" dirty="0">
                <a:latin typeface="Courier New" panose="02070309020205020404" pitchFamily="49" charset="0"/>
              </a:rPr>
              <a:t>columns</a:t>
            </a:r>
          </a:p>
          <a:p>
            <a:pPr lvl="1" eaLnBrk="1" hangingPunct="1">
              <a:buFont typeface="Wingdings" panose="05000000000000000000" pitchFamily="2" charset="2"/>
              <a:buNone/>
            </a:pPr>
            <a:r>
              <a:rPr lang="en-US" altLang="en-US" dirty="0">
                <a:latin typeface="Courier New" panose="02070309020205020404" pitchFamily="49" charset="0"/>
              </a:rPr>
              <a:t>	FROM </a:t>
            </a:r>
            <a:r>
              <a:rPr lang="en-US" altLang="en-US" i="1" dirty="0">
                <a:latin typeface="Courier New" panose="02070309020205020404" pitchFamily="49" charset="0"/>
              </a:rPr>
              <a:t>table</a:t>
            </a:r>
          </a:p>
          <a:p>
            <a:pPr lvl="1" eaLnBrk="1" hangingPunct="1">
              <a:buFont typeface="Wingdings" panose="05000000000000000000" pitchFamily="2" charset="2"/>
              <a:buNone/>
            </a:pPr>
            <a:r>
              <a:rPr lang="en-US" altLang="en-US" dirty="0">
                <a:latin typeface="Courier New" panose="02070309020205020404" pitchFamily="49" charset="0"/>
              </a:rPr>
              <a:t>	WHERE </a:t>
            </a:r>
            <a:r>
              <a:rPr lang="en-US" altLang="en-US" i="1" dirty="0">
                <a:latin typeface="Courier New" panose="02070309020205020404" pitchFamily="49" charset="0"/>
              </a:rPr>
              <a:t>expression</a:t>
            </a:r>
          </a:p>
          <a:p>
            <a:pPr lvl="1" eaLnBrk="1" hangingPunct="1">
              <a:buFont typeface="Wingdings" panose="05000000000000000000" pitchFamily="2" charset="2"/>
              <a:buNone/>
            </a:pPr>
            <a:r>
              <a:rPr lang="en-US" altLang="en-US" dirty="0">
                <a:latin typeface="Courier New" panose="02070309020205020404" pitchFamily="49" charset="0"/>
              </a:rPr>
              <a:t>	ORDER BY </a:t>
            </a:r>
            <a:r>
              <a:rPr lang="en-US" altLang="en-US" i="1" dirty="0">
                <a:latin typeface="Courier New" panose="02070309020205020404" pitchFamily="49" charset="0"/>
              </a:rPr>
              <a:t>expression</a:t>
            </a:r>
          </a:p>
          <a:p>
            <a:pPr eaLnBrk="1" hangingPunct="1">
              <a:buFont typeface="Wingdings" panose="05000000000000000000" pitchFamily="2" charset="2"/>
              <a:buNone/>
            </a:pPr>
            <a:r>
              <a:rPr lang="en-US" altLang="en-US" dirty="0"/>
              <a:t>Places where user input is inserted:</a:t>
            </a:r>
          </a:p>
          <a:p>
            <a:pPr lvl="1" eaLnBrk="1" hangingPunct="1">
              <a:buFont typeface="Wingdings" panose="05000000000000000000" pitchFamily="2" charset="2"/>
              <a:buNone/>
            </a:pPr>
            <a:r>
              <a:rPr lang="en-US" altLang="en-US" dirty="0">
                <a:latin typeface="Courier New" panose="02070309020205020404" pitchFamily="49" charset="0"/>
              </a:rPr>
              <a:t>WHERE</a:t>
            </a:r>
            <a:r>
              <a:rPr lang="en-US" altLang="en-US" dirty="0"/>
              <a:t> expression</a:t>
            </a:r>
          </a:p>
          <a:p>
            <a:pPr lvl="1" eaLnBrk="1" hangingPunct="1">
              <a:buFont typeface="Wingdings" panose="05000000000000000000" pitchFamily="2" charset="2"/>
              <a:buNone/>
            </a:pPr>
            <a:r>
              <a:rPr lang="en-US" altLang="en-US" dirty="0">
                <a:latin typeface="Courier New" panose="02070309020205020404" pitchFamily="49" charset="0"/>
              </a:rPr>
              <a:t>ORDER BY</a:t>
            </a:r>
            <a:r>
              <a:rPr lang="en-US" altLang="en-US" dirty="0"/>
              <a:t> expression</a:t>
            </a:r>
          </a:p>
          <a:p>
            <a:pPr lvl="1" eaLnBrk="1" hangingPunct="1">
              <a:buFont typeface="Wingdings" panose="05000000000000000000" pitchFamily="2" charset="2"/>
              <a:buNone/>
            </a:pPr>
            <a:r>
              <a:rPr lang="en-US" altLang="en-US" dirty="0"/>
              <a:t>Table or column names</a:t>
            </a:r>
          </a:p>
        </p:txBody>
      </p:sp>
    </p:spTree>
    <p:extLst>
      <p:ext uri="{BB962C8B-B14F-4D97-AF65-F5344CB8AC3E}">
        <p14:creationId xmlns:p14="http://schemas.microsoft.com/office/powerpoint/2010/main" val="10273729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sz="3800"/>
              <a:t>Injecting into INSERT</a:t>
            </a:r>
          </a:p>
        </p:txBody>
      </p:sp>
      <p:sp>
        <p:nvSpPr>
          <p:cNvPr id="20483" name="Rectangle 3"/>
          <p:cNvSpPr>
            <a:spLocks noGrp="1" noChangeArrowheads="1"/>
          </p:cNvSpPr>
          <p:nvPr>
            <p:ph idx="1"/>
            <p:custDataLst>
              <p:tags r:id="rId2"/>
            </p:custDataLst>
          </p:nvPr>
        </p:nvSpPr>
        <p:spPr>
          <a:xfrm>
            <a:off x="612775" y="2017059"/>
            <a:ext cx="8153400" cy="4495800"/>
          </a:xfrm>
        </p:spPr>
        <p:txBody>
          <a:bodyPr/>
          <a:lstStyle/>
          <a:p>
            <a:pPr eaLnBrk="1" hangingPunct="1">
              <a:buFont typeface="Wingdings" panose="05000000000000000000" pitchFamily="2" charset="2"/>
              <a:buNone/>
            </a:pPr>
            <a:r>
              <a:rPr lang="en-US" altLang="en-US" sz="2600"/>
              <a:t>Creates a new data row in a table.</a:t>
            </a:r>
          </a:p>
          <a:p>
            <a:pPr lvl="1" eaLnBrk="1" hangingPunct="1">
              <a:buFont typeface="Wingdings" panose="05000000000000000000" pitchFamily="2" charset="2"/>
              <a:buNone/>
            </a:pPr>
            <a:r>
              <a:rPr lang="en-US" altLang="en-US" sz="2200" dirty="0">
                <a:latin typeface="Courier New" panose="02070309020205020404" pitchFamily="49" charset="0"/>
              </a:rPr>
              <a:t>INSERT INTO </a:t>
            </a:r>
            <a:r>
              <a:rPr lang="en-US" altLang="en-US" sz="2200" i="1" dirty="0">
                <a:latin typeface="Courier New" panose="02070309020205020404" pitchFamily="49" charset="0"/>
              </a:rPr>
              <a:t>table</a:t>
            </a:r>
            <a:r>
              <a:rPr lang="en-US" altLang="en-US" sz="2200" dirty="0">
                <a:latin typeface="Courier New" panose="02070309020205020404" pitchFamily="49" charset="0"/>
              </a:rPr>
              <a:t> (</a:t>
            </a:r>
            <a:r>
              <a:rPr lang="en-US" altLang="en-US" sz="2200" i="1" dirty="0">
                <a:latin typeface="Courier New" panose="02070309020205020404" pitchFamily="49" charset="0"/>
              </a:rPr>
              <a:t>col1</a:t>
            </a:r>
            <a:r>
              <a:rPr lang="en-US" altLang="en-US" sz="2200" dirty="0">
                <a:latin typeface="Courier New" panose="02070309020205020404" pitchFamily="49" charset="0"/>
              </a:rPr>
              <a:t>, </a:t>
            </a:r>
            <a:r>
              <a:rPr lang="en-US" altLang="en-US" sz="2200" i="1" dirty="0">
                <a:latin typeface="Courier New" panose="02070309020205020404" pitchFamily="49" charset="0"/>
              </a:rPr>
              <a:t>col2</a:t>
            </a:r>
            <a:r>
              <a:rPr lang="en-US" altLang="en-US" sz="2200" dirty="0">
                <a:latin typeface="Courier New" panose="02070309020205020404" pitchFamily="49" charset="0"/>
              </a:rPr>
              <a:t>, ...)</a:t>
            </a:r>
          </a:p>
          <a:p>
            <a:pPr lvl="1" eaLnBrk="1" hangingPunct="1">
              <a:buFont typeface="Wingdings" panose="05000000000000000000" pitchFamily="2" charset="2"/>
              <a:buNone/>
            </a:pPr>
            <a:r>
              <a:rPr lang="en-US" altLang="en-US" sz="2200" dirty="0">
                <a:latin typeface="Courier New" panose="02070309020205020404" pitchFamily="49" charset="0"/>
              </a:rPr>
              <a:t>	VALUES (</a:t>
            </a:r>
            <a:r>
              <a:rPr lang="en-US" altLang="en-US" sz="2200" i="1" dirty="0">
                <a:latin typeface="Courier New" panose="02070309020205020404" pitchFamily="49" charset="0"/>
              </a:rPr>
              <a:t>val1</a:t>
            </a:r>
            <a:r>
              <a:rPr lang="en-US" altLang="en-US" sz="2200" dirty="0">
                <a:latin typeface="Courier New" panose="02070309020205020404" pitchFamily="49" charset="0"/>
              </a:rPr>
              <a:t>, </a:t>
            </a:r>
            <a:r>
              <a:rPr lang="en-US" altLang="en-US" sz="2200" i="1" dirty="0">
                <a:latin typeface="Courier New" panose="02070309020205020404" pitchFamily="49" charset="0"/>
              </a:rPr>
              <a:t>val2</a:t>
            </a:r>
            <a:r>
              <a:rPr lang="en-US" altLang="en-US" sz="2200" dirty="0">
                <a:latin typeface="Courier New" panose="02070309020205020404" pitchFamily="49" charset="0"/>
              </a:rPr>
              <a:t>, ...)</a:t>
            </a:r>
          </a:p>
          <a:p>
            <a:pPr eaLnBrk="1" hangingPunct="1">
              <a:buFont typeface="Wingdings" panose="05000000000000000000" pitchFamily="2" charset="2"/>
              <a:buNone/>
            </a:pPr>
            <a:r>
              <a:rPr lang="en-US" altLang="en-US" sz="2600" dirty="0"/>
              <a:t>Requirements</a:t>
            </a:r>
          </a:p>
          <a:p>
            <a:pPr lvl="1" eaLnBrk="1" hangingPunct="1">
              <a:buFont typeface="Wingdings" panose="05000000000000000000" pitchFamily="2" charset="2"/>
              <a:buNone/>
            </a:pPr>
            <a:r>
              <a:rPr lang="en-US" altLang="en-US" sz="2200" dirty="0"/>
              <a:t>Number of values must match # columns.</a:t>
            </a:r>
          </a:p>
          <a:p>
            <a:pPr lvl="1" eaLnBrk="1" hangingPunct="1">
              <a:buFont typeface="Wingdings" panose="05000000000000000000" pitchFamily="2" charset="2"/>
              <a:buNone/>
            </a:pPr>
            <a:r>
              <a:rPr lang="en-US" altLang="en-US" sz="2200" dirty="0"/>
              <a:t>Types of values must match column types.</a:t>
            </a:r>
          </a:p>
          <a:p>
            <a:pPr eaLnBrk="1" hangingPunct="1">
              <a:buFont typeface="Wingdings" panose="05000000000000000000" pitchFamily="2" charset="2"/>
              <a:buNone/>
            </a:pPr>
            <a:r>
              <a:rPr lang="en-US" altLang="en-US" sz="2600" dirty="0"/>
              <a:t>Technique: add values until no error.</a:t>
            </a:r>
          </a:p>
          <a:p>
            <a:pPr lvl="1" eaLnBrk="1" hangingPunct="1">
              <a:buFont typeface="Wingdings" panose="05000000000000000000" pitchFamily="2" charset="2"/>
              <a:buNone/>
            </a:pPr>
            <a:r>
              <a:rPr lang="en-US" altLang="en-US" sz="2200" dirty="0">
                <a:latin typeface="Courier New" panose="02070309020205020404" pitchFamily="49" charset="0"/>
              </a:rPr>
              <a:t>foo’)--</a:t>
            </a:r>
          </a:p>
          <a:p>
            <a:pPr lvl="1" eaLnBrk="1" hangingPunct="1">
              <a:buFont typeface="Wingdings" panose="05000000000000000000" pitchFamily="2" charset="2"/>
              <a:buNone/>
            </a:pPr>
            <a:r>
              <a:rPr lang="en-US" altLang="en-US" sz="2200" dirty="0">
                <a:latin typeface="Courier New" panose="02070309020205020404" pitchFamily="49" charset="0"/>
              </a:rPr>
              <a:t>foo’, 1)--</a:t>
            </a:r>
          </a:p>
          <a:p>
            <a:pPr lvl="1" eaLnBrk="1" hangingPunct="1">
              <a:buFont typeface="Wingdings" panose="05000000000000000000" pitchFamily="2" charset="2"/>
              <a:buNone/>
            </a:pPr>
            <a:r>
              <a:rPr lang="en-US" altLang="en-US" sz="2200" dirty="0">
                <a:latin typeface="Courier New" panose="02070309020205020404" pitchFamily="49" charset="0"/>
              </a:rPr>
              <a:t>foo’, 1, 1)--</a:t>
            </a:r>
          </a:p>
        </p:txBody>
      </p:sp>
    </p:spTree>
    <p:extLst>
      <p:ext uri="{BB962C8B-B14F-4D97-AF65-F5344CB8AC3E}">
        <p14:creationId xmlns:p14="http://schemas.microsoft.com/office/powerpoint/2010/main" val="21383957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sz="3800"/>
              <a:t>Injecting into UPDATE</a:t>
            </a:r>
          </a:p>
        </p:txBody>
      </p:sp>
      <p:sp>
        <p:nvSpPr>
          <p:cNvPr id="21507" name="Rectangle 3"/>
          <p:cNvSpPr>
            <a:spLocks noGrp="1" noChangeArrowheads="1"/>
          </p:cNvSpPr>
          <p:nvPr>
            <p:ph idx="1"/>
            <p:custDataLst>
              <p:tags r:id="rId2"/>
            </p:custDataLst>
          </p:nvPr>
        </p:nvSpPr>
        <p:spPr>
          <a:xfrm>
            <a:off x="612775" y="1976718"/>
            <a:ext cx="8153400" cy="4495800"/>
          </a:xfrm>
        </p:spPr>
        <p:txBody>
          <a:bodyPr/>
          <a:lstStyle/>
          <a:p>
            <a:pPr eaLnBrk="1" hangingPunct="1">
              <a:lnSpc>
                <a:spcPct val="90000"/>
              </a:lnSpc>
              <a:buFont typeface="Wingdings" panose="05000000000000000000" pitchFamily="2" charset="2"/>
              <a:buNone/>
            </a:pPr>
            <a:r>
              <a:rPr lang="en-US" altLang="en-US"/>
              <a:t>Modifies one or more rows of data.</a:t>
            </a:r>
          </a:p>
          <a:p>
            <a:pPr lvl="1" eaLnBrk="1" hangingPunct="1">
              <a:lnSpc>
                <a:spcPct val="90000"/>
              </a:lnSpc>
              <a:buFont typeface="Wingdings" panose="05000000000000000000" pitchFamily="2" charset="2"/>
              <a:buNone/>
            </a:pPr>
            <a:r>
              <a:rPr lang="en-US" altLang="en-US" dirty="0">
                <a:latin typeface="Courier New" panose="02070309020205020404" pitchFamily="49" charset="0"/>
              </a:rPr>
              <a:t>UPDATE </a:t>
            </a:r>
            <a:r>
              <a:rPr lang="en-US" altLang="en-US" i="1" dirty="0">
                <a:latin typeface="Courier New" panose="02070309020205020404" pitchFamily="49" charset="0"/>
              </a:rPr>
              <a:t>table</a:t>
            </a:r>
          </a:p>
          <a:p>
            <a:pPr lvl="1" eaLnBrk="1" hangingPunct="1">
              <a:lnSpc>
                <a:spcPct val="90000"/>
              </a:lnSpc>
              <a:buFont typeface="Wingdings" panose="05000000000000000000" pitchFamily="2" charset="2"/>
              <a:buNone/>
            </a:pPr>
            <a:r>
              <a:rPr lang="en-US" altLang="en-US" dirty="0">
                <a:latin typeface="Courier New" panose="02070309020205020404" pitchFamily="49" charset="0"/>
              </a:rPr>
              <a:t>	SET </a:t>
            </a:r>
            <a:r>
              <a:rPr lang="en-US" altLang="en-US" i="1" dirty="0">
                <a:latin typeface="Courier New" panose="02070309020205020404" pitchFamily="49" charset="0"/>
              </a:rPr>
              <a:t>col1=val1</a:t>
            </a:r>
            <a:r>
              <a:rPr lang="en-US" altLang="en-US" dirty="0">
                <a:latin typeface="Courier New" panose="02070309020205020404" pitchFamily="49" charset="0"/>
              </a:rPr>
              <a:t>, </a:t>
            </a:r>
            <a:r>
              <a:rPr lang="en-US" altLang="en-US" i="1" dirty="0">
                <a:latin typeface="Courier New" panose="02070309020205020404" pitchFamily="49" charset="0"/>
              </a:rPr>
              <a:t>col2=val2</a:t>
            </a:r>
            <a:r>
              <a:rPr lang="en-US" altLang="en-US" dirty="0">
                <a:latin typeface="Courier New" panose="02070309020205020404" pitchFamily="49" charset="0"/>
              </a:rPr>
              <a:t>, ...</a:t>
            </a:r>
          </a:p>
          <a:p>
            <a:pPr lvl="1" eaLnBrk="1" hangingPunct="1">
              <a:lnSpc>
                <a:spcPct val="90000"/>
              </a:lnSpc>
              <a:buFont typeface="Wingdings" panose="05000000000000000000" pitchFamily="2" charset="2"/>
              <a:buNone/>
            </a:pPr>
            <a:r>
              <a:rPr lang="en-US" altLang="en-US" dirty="0">
                <a:latin typeface="Courier New" panose="02070309020205020404" pitchFamily="49" charset="0"/>
              </a:rPr>
              <a:t>	WHERE </a:t>
            </a:r>
            <a:r>
              <a:rPr lang="en-US" altLang="en-US" i="1" dirty="0">
                <a:latin typeface="Courier New" panose="02070309020205020404" pitchFamily="49" charset="0"/>
              </a:rPr>
              <a:t>expression</a:t>
            </a:r>
          </a:p>
          <a:p>
            <a:pPr eaLnBrk="1" hangingPunct="1">
              <a:lnSpc>
                <a:spcPct val="90000"/>
              </a:lnSpc>
              <a:buFont typeface="Wingdings" panose="05000000000000000000" pitchFamily="2" charset="2"/>
              <a:buNone/>
            </a:pPr>
            <a:r>
              <a:rPr lang="en-US" altLang="en-US" dirty="0"/>
              <a:t>Places where input is inserted</a:t>
            </a:r>
          </a:p>
          <a:p>
            <a:pPr lvl="1" eaLnBrk="1" hangingPunct="1">
              <a:lnSpc>
                <a:spcPct val="90000"/>
              </a:lnSpc>
              <a:buFont typeface="Wingdings" panose="05000000000000000000" pitchFamily="2" charset="2"/>
              <a:buNone/>
            </a:pPr>
            <a:r>
              <a:rPr lang="en-US" altLang="en-US" dirty="0">
                <a:latin typeface="Courier New" panose="02070309020205020404" pitchFamily="49" charset="0"/>
              </a:rPr>
              <a:t>SET</a:t>
            </a:r>
            <a:r>
              <a:rPr lang="en-US" altLang="en-US" dirty="0"/>
              <a:t> clause</a:t>
            </a:r>
          </a:p>
          <a:p>
            <a:pPr lvl="1" eaLnBrk="1" hangingPunct="1">
              <a:lnSpc>
                <a:spcPct val="90000"/>
              </a:lnSpc>
              <a:buFont typeface="Wingdings" panose="05000000000000000000" pitchFamily="2" charset="2"/>
              <a:buNone/>
            </a:pPr>
            <a:r>
              <a:rPr lang="en-US" altLang="en-US" dirty="0">
                <a:latin typeface="Courier New" panose="02070309020205020404" pitchFamily="49" charset="0"/>
              </a:rPr>
              <a:t>WHERE</a:t>
            </a:r>
            <a:r>
              <a:rPr lang="en-US" altLang="en-US" dirty="0"/>
              <a:t> clause</a:t>
            </a:r>
          </a:p>
          <a:p>
            <a:pPr eaLnBrk="1" hangingPunct="1">
              <a:lnSpc>
                <a:spcPct val="90000"/>
              </a:lnSpc>
              <a:buFont typeface="Wingdings" panose="05000000000000000000" pitchFamily="2" charset="2"/>
              <a:buNone/>
            </a:pPr>
            <a:r>
              <a:rPr lang="en-US" altLang="en-US" dirty="0"/>
              <a:t>Be careful with </a:t>
            </a:r>
            <a:r>
              <a:rPr lang="en-US" altLang="en-US" dirty="0">
                <a:latin typeface="Courier New" panose="02070309020205020404" pitchFamily="49" charset="0"/>
              </a:rPr>
              <a:t>WHERE</a:t>
            </a:r>
            <a:r>
              <a:rPr lang="en-US" altLang="en-US" dirty="0"/>
              <a:t> clause</a:t>
            </a:r>
          </a:p>
          <a:p>
            <a:pPr lvl="1" eaLnBrk="1" hangingPunct="1">
              <a:lnSpc>
                <a:spcPct val="90000"/>
              </a:lnSpc>
              <a:buFont typeface="Wingdings" panose="05000000000000000000" pitchFamily="2" charset="2"/>
              <a:buNone/>
            </a:pPr>
            <a:r>
              <a:rPr lang="en-US" altLang="en-US" dirty="0">
                <a:latin typeface="Courier New" panose="02070309020205020404" pitchFamily="49" charset="0"/>
              </a:rPr>
              <a:t>’ OR 1=1</a:t>
            </a:r>
            <a:r>
              <a:rPr lang="en-US" altLang="en-US" dirty="0"/>
              <a:t> will change </a:t>
            </a:r>
            <a:r>
              <a:rPr lang="en-US" altLang="en-US" b="1" dirty="0"/>
              <a:t>all</a:t>
            </a:r>
            <a:r>
              <a:rPr lang="en-US" altLang="en-US" dirty="0"/>
              <a:t> rows</a:t>
            </a:r>
          </a:p>
        </p:txBody>
      </p:sp>
    </p:spTree>
    <p:extLst>
      <p:ext uri="{BB962C8B-B14F-4D97-AF65-F5344CB8AC3E}">
        <p14:creationId xmlns:p14="http://schemas.microsoft.com/office/powerpoint/2010/main" val="12417326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sz="3800"/>
              <a:t>UNION</a:t>
            </a:r>
          </a:p>
        </p:txBody>
      </p:sp>
      <p:sp>
        <p:nvSpPr>
          <p:cNvPr id="22531" name="Rectangle 3"/>
          <p:cNvSpPr>
            <a:spLocks noGrp="1" noChangeArrowheads="1"/>
          </p:cNvSpPr>
          <p:nvPr>
            <p:ph idx="1"/>
            <p:custDataLst>
              <p:tags r:id="rId2"/>
            </p:custDataLst>
          </p:nvPr>
        </p:nvSpPr>
        <p:spPr>
          <a:xfrm>
            <a:off x="367553" y="1990165"/>
            <a:ext cx="8229600" cy="4530725"/>
          </a:xfrm>
        </p:spPr>
        <p:txBody>
          <a:bodyPr/>
          <a:lstStyle/>
          <a:p>
            <a:pPr eaLnBrk="1" hangingPunct="1">
              <a:buFont typeface="Wingdings" panose="05000000000000000000" pitchFamily="2" charset="2"/>
              <a:buNone/>
            </a:pPr>
            <a:r>
              <a:rPr lang="en-US" altLang="en-US" sz="2600"/>
              <a:t>Combines </a:t>
            </a:r>
            <a:r>
              <a:rPr lang="en-US" altLang="en-US" sz="2600">
                <a:latin typeface="Courier New" panose="02070309020205020404" pitchFamily="49" charset="0"/>
              </a:rPr>
              <a:t>SELECT</a:t>
            </a:r>
            <a:r>
              <a:rPr lang="en-US" altLang="en-US" sz="2600">
                <a:latin typeface="Times" panose="02020603050405020304" pitchFamily="18" charset="0"/>
              </a:rPr>
              <a:t>s</a:t>
            </a:r>
            <a:r>
              <a:rPr lang="en-US" altLang="en-US" sz="2600"/>
              <a:t> into one result.</a:t>
            </a:r>
          </a:p>
          <a:p>
            <a:pPr lvl="1" eaLnBrk="1" hangingPunct="1">
              <a:buFont typeface="Wingdings" panose="05000000000000000000" pitchFamily="2" charset="2"/>
              <a:buNone/>
            </a:pPr>
            <a:r>
              <a:rPr lang="en-US" altLang="en-US" sz="2200" dirty="0">
                <a:latin typeface="Courier New" panose="02070309020205020404" pitchFamily="49" charset="0"/>
              </a:rPr>
              <a:t>SELECT </a:t>
            </a:r>
            <a:r>
              <a:rPr lang="en-US" altLang="en-US" sz="2200" i="1" dirty="0">
                <a:latin typeface="Courier New" panose="02070309020205020404" pitchFamily="49" charset="0"/>
              </a:rPr>
              <a:t>cols</a:t>
            </a:r>
            <a:r>
              <a:rPr lang="en-US" altLang="en-US" sz="2200" dirty="0">
                <a:latin typeface="Courier New" panose="02070309020205020404" pitchFamily="49" charset="0"/>
              </a:rPr>
              <a:t> FROM </a:t>
            </a:r>
            <a:r>
              <a:rPr lang="en-US" altLang="en-US" sz="2200" i="1" dirty="0">
                <a:latin typeface="Courier New" panose="02070309020205020404" pitchFamily="49" charset="0"/>
              </a:rPr>
              <a:t>table</a:t>
            </a:r>
            <a:r>
              <a:rPr lang="en-US" altLang="en-US" sz="2200" dirty="0">
                <a:latin typeface="Courier New" panose="02070309020205020404" pitchFamily="49" charset="0"/>
              </a:rPr>
              <a:t> WHERE </a:t>
            </a:r>
            <a:r>
              <a:rPr lang="en-US" altLang="en-US" sz="2200" i="1" dirty="0">
                <a:latin typeface="Courier New" panose="02070309020205020404" pitchFamily="49" charset="0"/>
              </a:rPr>
              <a:t>expr</a:t>
            </a:r>
          </a:p>
          <a:p>
            <a:pPr lvl="1" eaLnBrk="1" hangingPunct="1">
              <a:buFont typeface="Wingdings" panose="05000000000000000000" pitchFamily="2" charset="2"/>
              <a:buNone/>
            </a:pPr>
            <a:r>
              <a:rPr lang="en-US" altLang="en-US" sz="2200" dirty="0">
                <a:latin typeface="Courier New" panose="02070309020205020404" pitchFamily="49" charset="0"/>
              </a:rPr>
              <a:t>UNION</a:t>
            </a:r>
          </a:p>
          <a:p>
            <a:pPr lvl="1" eaLnBrk="1" hangingPunct="1">
              <a:buFont typeface="Wingdings" panose="05000000000000000000" pitchFamily="2" charset="2"/>
              <a:buNone/>
            </a:pPr>
            <a:r>
              <a:rPr lang="en-US" altLang="en-US" sz="2200" dirty="0">
                <a:latin typeface="Courier New" panose="02070309020205020404" pitchFamily="49" charset="0"/>
              </a:rPr>
              <a:t>SELECT </a:t>
            </a:r>
            <a:r>
              <a:rPr lang="en-US" altLang="en-US" sz="2200" i="1" dirty="0">
                <a:latin typeface="Courier New" panose="02070309020205020404" pitchFamily="49" charset="0"/>
              </a:rPr>
              <a:t>cols2</a:t>
            </a:r>
            <a:r>
              <a:rPr lang="en-US" altLang="en-US" sz="2200" dirty="0">
                <a:latin typeface="Courier New" panose="02070309020205020404" pitchFamily="49" charset="0"/>
              </a:rPr>
              <a:t> FROM </a:t>
            </a:r>
            <a:r>
              <a:rPr lang="en-US" altLang="en-US" sz="2200" i="1" dirty="0">
                <a:latin typeface="Courier New" panose="02070309020205020404" pitchFamily="49" charset="0"/>
              </a:rPr>
              <a:t>table2</a:t>
            </a:r>
            <a:r>
              <a:rPr lang="en-US" altLang="en-US" sz="2200" dirty="0">
                <a:latin typeface="Courier New" panose="02070309020205020404" pitchFamily="49" charset="0"/>
              </a:rPr>
              <a:t> WHERE </a:t>
            </a:r>
            <a:r>
              <a:rPr lang="en-US" altLang="en-US" sz="2200" i="1" dirty="0">
                <a:latin typeface="Courier New" panose="02070309020205020404" pitchFamily="49" charset="0"/>
              </a:rPr>
              <a:t>expr2</a:t>
            </a:r>
          </a:p>
          <a:p>
            <a:pPr eaLnBrk="1" hangingPunct="1">
              <a:buFont typeface="Wingdings" panose="05000000000000000000" pitchFamily="2" charset="2"/>
              <a:buNone/>
            </a:pPr>
            <a:r>
              <a:rPr lang="en-US" altLang="en-US" sz="2600" dirty="0"/>
              <a:t>Allows attacker to read any table</a:t>
            </a:r>
          </a:p>
          <a:p>
            <a:pPr lvl="1" eaLnBrk="1" hangingPunct="1">
              <a:buFont typeface="Wingdings" panose="05000000000000000000" pitchFamily="2" charset="2"/>
              <a:buNone/>
            </a:pPr>
            <a:r>
              <a:rPr lang="en-US" altLang="en-US" sz="2200" dirty="0">
                <a:latin typeface="Courier New" panose="02070309020205020404" pitchFamily="49" charset="0"/>
              </a:rPr>
              <a:t>foo’ UNION SELECT number FROM cc--</a:t>
            </a:r>
          </a:p>
          <a:p>
            <a:pPr eaLnBrk="1" hangingPunct="1">
              <a:buFont typeface="Wingdings" panose="05000000000000000000" pitchFamily="2" charset="2"/>
              <a:buNone/>
            </a:pPr>
            <a:r>
              <a:rPr lang="en-US" altLang="en-US" sz="2600" dirty="0"/>
              <a:t>Requirements</a:t>
            </a:r>
          </a:p>
          <a:p>
            <a:pPr lvl="1" eaLnBrk="1" hangingPunct="1">
              <a:buFont typeface="Wingdings" panose="05000000000000000000" pitchFamily="2" charset="2"/>
              <a:buNone/>
            </a:pPr>
            <a:r>
              <a:rPr lang="en-US" altLang="en-US" sz="2200" dirty="0"/>
              <a:t>Results must have same number and type of cols.</a:t>
            </a:r>
          </a:p>
          <a:p>
            <a:pPr lvl="1" eaLnBrk="1" hangingPunct="1">
              <a:buFont typeface="Wingdings" panose="05000000000000000000" pitchFamily="2" charset="2"/>
              <a:buNone/>
            </a:pPr>
            <a:r>
              <a:rPr lang="en-US" altLang="en-US" sz="2200" dirty="0"/>
              <a:t>Attacker needs to know name of other table.</a:t>
            </a:r>
          </a:p>
          <a:p>
            <a:pPr lvl="1" eaLnBrk="1" hangingPunct="1">
              <a:buFont typeface="Wingdings" panose="05000000000000000000" pitchFamily="2" charset="2"/>
              <a:buNone/>
            </a:pPr>
            <a:r>
              <a:rPr lang="en-US" altLang="en-US" sz="2200" dirty="0"/>
              <a:t>DB returns results with column names of 1</a:t>
            </a:r>
            <a:r>
              <a:rPr lang="en-US" altLang="en-US" sz="2200" baseline="30000" dirty="0"/>
              <a:t>st</a:t>
            </a:r>
            <a:r>
              <a:rPr lang="en-US" altLang="en-US" sz="2200" dirty="0"/>
              <a:t> query.</a:t>
            </a:r>
          </a:p>
        </p:txBody>
      </p:sp>
    </p:spTree>
    <p:extLst>
      <p:ext uri="{BB962C8B-B14F-4D97-AF65-F5344CB8AC3E}">
        <p14:creationId xmlns:p14="http://schemas.microsoft.com/office/powerpoint/2010/main" val="9845991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sz="3800"/>
              <a:t>UNION</a:t>
            </a:r>
          </a:p>
        </p:txBody>
      </p:sp>
      <p:sp>
        <p:nvSpPr>
          <p:cNvPr id="23555" name="Rectangle 3"/>
          <p:cNvSpPr>
            <a:spLocks noGrp="1" noChangeArrowheads="1"/>
          </p:cNvSpPr>
          <p:nvPr>
            <p:ph idx="1"/>
            <p:custDataLst>
              <p:tags r:id="rId2"/>
            </p:custDataLst>
          </p:nvPr>
        </p:nvSpPr>
        <p:spPr>
          <a:xfrm>
            <a:off x="291353" y="2079812"/>
            <a:ext cx="8229600" cy="4530725"/>
          </a:xfrm>
        </p:spPr>
        <p:txBody>
          <a:bodyPr/>
          <a:lstStyle/>
          <a:p>
            <a:pPr eaLnBrk="1" hangingPunct="1">
              <a:lnSpc>
                <a:spcPct val="80000"/>
              </a:lnSpc>
              <a:buFont typeface="Wingdings" panose="05000000000000000000" pitchFamily="2" charset="2"/>
              <a:buNone/>
            </a:pPr>
            <a:r>
              <a:rPr lang="en-US" altLang="en-US" sz="2600"/>
              <a:t>Finding #columns with </a:t>
            </a:r>
            <a:r>
              <a:rPr lang="en-US" altLang="en-US" sz="2600">
                <a:latin typeface="Courier New" panose="02070309020205020404" pitchFamily="49" charset="0"/>
              </a:rPr>
              <a:t>NULL</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UNION SELECT NULL--</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UNION SELECT NULL, NULL--</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UNION SELECT NULL, NULL, NULL--</a:t>
            </a:r>
          </a:p>
          <a:p>
            <a:pPr eaLnBrk="1" hangingPunct="1">
              <a:lnSpc>
                <a:spcPct val="80000"/>
              </a:lnSpc>
              <a:buFont typeface="Wingdings" panose="05000000000000000000" pitchFamily="2" charset="2"/>
              <a:buNone/>
            </a:pPr>
            <a:r>
              <a:rPr lang="en-US" altLang="en-US" sz="2600" dirty="0"/>
              <a:t>Finding #columns with </a:t>
            </a:r>
            <a:r>
              <a:rPr lang="en-US" altLang="en-US" sz="2600" dirty="0">
                <a:latin typeface="Courier New" panose="02070309020205020404" pitchFamily="49" charset="0"/>
              </a:rPr>
              <a:t>ORDER BY</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ORDER BY 1--</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ORDER BY 2--</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ORDER BY 3--</a:t>
            </a:r>
          </a:p>
          <a:p>
            <a:pPr eaLnBrk="1" hangingPunct="1">
              <a:lnSpc>
                <a:spcPct val="80000"/>
              </a:lnSpc>
              <a:buFont typeface="Wingdings" panose="05000000000000000000" pitchFamily="2" charset="2"/>
              <a:buNone/>
            </a:pPr>
            <a:r>
              <a:rPr lang="en-US" altLang="en-US" sz="2600" dirty="0"/>
              <a:t>Finding a string column to extract data</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UNION SELECT ‘a’, NULL, NULL—</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UNION SELECT NULL, ‘a’, NULL--</a:t>
            </a:r>
          </a:p>
          <a:p>
            <a:pPr lvl="1" eaLnBrk="1" hangingPunct="1">
              <a:lnSpc>
                <a:spcPct val="80000"/>
              </a:lnSpc>
              <a:buFont typeface="Wingdings" panose="05000000000000000000" pitchFamily="2" charset="2"/>
              <a:buNone/>
            </a:pPr>
            <a:r>
              <a:rPr lang="en-US" altLang="en-US" sz="2200" dirty="0">
                <a:latin typeface="Courier New" panose="02070309020205020404" pitchFamily="49" charset="0"/>
              </a:rPr>
              <a:t>‘ UNION SELECT NULL, NULL, ‘a’--</a:t>
            </a:r>
          </a:p>
        </p:txBody>
      </p:sp>
    </p:spTree>
    <p:extLst>
      <p:ext uri="{BB962C8B-B14F-4D97-AF65-F5344CB8AC3E}">
        <p14:creationId xmlns:p14="http://schemas.microsoft.com/office/powerpoint/2010/main" val="11930312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sz="3800"/>
              <a:t>Inference Attacks</a:t>
            </a:r>
          </a:p>
        </p:txBody>
      </p:sp>
      <p:sp>
        <p:nvSpPr>
          <p:cNvPr id="24579" name="Rectangle 2"/>
          <p:cNvSpPr>
            <a:spLocks noGrp="1" noChangeArrowheads="1"/>
          </p:cNvSpPr>
          <p:nvPr>
            <p:ph idx="1"/>
            <p:custDataLst>
              <p:tags r:id="rId2"/>
            </p:custDataLst>
          </p:nvPr>
        </p:nvSpPr>
        <p:spPr>
          <a:xfrm>
            <a:off x="327212" y="2120153"/>
            <a:ext cx="8281988" cy="4614863"/>
          </a:xfrm>
        </p:spPr>
        <p:txBody>
          <a:bodyPr/>
          <a:lstStyle/>
          <a:p>
            <a:pPr eaLnBrk="1" hangingPunct="1">
              <a:lnSpc>
                <a:spcPct val="80000"/>
              </a:lnSpc>
              <a:buFont typeface="Wingdings" panose="05000000000000000000" pitchFamily="2" charset="2"/>
              <a:buNone/>
            </a:pPr>
            <a:r>
              <a:rPr lang="en-US" altLang="en-US" sz="2100" dirty="0"/>
              <a:t>Problem: What if app doesn’t print data?</a:t>
            </a:r>
          </a:p>
          <a:p>
            <a:pPr eaLnBrk="1" hangingPunct="1">
              <a:lnSpc>
                <a:spcPct val="80000"/>
              </a:lnSpc>
              <a:buFont typeface="Wingdings" panose="05000000000000000000" pitchFamily="2" charset="2"/>
              <a:buNone/>
            </a:pPr>
            <a:r>
              <a:rPr lang="en-US" altLang="en-US" sz="2100" dirty="0"/>
              <a:t>Injection can produce detectable behavior</a:t>
            </a:r>
          </a:p>
          <a:p>
            <a:pPr lvl="1" eaLnBrk="1" hangingPunct="1">
              <a:lnSpc>
                <a:spcPct val="80000"/>
              </a:lnSpc>
              <a:buFont typeface="Wingdings" panose="05000000000000000000" pitchFamily="2" charset="2"/>
              <a:buNone/>
            </a:pPr>
            <a:r>
              <a:rPr lang="en-US" altLang="en-US" sz="2000" dirty="0"/>
              <a:t>Successful or failed web page.</a:t>
            </a:r>
          </a:p>
          <a:p>
            <a:pPr lvl="1" eaLnBrk="1" hangingPunct="1">
              <a:lnSpc>
                <a:spcPct val="80000"/>
              </a:lnSpc>
              <a:buFont typeface="Wingdings" panose="05000000000000000000" pitchFamily="2" charset="2"/>
              <a:buNone/>
            </a:pPr>
            <a:r>
              <a:rPr lang="en-US" altLang="en-US" sz="2000" dirty="0"/>
              <a:t>Noticeable time delay or absence of delay.</a:t>
            </a:r>
          </a:p>
          <a:p>
            <a:pPr eaLnBrk="1" hangingPunct="1">
              <a:lnSpc>
                <a:spcPct val="80000"/>
              </a:lnSpc>
              <a:buFont typeface="Wingdings" panose="05000000000000000000" pitchFamily="2" charset="2"/>
              <a:buNone/>
            </a:pPr>
            <a:r>
              <a:rPr lang="en-US" altLang="en-US" sz="2100" dirty="0"/>
              <a:t>Identify an exploitable URL</a:t>
            </a:r>
          </a:p>
          <a:p>
            <a:pPr lvl="1" eaLnBrk="1" hangingPunct="1">
              <a:lnSpc>
                <a:spcPct val="80000"/>
              </a:lnSpc>
              <a:buFont typeface="Wingdings" panose="05000000000000000000" pitchFamily="2" charset="2"/>
              <a:buNone/>
            </a:pPr>
            <a:r>
              <a:rPr lang="en-US" altLang="en-US" sz="2000" dirty="0">
                <a:latin typeface="Courier New" panose="02070309020205020404" pitchFamily="49" charset="0"/>
              </a:rPr>
              <a:t>http://site/</a:t>
            </a:r>
            <a:r>
              <a:rPr lang="en-US" altLang="en-US" sz="2000" dirty="0" err="1">
                <a:latin typeface="Courier New" panose="02070309020205020404" pitchFamily="49" charset="0"/>
              </a:rPr>
              <a:t>blog?message</a:t>
            </a:r>
            <a:r>
              <a:rPr lang="en-US" altLang="en-US" sz="2000" dirty="0">
                <a:latin typeface="Courier New" panose="02070309020205020404" pitchFamily="49" charset="0"/>
              </a:rPr>
              <a:t>=5 AND 1=1</a:t>
            </a:r>
          </a:p>
          <a:p>
            <a:pPr lvl="1" eaLnBrk="1" hangingPunct="1">
              <a:lnSpc>
                <a:spcPct val="80000"/>
              </a:lnSpc>
              <a:buFont typeface="Wingdings" panose="05000000000000000000" pitchFamily="2" charset="2"/>
              <a:buNone/>
            </a:pPr>
            <a:r>
              <a:rPr lang="en-US" altLang="en-US" sz="2000" dirty="0">
                <a:latin typeface="Courier New" panose="02070309020205020404" pitchFamily="49" charset="0"/>
              </a:rPr>
              <a:t>http://site/</a:t>
            </a:r>
            <a:r>
              <a:rPr lang="en-US" altLang="en-US" sz="2000" dirty="0" err="1">
                <a:latin typeface="Courier New" panose="02070309020205020404" pitchFamily="49" charset="0"/>
              </a:rPr>
              <a:t>blog?message</a:t>
            </a:r>
            <a:r>
              <a:rPr lang="en-US" altLang="en-US" sz="2000" dirty="0">
                <a:latin typeface="Courier New" panose="02070309020205020404" pitchFamily="49" charset="0"/>
              </a:rPr>
              <a:t>=5 AND 1=2</a:t>
            </a:r>
          </a:p>
          <a:p>
            <a:pPr eaLnBrk="1" hangingPunct="1">
              <a:lnSpc>
                <a:spcPct val="80000"/>
              </a:lnSpc>
              <a:buFont typeface="Wingdings" panose="05000000000000000000" pitchFamily="2" charset="2"/>
              <a:buNone/>
            </a:pPr>
            <a:r>
              <a:rPr lang="en-US" altLang="en-US" sz="2100" dirty="0"/>
              <a:t>Use condition to identify one piece of data</a:t>
            </a:r>
          </a:p>
          <a:p>
            <a:pPr lvl="1" eaLnBrk="1" hangingPunct="1">
              <a:lnSpc>
                <a:spcPct val="80000"/>
              </a:lnSpc>
              <a:buFont typeface="Wingdings" panose="05000000000000000000" pitchFamily="2" charset="2"/>
              <a:buNone/>
            </a:pPr>
            <a:r>
              <a:rPr lang="en-US" altLang="en-US" sz="2000" dirty="0">
                <a:latin typeface="Courier New" panose="02070309020205020404" pitchFamily="49" charset="0"/>
              </a:rPr>
              <a:t>(SUBSTRING(SELECT TOP 1 number FROM cc), 1, 1) = 1</a:t>
            </a:r>
          </a:p>
          <a:p>
            <a:pPr lvl="1" eaLnBrk="1" hangingPunct="1">
              <a:lnSpc>
                <a:spcPct val="80000"/>
              </a:lnSpc>
              <a:buFont typeface="Wingdings" panose="05000000000000000000" pitchFamily="2" charset="2"/>
              <a:buNone/>
            </a:pPr>
            <a:r>
              <a:rPr lang="en-US" altLang="en-US" sz="2000" dirty="0">
                <a:latin typeface="Courier New" panose="02070309020205020404" pitchFamily="49" charset="0"/>
              </a:rPr>
              <a:t>(SUBSTRING(SELECT TOP 1 number FROM cc), 1, 1) = 2</a:t>
            </a:r>
          </a:p>
          <a:p>
            <a:pPr lvl="1" eaLnBrk="1" hangingPunct="1">
              <a:lnSpc>
                <a:spcPct val="80000"/>
              </a:lnSpc>
              <a:buFont typeface="Wingdings" panose="05000000000000000000" pitchFamily="2" charset="2"/>
              <a:buNone/>
            </a:pPr>
            <a:r>
              <a:rPr lang="en-US" altLang="en-US" sz="2000" dirty="0">
                <a:latin typeface="Courier New" panose="02070309020205020404" pitchFamily="49" charset="0"/>
              </a:rPr>
              <a:t>... or use binary search technique ...</a:t>
            </a:r>
          </a:p>
          <a:p>
            <a:pPr lvl="1" eaLnBrk="1" hangingPunct="1">
              <a:lnSpc>
                <a:spcPct val="80000"/>
              </a:lnSpc>
              <a:buFont typeface="Wingdings" panose="05000000000000000000" pitchFamily="2" charset="2"/>
              <a:buNone/>
            </a:pPr>
            <a:r>
              <a:rPr lang="en-US" altLang="en-US" sz="2000" dirty="0">
                <a:latin typeface="Courier New" panose="02070309020205020404" pitchFamily="49" charset="0"/>
              </a:rPr>
              <a:t>(SUBSTRING(SELECT TOP 1 number FROM cc), 1, 1) &gt; 5</a:t>
            </a:r>
          </a:p>
        </p:txBody>
      </p:sp>
    </p:spTree>
    <p:extLst>
      <p:ext uri="{BB962C8B-B14F-4D97-AF65-F5344CB8AC3E}">
        <p14:creationId xmlns:p14="http://schemas.microsoft.com/office/powerpoint/2010/main" val="1005434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More Examples (1)</a:t>
            </a:r>
          </a:p>
        </p:txBody>
      </p:sp>
      <p:sp>
        <p:nvSpPr>
          <p:cNvPr id="25603" name="Rectangle 3"/>
          <p:cNvSpPr>
            <a:spLocks noGrp="1" noChangeArrowheads="1"/>
          </p:cNvSpPr>
          <p:nvPr>
            <p:ph idx="1"/>
            <p:custDataLst>
              <p:tags r:id="rId2"/>
            </p:custDataLst>
          </p:nvPr>
        </p:nvSpPr>
        <p:spPr>
          <a:xfrm>
            <a:off x="612775" y="1909482"/>
            <a:ext cx="8153400" cy="4495800"/>
          </a:xfrm>
        </p:spPr>
        <p:txBody>
          <a:bodyPr/>
          <a:lstStyle/>
          <a:p>
            <a:pPr eaLnBrk="1" hangingPunct="1"/>
            <a:r>
              <a:rPr lang="en-US" altLang="en-US" sz="2400" dirty="0"/>
              <a:t>Application authentication bypass using SQL injection.  </a:t>
            </a:r>
          </a:p>
          <a:p>
            <a:pPr eaLnBrk="1" hangingPunct="1"/>
            <a:r>
              <a:rPr lang="en-US" altLang="en-US" sz="2400" dirty="0"/>
              <a:t>Suppose a web form takes </a:t>
            </a:r>
            <a:r>
              <a:rPr lang="en-US" altLang="en-US" sz="2400" dirty="0" err="1">
                <a:solidFill>
                  <a:srgbClr val="0070C0"/>
                </a:solidFill>
              </a:rPr>
              <a:t>userID</a:t>
            </a:r>
            <a:r>
              <a:rPr lang="en-US" altLang="en-US" sz="2400" dirty="0">
                <a:solidFill>
                  <a:srgbClr val="0070C0"/>
                </a:solidFill>
              </a:rPr>
              <a:t> </a:t>
            </a:r>
            <a:r>
              <a:rPr lang="en-US" altLang="en-US" sz="2400" dirty="0"/>
              <a:t>and </a:t>
            </a:r>
            <a:r>
              <a:rPr lang="en-US" altLang="en-US" sz="2400" dirty="0">
                <a:solidFill>
                  <a:srgbClr val="0070C0"/>
                </a:solidFill>
              </a:rPr>
              <a:t>password </a:t>
            </a:r>
            <a:r>
              <a:rPr lang="en-US" altLang="en-US" sz="2400" dirty="0"/>
              <a:t>as input. </a:t>
            </a:r>
          </a:p>
          <a:p>
            <a:pPr eaLnBrk="1" hangingPunct="1"/>
            <a:r>
              <a:rPr lang="en-US" altLang="en-US" sz="2400" dirty="0"/>
              <a:t>The application receives a user ID and a password and authenticate the user by checking the existence of the user in the </a:t>
            </a:r>
            <a:r>
              <a:rPr lang="en-US" altLang="en-US" sz="2400" dirty="0">
                <a:solidFill>
                  <a:srgbClr val="0070C0"/>
                </a:solidFill>
              </a:rPr>
              <a:t>USER table </a:t>
            </a:r>
            <a:r>
              <a:rPr lang="en-US" altLang="en-US" sz="2400" dirty="0"/>
              <a:t>and matching the data in the </a:t>
            </a:r>
            <a:r>
              <a:rPr lang="en-US" altLang="en-US" sz="2400" dirty="0">
                <a:solidFill>
                  <a:srgbClr val="0070C0"/>
                </a:solidFill>
              </a:rPr>
              <a:t>PWD column</a:t>
            </a:r>
            <a:r>
              <a:rPr lang="en-US" altLang="en-US" sz="2400" dirty="0"/>
              <a:t>.  </a:t>
            </a:r>
          </a:p>
          <a:p>
            <a:pPr eaLnBrk="1" hangingPunct="1"/>
            <a:r>
              <a:rPr lang="en-US" altLang="en-US" sz="2400" dirty="0"/>
              <a:t>Assume that the application is not validating what the user types into these two fields and the SQL statement is created by string concatenation.  </a:t>
            </a:r>
          </a:p>
        </p:txBody>
      </p:sp>
    </p:spTree>
    <p:extLst>
      <p:ext uri="{BB962C8B-B14F-4D97-AF65-F5344CB8AC3E}">
        <p14:creationId xmlns:p14="http://schemas.microsoft.com/office/powerpoint/2010/main" val="214393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More Example (2)</a:t>
            </a:r>
          </a:p>
        </p:txBody>
      </p:sp>
      <p:sp>
        <p:nvSpPr>
          <p:cNvPr id="26627" name="Rectangle 3"/>
          <p:cNvSpPr>
            <a:spLocks noGrp="1" noChangeArrowheads="1"/>
          </p:cNvSpPr>
          <p:nvPr>
            <p:ph idx="1"/>
            <p:custDataLst>
              <p:tags r:id="rId2"/>
            </p:custDataLst>
          </p:nvPr>
        </p:nvSpPr>
        <p:spPr>
          <a:xfrm>
            <a:off x="612775" y="1600200"/>
            <a:ext cx="8153400" cy="4495800"/>
          </a:xfrm>
        </p:spPr>
        <p:txBody>
          <a:bodyPr/>
          <a:lstStyle/>
          <a:p>
            <a:pPr eaLnBrk="1" hangingPunct="1"/>
            <a:r>
              <a:rPr lang="en-US" altLang="en-US" sz="2800" dirty="0"/>
              <a:t>The following code could be an example of such bad practice: </a:t>
            </a:r>
          </a:p>
          <a:p>
            <a:pPr eaLnBrk="1" hangingPunct="1">
              <a:buFontTx/>
              <a:buNone/>
            </a:pPr>
            <a:r>
              <a:rPr lang="en-US" altLang="en-US" sz="2400" dirty="0" err="1">
                <a:solidFill>
                  <a:srgbClr val="0070C0"/>
                </a:solidFill>
              </a:rPr>
              <a:t>sqlString</a:t>
            </a:r>
            <a:r>
              <a:rPr lang="en-US" altLang="en-US" sz="2400" dirty="0">
                <a:solidFill>
                  <a:srgbClr val="0070C0"/>
                </a:solidFill>
              </a:rPr>
              <a:t> = “</a:t>
            </a:r>
            <a:r>
              <a:rPr lang="en-US" altLang="en-US" sz="2400" dirty="0"/>
              <a:t>select USERID from USER where USERID = </a:t>
            </a:r>
            <a:r>
              <a:rPr lang="en-US" altLang="en-US" sz="2400" dirty="0">
                <a:solidFill>
                  <a:srgbClr val="0070C0"/>
                </a:solidFill>
              </a:rPr>
              <a:t>`” &amp;</a:t>
            </a:r>
            <a:r>
              <a:rPr lang="en-US" altLang="en-US" sz="2400" dirty="0">
                <a:solidFill>
                  <a:schemeClr val="accent2"/>
                </a:solidFill>
              </a:rPr>
              <a:t> </a:t>
            </a:r>
            <a:r>
              <a:rPr lang="en-US" altLang="en-US" sz="2400" dirty="0" err="1"/>
              <a:t>userId</a:t>
            </a:r>
            <a:r>
              <a:rPr lang="en-US" altLang="en-US" sz="2400" dirty="0">
                <a:solidFill>
                  <a:schemeClr val="accent2"/>
                </a:solidFill>
              </a:rPr>
              <a:t> </a:t>
            </a:r>
            <a:r>
              <a:rPr lang="en-US" altLang="en-US" sz="2400" dirty="0">
                <a:solidFill>
                  <a:srgbClr val="0070C0"/>
                </a:solidFill>
              </a:rPr>
              <a:t>&amp; “</a:t>
            </a:r>
            <a:r>
              <a:rPr lang="en-US" altLang="en-US" sz="2400" dirty="0"/>
              <a:t>` and PWD = `</a:t>
            </a:r>
            <a:r>
              <a:rPr lang="en-US" altLang="en-US" sz="2400" dirty="0">
                <a:solidFill>
                  <a:srgbClr val="0070C0"/>
                </a:solidFill>
              </a:rPr>
              <a:t>” </a:t>
            </a:r>
            <a:r>
              <a:rPr lang="en-US" altLang="en-US" sz="2400" dirty="0"/>
              <a:t>&amp; </a:t>
            </a:r>
            <a:r>
              <a:rPr lang="en-US" altLang="en-US" sz="2400" dirty="0" err="1"/>
              <a:t>pwd</a:t>
            </a:r>
            <a:r>
              <a:rPr lang="en-US" altLang="en-US" sz="2400" dirty="0"/>
              <a:t> &amp;</a:t>
            </a:r>
            <a:r>
              <a:rPr lang="en-US" altLang="en-US" sz="2400" dirty="0">
                <a:solidFill>
                  <a:schemeClr val="accent2"/>
                </a:solidFill>
              </a:rPr>
              <a:t> </a:t>
            </a:r>
            <a:r>
              <a:rPr lang="en-US" altLang="en-US" sz="2400" dirty="0">
                <a:solidFill>
                  <a:srgbClr val="0070C0"/>
                </a:solidFill>
              </a:rPr>
              <a:t>“</a:t>
            </a:r>
            <a:r>
              <a:rPr lang="en-US" altLang="en-US" sz="2400" dirty="0"/>
              <a:t>`</a:t>
            </a:r>
            <a:r>
              <a:rPr lang="en-US" altLang="en-US" sz="2400" dirty="0">
                <a:solidFill>
                  <a:srgbClr val="0070C0"/>
                </a:solidFill>
              </a:rPr>
              <a:t>”</a:t>
            </a:r>
          </a:p>
          <a:p>
            <a:pPr eaLnBrk="1" hangingPunct="1">
              <a:buFontTx/>
              <a:buNone/>
            </a:pPr>
            <a:r>
              <a:rPr lang="en-US" altLang="en-US" sz="2400" dirty="0">
                <a:solidFill>
                  <a:srgbClr val="0070C0"/>
                </a:solidFill>
              </a:rPr>
              <a:t>result = </a:t>
            </a:r>
            <a:r>
              <a:rPr lang="en-US" altLang="en-US" sz="2400" dirty="0" err="1">
                <a:solidFill>
                  <a:srgbClr val="0070C0"/>
                </a:solidFill>
              </a:rPr>
              <a:t>GetQueryResult</a:t>
            </a:r>
            <a:r>
              <a:rPr lang="en-US" altLang="en-US" sz="2400" dirty="0">
                <a:solidFill>
                  <a:srgbClr val="0070C0"/>
                </a:solidFill>
              </a:rPr>
              <a:t>(</a:t>
            </a:r>
            <a:r>
              <a:rPr lang="en-US" altLang="en-US" sz="2400" dirty="0" err="1">
                <a:solidFill>
                  <a:srgbClr val="0070C0"/>
                </a:solidFill>
              </a:rPr>
              <a:t>sqlString</a:t>
            </a:r>
            <a:r>
              <a:rPr lang="en-US" altLang="en-US" sz="2400" dirty="0">
                <a:solidFill>
                  <a:srgbClr val="0070C0"/>
                </a:solidFill>
              </a:rPr>
              <a:t>)</a:t>
            </a:r>
          </a:p>
          <a:p>
            <a:pPr eaLnBrk="1" hangingPunct="1">
              <a:buFontTx/>
              <a:buNone/>
            </a:pPr>
            <a:r>
              <a:rPr lang="en-US" altLang="en-US" sz="2400" dirty="0">
                <a:solidFill>
                  <a:srgbClr val="0070C0"/>
                </a:solidFill>
              </a:rPr>
              <a:t>If(result = “”) then</a:t>
            </a:r>
          </a:p>
          <a:p>
            <a:pPr eaLnBrk="1" hangingPunct="1">
              <a:buFontTx/>
              <a:buNone/>
            </a:pPr>
            <a:r>
              <a:rPr lang="en-US" altLang="en-US" sz="2400" dirty="0">
                <a:solidFill>
                  <a:srgbClr val="0070C0"/>
                </a:solidFill>
              </a:rPr>
              <a:t>	</a:t>
            </a:r>
            <a:r>
              <a:rPr lang="en-US" altLang="en-US" sz="2400" dirty="0" err="1">
                <a:solidFill>
                  <a:srgbClr val="0070C0"/>
                </a:solidFill>
              </a:rPr>
              <a:t>userHasBeenAuthenticated</a:t>
            </a:r>
            <a:r>
              <a:rPr lang="en-US" altLang="en-US" sz="2400" dirty="0">
                <a:solidFill>
                  <a:srgbClr val="0070C0"/>
                </a:solidFill>
              </a:rPr>
              <a:t> = False</a:t>
            </a:r>
          </a:p>
          <a:p>
            <a:pPr eaLnBrk="1" hangingPunct="1">
              <a:buFontTx/>
              <a:buNone/>
            </a:pPr>
            <a:r>
              <a:rPr lang="en-US" altLang="en-US" sz="2400" dirty="0">
                <a:solidFill>
                  <a:srgbClr val="0070C0"/>
                </a:solidFill>
              </a:rPr>
              <a:t>Else</a:t>
            </a:r>
          </a:p>
          <a:p>
            <a:pPr eaLnBrk="1" hangingPunct="1">
              <a:buFontTx/>
              <a:buNone/>
            </a:pPr>
            <a:r>
              <a:rPr lang="en-US" altLang="en-US" sz="2400" dirty="0">
                <a:solidFill>
                  <a:srgbClr val="0070C0"/>
                </a:solidFill>
              </a:rPr>
              <a:t>	 </a:t>
            </a:r>
            <a:r>
              <a:rPr lang="en-US" altLang="en-US" sz="2400" dirty="0" err="1">
                <a:solidFill>
                  <a:srgbClr val="0070C0"/>
                </a:solidFill>
              </a:rPr>
              <a:t>userHasBeenAuthenticated</a:t>
            </a:r>
            <a:r>
              <a:rPr lang="en-US" altLang="en-US" sz="2400" dirty="0">
                <a:solidFill>
                  <a:srgbClr val="0070C0"/>
                </a:solidFill>
              </a:rPr>
              <a:t> = True</a:t>
            </a:r>
          </a:p>
          <a:p>
            <a:pPr eaLnBrk="1" hangingPunct="1">
              <a:buFontTx/>
              <a:buNone/>
            </a:pPr>
            <a:r>
              <a:rPr lang="en-US" altLang="en-US" sz="2400" dirty="0">
                <a:solidFill>
                  <a:srgbClr val="0070C0"/>
                </a:solidFill>
              </a:rPr>
              <a:t>End If</a:t>
            </a:r>
          </a:p>
        </p:txBody>
      </p:sp>
    </p:spTree>
    <p:extLst>
      <p:ext uri="{BB962C8B-B14F-4D97-AF65-F5344CB8AC3E}">
        <p14:creationId xmlns:p14="http://schemas.microsoft.com/office/powerpoint/2010/main" val="571080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a:xfrm>
            <a:off x="457200" y="274638"/>
            <a:ext cx="8229600" cy="639762"/>
          </a:xfrm>
        </p:spPr>
        <p:txBody>
          <a:bodyPr>
            <a:normAutofit fontScale="90000"/>
          </a:bodyPr>
          <a:lstStyle/>
          <a:p>
            <a:pPr eaLnBrk="1" fontAlgn="auto" hangingPunct="1">
              <a:spcAft>
                <a:spcPts val="0"/>
              </a:spcAft>
              <a:defRPr/>
            </a:pPr>
            <a:r>
              <a:rPr lang="en-US" sz="3600" dirty="0"/>
              <a:t>More Example (3)</a:t>
            </a:r>
            <a:endParaRPr lang="en-US" sz="4000" dirty="0"/>
          </a:p>
        </p:txBody>
      </p:sp>
      <p:sp>
        <p:nvSpPr>
          <p:cNvPr id="27651" name="Rectangle 3"/>
          <p:cNvSpPr>
            <a:spLocks noGrp="1" noChangeArrowheads="1"/>
          </p:cNvSpPr>
          <p:nvPr>
            <p:ph idx="1"/>
            <p:custDataLst>
              <p:tags r:id="rId2"/>
            </p:custDataLst>
          </p:nvPr>
        </p:nvSpPr>
        <p:spPr>
          <a:xfrm>
            <a:off x="381000" y="1600200"/>
            <a:ext cx="8229600" cy="4983163"/>
          </a:xfrm>
        </p:spPr>
        <p:txBody>
          <a:bodyPr/>
          <a:lstStyle/>
          <a:p>
            <a:pPr eaLnBrk="1" hangingPunct="1">
              <a:lnSpc>
                <a:spcPct val="90000"/>
              </a:lnSpc>
            </a:pPr>
            <a:r>
              <a:rPr lang="en-US" altLang="en-US" sz="2800" dirty="0"/>
              <a:t>User ID: </a:t>
            </a:r>
            <a:r>
              <a:rPr lang="en-US" altLang="en-US" sz="2800" dirty="0">
                <a:solidFill>
                  <a:srgbClr val="FF0000"/>
                </a:solidFill>
              </a:rPr>
              <a:t>` OR ``=`</a:t>
            </a:r>
          </a:p>
          <a:p>
            <a:pPr eaLnBrk="1" hangingPunct="1">
              <a:lnSpc>
                <a:spcPct val="90000"/>
              </a:lnSpc>
            </a:pPr>
            <a:r>
              <a:rPr lang="en-US" altLang="en-US" sz="2800" dirty="0"/>
              <a:t>Password: </a:t>
            </a:r>
            <a:r>
              <a:rPr lang="en-US" altLang="en-US" sz="2800" dirty="0">
                <a:solidFill>
                  <a:srgbClr val="FF0000"/>
                </a:solidFill>
              </a:rPr>
              <a:t>`OR ``=`</a:t>
            </a:r>
          </a:p>
          <a:p>
            <a:pPr eaLnBrk="1" hangingPunct="1">
              <a:lnSpc>
                <a:spcPct val="90000"/>
              </a:lnSpc>
            </a:pPr>
            <a:r>
              <a:rPr lang="en-US" altLang="en-US" sz="2800" dirty="0"/>
              <a:t>In this case the </a:t>
            </a:r>
            <a:r>
              <a:rPr lang="en-US" altLang="en-US" sz="2800" dirty="0" err="1"/>
              <a:t>sqlString</a:t>
            </a:r>
            <a:r>
              <a:rPr lang="en-US" altLang="en-US" sz="2800" dirty="0"/>
              <a:t> used to create the result set would be as follows:</a:t>
            </a:r>
          </a:p>
          <a:p>
            <a:pPr eaLnBrk="1" hangingPunct="1">
              <a:lnSpc>
                <a:spcPct val="90000"/>
              </a:lnSpc>
              <a:buFontTx/>
              <a:buNone/>
            </a:pPr>
            <a:r>
              <a:rPr lang="en-US" altLang="en-US" sz="2000" dirty="0">
                <a:solidFill>
                  <a:srgbClr val="0070C0"/>
                </a:solidFill>
              </a:rPr>
              <a:t>select  USERID from USER where USERID = `</a:t>
            </a:r>
            <a:r>
              <a:rPr lang="en-US" altLang="en-US" sz="2000" u="sng" dirty="0">
                <a:solidFill>
                  <a:srgbClr val="FF0000"/>
                </a:solidFill>
              </a:rPr>
              <a:t>`OR``=`</a:t>
            </a:r>
            <a:r>
              <a:rPr lang="en-US" altLang="en-US" sz="2000" dirty="0">
                <a:solidFill>
                  <a:srgbClr val="0070C0"/>
                </a:solidFill>
              </a:rPr>
              <a:t>`and PWD = `</a:t>
            </a:r>
            <a:r>
              <a:rPr lang="en-US" altLang="en-US" sz="2000" u="sng" dirty="0">
                <a:solidFill>
                  <a:srgbClr val="FF0000"/>
                </a:solidFill>
              </a:rPr>
              <a:t>` OR``=`</a:t>
            </a:r>
            <a:r>
              <a:rPr lang="en-US" altLang="en-US" sz="2000" dirty="0">
                <a:solidFill>
                  <a:schemeClr val="accent2"/>
                </a:solidFill>
              </a:rPr>
              <a:t>`</a:t>
            </a:r>
          </a:p>
          <a:p>
            <a:pPr eaLnBrk="1" hangingPunct="1">
              <a:lnSpc>
                <a:spcPct val="90000"/>
              </a:lnSpc>
              <a:buFontTx/>
              <a:buNone/>
            </a:pPr>
            <a:r>
              <a:rPr lang="en-US" altLang="en-US" sz="2000" dirty="0">
                <a:solidFill>
                  <a:srgbClr val="0070C0"/>
                </a:solidFill>
              </a:rPr>
              <a:t>select  USERID from USER where USERID = ``OR</a:t>
            </a:r>
            <a:r>
              <a:rPr lang="en-US" altLang="en-US" sz="2000" dirty="0">
                <a:solidFill>
                  <a:srgbClr val="FF0000"/>
                </a:solidFill>
              </a:rPr>
              <a:t>``=``</a:t>
            </a:r>
            <a:r>
              <a:rPr lang="en-US" altLang="en-US" sz="2000" dirty="0">
                <a:solidFill>
                  <a:srgbClr val="0070C0"/>
                </a:solidFill>
              </a:rPr>
              <a:t>and PWD = `` OR</a:t>
            </a:r>
            <a:r>
              <a:rPr lang="en-US" altLang="en-US" sz="2000" dirty="0">
                <a:solidFill>
                  <a:srgbClr val="FF0000"/>
                </a:solidFill>
              </a:rPr>
              <a:t>``=``</a:t>
            </a:r>
            <a:r>
              <a:rPr lang="en-US" altLang="en-US" sz="2000" dirty="0">
                <a:solidFill>
                  <a:schemeClr val="accent2"/>
                </a:solidFill>
              </a:rPr>
              <a:t> </a:t>
            </a:r>
          </a:p>
          <a:p>
            <a:pPr eaLnBrk="1" hangingPunct="1">
              <a:lnSpc>
                <a:spcPct val="90000"/>
              </a:lnSpc>
              <a:buFontTx/>
              <a:buNone/>
            </a:pPr>
            <a:r>
              <a:rPr lang="en-US" altLang="en-US" sz="2800" dirty="0">
                <a:solidFill>
                  <a:schemeClr val="accent2"/>
                </a:solidFill>
              </a:rPr>
              <a:t>	</a:t>
            </a:r>
            <a:r>
              <a:rPr lang="en-US" altLang="en-US" sz="2400" dirty="0">
                <a:solidFill>
                  <a:schemeClr val="accent2"/>
                </a:solidFill>
                <a:latin typeface="Courier New" panose="02070309020205020404" pitchFamily="49" charset="0"/>
              </a:rPr>
              <a:t>    			</a:t>
            </a:r>
            <a:r>
              <a:rPr lang="en-US" altLang="en-US" sz="2000" dirty="0" smtClean="0">
                <a:solidFill>
                  <a:schemeClr val="accent2"/>
                </a:solidFill>
                <a:latin typeface="Courier New" panose="02070309020205020404" pitchFamily="49" charset="0"/>
              </a:rPr>
              <a:t>  </a:t>
            </a:r>
            <a:r>
              <a:rPr lang="en-US" altLang="en-US" sz="2000" dirty="0">
                <a:solidFill>
                  <a:srgbClr val="FF0000"/>
                </a:solidFill>
                <a:latin typeface="Courier New" panose="02070309020205020404" pitchFamily="49" charset="0"/>
              </a:rPr>
              <a:t>TRUE           TRUE</a:t>
            </a:r>
            <a:endParaRPr lang="en-US" altLang="en-US" sz="2000" dirty="0">
              <a:solidFill>
                <a:srgbClr val="FF0000"/>
              </a:solidFill>
            </a:endParaRPr>
          </a:p>
          <a:p>
            <a:pPr eaLnBrk="1" hangingPunct="1">
              <a:lnSpc>
                <a:spcPct val="90000"/>
              </a:lnSpc>
            </a:pPr>
            <a:r>
              <a:rPr lang="en-US" altLang="en-US" sz="2800" dirty="0"/>
              <a:t>Which would certainly set the </a:t>
            </a:r>
            <a:r>
              <a:rPr lang="en-US" altLang="en-US" sz="2800" dirty="0" err="1"/>
              <a:t>userHasBenAuthenticated</a:t>
            </a:r>
            <a:r>
              <a:rPr lang="en-US" altLang="en-US" sz="2800" dirty="0"/>
              <a:t> variable to </a:t>
            </a:r>
            <a:r>
              <a:rPr lang="en-US" altLang="en-US" sz="2800" dirty="0">
                <a:solidFill>
                  <a:srgbClr val="FF0000"/>
                </a:solidFill>
              </a:rPr>
              <a:t>true</a:t>
            </a:r>
            <a:r>
              <a:rPr lang="en-US" altLang="en-US" sz="2800" dirty="0"/>
              <a:t>.</a:t>
            </a:r>
          </a:p>
        </p:txBody>
      </p:sp>
    </p:spTree>
    <p:extLst>
      <p:ext uri="{BB962C8B-B14F-4D97-AF65-F5344CB8AC3E}">
        <p14:creationId xmlns:p14="http://schemas.microsoft.com/office/powerpoint/2010/main" val="104430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pPr marL="685800" indent="-685800" eaLnBrk="1" hangingPunct="1">
              <a:buFont typeface="Wingdings" panose="05000000000000000000" pitchFamily="2" charset="2"/>
              <a:buAutoNum type="arabicPeriod"/>
            </a:pPr>
            <a:r>
              <a:rPr lang="en-US" altLang="en-US" dirty="0"/>
              <a:t>What are injection attacks?</a:t>
            </a:r>
          </a:p>
          <a:p>
            <a:pPr marL="685800" indent="-685800" eaLnBrk="1" hangingPunct="1">
              <a:buFont typeface="Wingdings" panose="05000000000000000000" pitchFamily="2" charset="2"/>
              <a:buAutoNum type="arabicPeriod"/>
            </a:pPr>
            <a:r>
              <a:rPr lang="en-US" altLang="en-US" dirty="0"/>
              <a:t>How SQL Injection Works</a:t>
            </a:r>
          </a:p>
          <a:p>
            <a:pPr marL="685800" indent="-685800" eaLnBrk="1" hangingPunct="1">
              <a:buFont typeface="Wingdings" panose="05000000000000000000" pitchFamily="2" charset="2"/>
              <a:buAutoNum type="arabicPeriod"/>
            </a:pPr>
            <a:r>
              <a:rPr lang="en-US" altLang="en-US" dirty="0"/>
              <a:t>Exploiting SQL Injection Bugs</a:t>
            </a:r>
          </a:p>
          <a:p>
            <a:pPr marL="685800" indent="-685800" eaLnBrk="1" hangingPunct="1">
              <a:buFont typeface="Wingdings" panose="05000000000000000000" pitchFamily="2" charset="2"/>
              <a:buAutoNum type="arabicPeriod"/>
            </a:pPr>
            <a:r>
              <a:rPr lang="en-US" altLang="en-US" dirty="0"/>
              <a:t>Mitigating SQL </a:t>
            </a:r>
            <a:r>
              <a:rPr lang="en-US" altLang="en-US" dirty="0" smtClean="0"/>
              <a:t>Injections</a:t>
            </a:r>
            <a:endParaRPr lang="en-US" altLang="en-US" dirty="0"/>
          </a:p>
        </p:txBody>
      </p:sp>
      <p:sp>
        <p:nvSpPr>
          <p:cNvPr id="4" name="Footer Placeholder 3"/>
          <p:cNvSpPr>
            <a:spLocks noGrp="1"/>
          </p:cNvSpPr>
          <p:nvPr>
            <p:ph type="ftr" sz="quarter" idx="11"/>
          </p:nvPr>
        </p:nvSpPr>
        <p:spPr/>
        <p:txBody>
          <a:bodyPr/>
          <a:lstStyle/>
          <a:p>
            <a:pPr>
              <a:defRPr/>
            </a:pPr>
            <a:r>
              <a:rPr lang="en-US" smtClean="0"/>
              <a:t>SQL injection</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a:t>
            </a:fld>
            <a:endParaRPr lang="en-US"/>
          </a:p>
        </p:txBody>
      </p:sp>
    </p:spTree>
    <p:extLst>
      <p:ext uri="{BB962C8B-B14F-4D97-AF65-F5344CB8AC3E}">
        <p14:creationId xmlns:p14="http://schemas.microsoft.com/office/powerpoint/2010/main" val="1047002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More Example (4)</a:t>
            </a:r>
          </a:p>
        </p:txBody>
      </p:sp>
      <p:sp>
        <p:nvSpPr>
          <p:cNvPr id="28675" name="Rectangle 3"/>
          <p:cNvSpPr>
            <a:spLocks noGrp="1" noChangeArrowheads="1"/>
          </p:cNvSpPr>
          <p:nvPr>
            <p:ph idx="1"/>
            <p:custDataLst>
              <p:tags r:id="rId2"/>
            </p:custDataLst>
          </p:nvPr>
        </p:nvSpPr>
        <p:spPr>
          <a:xfrm>
            <a:off x="612775" y="2138082"/>
            <a:ext cx="8153400" cy="3957918"/>
          </a:xfrm>
        </p:spPr>
        <p:txBody>
          <a:bodyPr/>
          <a:lstStyle/>
          <a:p>
            <a:pPr eaLnBrk="1" hangingPunct="1">
              <a:buFontTx/>
              <a:buNone/>
            </a:pPr>
            <a:r>
              <a:rPr lang="en-US" altLang="en-US" dirty="0"/>
              <a:t>User ID: </a:t>
            </a:r>
            <a:r>
              <a:rPr lang="en-US" altLang="en-US" dirty="0">
                <a:solidFill>
                  <a:srgbClr val="FF0000"/>
                </a:solidFill>
              </a:rPr>
              <a:t>`  OR  ``=``  --</a:t>
            </a:r>
          </a:p>
          <a:p>
            <a:pPr eaLnBrk="1" hangingPunct="1">
              <a:buFontTx/>
              <a:buNone/>
            </a:pPr>
            <a:r>
              <a:rPr lang="en-US" altLang="en-US" dirty="0"/>
              <a:t>Password: </a:t>
            </a:r>
            <a:r>
              <a:rPr lang="en-US" altLang="en-US" dirty="0" err="1">
                <a:solidFill>
                  <a:srgbClr val="FF0000"/>
                </a:solidFill>
              </a:rPr>
              <a:t>abc</a:t>
            </a:r>
            <a:endParaRPr lang="en-US" altLang="en-US" dirty="0">
              <a:solidFill>
                <a:srgbClr val="FF0000"/>
              </a:solidFill>
            </a:endParaRPr>
          </a:p>
          <a:p>
            <a:pPr eaLnBrk="1" hangingPunct="1">
              <a:buFontTx/>
              <a:buNone/>
            </a:pPr>
            <a:endParaRPr lang="en-US" altLang="en-US" dirty="0"/>
          </a:p>
          <a:p>
            <a:pPr eaLnBrk="1" hangingPunct="1">
              <a:buFontTx/>
              <a:buNone/>
            </a:pPr>
            <a:r>
              <a:rPr lang="en-US" altLang="en-US" dirty="0"/>
              <a:t>Because anything after the -- will be </a:t>
            </a:r>
            <a:r>
              <a:rPr lang="en-US" altLang="en-US" dirty="0" smtClean="0"/>
              <a:t>ignored, </a:t>
            </a:r>
            <a:r>
              <a:rPr lang="en-US" altLang="en-US" dirty="0"/>
              <a:t>the injection will work even without any specific injection into the password predicate.  </a:t>
            </a:r>
          </a:p>
        </p:txBody>
      </p:sp>
    </p:spTree>
    <p:extLst>
      <p:ext uri="{BB962C8B-B14F-4D97-AF65-F5344CB8AC3E}">
        <p14:creationId xmlns:p14="http://schemas.microsoft.com/office/powerpoint/2010/main" val="188757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More Example (5)</a:t>
            </a:r>
          </a:p>
        </p:txBody>
      </p:sp>
      <p:sp>
        <p:nvSpPr>
          <p:cNvPr id="29699" name="Rectangle 3"/>
          <p:cNvSpPr>
            <a:spLocks noGrp="1" noChangeArrowheads="1"/>
          </p:cNvSpPr>
          <p:nvPr>
            <p:ph idx="1"/>
            <p:custDataLst>
              <p:tags r:id="rId2"/>
            </p:custDataLst>
          </p:nvPr>
        </p:nvSpPr>
        <p:spPr>
          <a:xfrm>
            <a:off x="612775" y="2151528"/>
            <a:ext cx="8153400" cy="3944471"/>
          </a:xfrm>
        </p:spPr>
        <p:txBody>
          <a:bodyPr/>
          <a:lstStyle/>
          <a:p>
            <a:pPr eaLnBrk="1" hangingPunct="1">
              <a:buFontTx/>
              <a:buNone/>
            </a:pPr>
            <a:r>
              <a:rPr lang="en-US" altLang="en-US" dirty="0"/>
              <a:t>User ID:  </a:t>
            </a:r>
            <a:r>
              <a:rPr lang="en-US" altLang="en-US" dirty="0">
                <a:solidFill>
                  <a:srgbClr val="FF0000"/>
                </a:solidFill>
              </a:rPr>
              <a:t>` ; DROP TABLE USER ; --</a:t>
            </a:r>
          </a:p>
          <a:p>
            <a:pPr eaLnBrk="1" hangingPunct="1">
              <a:buFontTx/>
              <a:buNone/>
            </a:pPr>
            <a:r>
              <a:rPr lang="en-US" altLang="en-US" dirty="0"/>
              <a:t>Password: </a:t>
            </a:r>
            <a:r>
              <a:rPr lang="en-US" altLang="en-US" dirty="0">
                <a:solidFill>
                  <a:srgbClr val="FF0000"/>
                </a:solidFill>
              </a:rPr>
              <a:t>`OR ``=`</a:t>
            </a:r>
          </a:p>
          <a:p>
            <a:pPr eaLnBrk="1" hangingPunct="1">
              <a:buFontTx/>
              <a:buNone/>
            </a:pPr>
            <a:endParaRPr lang="en-US" altLang="en-US" dirty="0"/>
          </a:p>
          <a:p>
            <a:pPr eaLnBrk="1" hangingPunct="1">
              <a:buFontTx/>
              <a:buNone/>
            </a:pPr>
            <a:r>
              <a:rPr lang="en-US" altLang="en-US" sz="2400" dirty="0"/>
              <a:t>select USERID from USER where USERID = `</a:t>
            </a:r>
            <a:r>
              <a:rPr lang="en-US" altLang="en-US" sz="2400" dirty="0">
                <a:solidFill>
                  <a:srgbClr val="FF0000"/>
                </a:solidFill>
              </a:rPr>
              <a:t>` ; DROP TABLE USER ; --</a:t>
            </a:r>
            <a:r>
              <a:rPr lang="en-US" altLang="en-US" sz="2400" dirty="0"/>
              <a:t> `</a:t>
            </a:r>
            <a:r>
              <a:rPr lang="en-US" altLang="en-US" sz="2400" dirty="0">
                <a:solidFill>
                  <a:srgbClr val="FF0000"/>
                </a:solidFill>
              </a:rPr>
              <a:t> and PWD = `</a:t>
            </a:r>
            <a:r>
              <a:rPr lang="en-US" altLang="en-US" sz="2400" dirty="0"/>
              <a:t>`OR ``=`</a:t>
            </a:r>
            <a:r>
              <a:rPr lang="en-US" altLang="en-US" sz="2400" dirty="0">
                <a:solidFill>
                  <a:srgbClr val="FF0000"/>
                </a:solidFill>
              </a:rPr>
              <a:t>`</a:t>
            </a:r>
          </a:p>
          <a:p>
            <a:pPr eaLnBrk="1" hangingPunct="1">
              <a:buFontTx/>
              <a:buNone/>
            </a:pPr>
            <a:endParaRPr lang="en-US" altLang="en-US" sz="2400" dirty="0"/>
          </a:p>
          <a:p>
            <a:pPr eaLnBrk="1" hangingPunct="1">
              <a:buFontTx/>
              <a:buNone/>
            </a:pPr>
            <a:r>
              <a:rPr lang="en-US" altLang="en-US" sz="2400" dirty="0"/>
              <a:t>I will not try to get any information, I just wan to bring the application down. </a:t>
            </a:r>
          </a:p>
        </p:txBody>
      </p:sp>
    </p:spTree>
    <p:extLst>
      <p:ext uri="{BB962C8B-B14F-4D97-AF65-F5344CB8AC3E}">
        <p14:creationId xmlns:p14="http://schemas.microsoft.com/office/powerpoint/2010/main" val="61634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Impact of SQL Injection</a:t>
            </a:r>
          </a:p>
        </p:txBody>
      </p:sp>
      <p:sp>
        <p:nvSpPr>
          <p:cNvPr id="32771" name="Rectangle 3"/>
          <p:cNvSpPr>
            <a:spLocks noGrp="1" noChangeArrowheads="1"/>
          </p:cNvSpPr>
          <p:nvPr>
            <p:ph idx="1"/>
            <p:custDataLst>
              <p:tags r:id="rId2"/>
            </p:custDataLst>
          </p:nvPr>
        </p:nvSpPr>
        <p:spPr>
          <a:xfrm>
            <a:off x="286871" y="2245659"/>
            <a:ext cx="5403850" cy="5008563"/>
          </a:xfrm>
        </p:spPr>
        <p:txBody>
          <a:bodyPr/>
          <a:lstStyle/>
          <a:p>
            <a:pPr marL="609600" indent="-609600" eaLnBrk="1" hangingPunct="1">
              <a:buFont typeface="Wingdings" panose="05000000000000000000" pitchFamily="2" charset="2"/>
              <a:buAutoNum type="arabicPeriod"/>
            </a:pPr>
            <a:r>
              <a:rPr lang="en-US" altLang="en-US" sz="2400" dirty="0"/>
              <a:t>Leakage of sensitive information.</a:t>
            </a:r>
          </a:p>
          <a:p>
            <a:pPr marL="609600" indent="-609600" eaLnBrk="1" hangingPunct="1">
              <a:buFont typeface="Wingdings" panose="05000000000000000000" pitchFamily="2" charset="2"/>
              <a:buAutoNum type="arabicPeriod"/>
            </a:pPr>
            <a:r>
              <a:rPr lang="en-US" altLang="en-US" sz="2400" dirty="0"/>
              <a:t>Reputation decline.</a:t>
            </a:r>
          </a:p>
          <a:p>
            <a:pPr marL="609600" indent="-609600" eaLnBrk="1" hangingPunct="1">
              <a:buFont typeface="Wingdings" panose="05000000000000000000" pitchFamily="2" charset="2"/>
              <a:buAutoNum type="arabicPeriod"/>
            </a:pPr>
            <a:r>
              <a:rPr lang="en-US" altLang="en-US" sz="2400" dirty="0"/>
              <a:t>Modification of sensitive information.</a:t>
            </a:r>
          </a:p>
          <a:p>
            <a:pPr marL="609600" indent="-609600" eaLnBrk="1" hangingPunct="1">
              <a:buFont typeface="Wingdings" panose="05000000000000000000" pitchFamily="2" charset="2"/>
              <a:buAutoNum type="arabicPeriod"/>
            </a:pPr>
            <a:r>
              <a:rPr lang="en-US" altLang="en-US" sz="2400" dirty="0"/>
              <a:t>Loss of control of </a:t>
            </a:r>
            <a:r>
              <a:rPr lang="en-US" altLang="en-US" sz="2400" dirty="0" err="1"/>
              <a:t>db</a:t>
            </a:r>
            <a:r>
              <a:rPr lang="en-US" altLang="en-US" sz="2400" dirty="0"/>
              <a:t> server.</a:t>
            </a:r>
          </a:p>
          <a:p>
            <a:pPr marL="609600" indent="-609600" eaLnBrk="1" hangingPunct="1">
              <a:buFont typeface="Wingdings" panose="05000000000000000000" pitchFamily="2" charset="2"/>
              <a:buAutoNum type="arabicPeriod"/>
            </a:pPr>
            <a:r>
              <a:rPr lang="en-US" altLang="en-US" sz="2400" dirty="0"/>
              <a:t>Data loss.</a:t>
            </a:r>
          </a:p>
          <a:p>
            <a:pPr marL="609600" indent="-609600" eaLnBrk="1" hangingPunct="1">
              <a:buFont typeface="Wingdings" panose="05000000000000000000" pitchFamily="2" charset="2"/>
              <a:buAutoNum type="arabicPeriod"/>
            </a:pPr>
            <a:r>
              <a:rPr lang="en-US" altLang="en-US" sz="2400" dirty="0"/>
              <a:t>Denial of service.</a:t>
            </a:r>
          </a:p>
        </p:txBody>
      </p:sp>
      <p:pic>
        <p:nvPicPr>
          <p:cNvPr id="32772"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4754562" y="3185366"/>
            <a:ext cx="4011613"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6871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The Cause: String Building</a:t>
            </a:r>
          </a:p>
        </p:txBody>
      </p:sp>
      <p:sp>
        <p:nvSpPr>
          <p:cNvPr id="33795" name="Rectangle 3"/>
          <p:cNvSpPr>
            <a:spLocks noGrp="1" noChangeArrowheads="1"/>
          </p:cNvSpPr>
          <p:nvPr>
            <p:ph idx="1"/>
            <p:custDataLst>
              <p:tags r:id="rId2"/>
            </p:custDataLst>
          </p:nvPr>
        </p:nvSpPr>
        <p:spPr>
          <a:xfrm>
            <a:off x="1169894" y="1682750"/>
            <a:ext cx="7399431" cy="3960813"/>
          </a:xfrm>
        </p:spPr>
        <p:txBody>
          <a:bodyPr/>
          <a:lstStyle/>
          <a:p>
            <a:pPr eaLnBrk="1" hangingPunct="1">
              <a:buClr>
                <a:schemeClr val="tx1"/>
              </a:buClr>
              <a:buFont typeface="Wingdings" panose="05000000000000000000" pitchFamily="2" charset="2"/>
              <a:buNone/>
            </a:pPr>
            <a:r>
              <a:rPr lang="en-US" altLang="en-US" dirty="0" smtClean="0"/>
              <a:t>	Building </a:t>
            </a:r>
            <a:r>
              <a:rPr lang="en-US" altLang="en-US" dirty="0"/>
              <a:t>a SQL command string with user input in any language is dangerous.</a:t>
            </a:r>
          </a:p>
          <a:p>
            <a:pPr eaLnBrk="1" hangingPunct="1">
              <a:lnSpc>
                <a:spcPct val="65000"/>
              </a:lnSpc>
              <a:buClr>
                <a:schemeClr val="tx1"/>
              </a:buClr>
              <a:buFont typeface="Wingdings" panose="05000000000000000000" pitchFamily="2" charset="2"/>
              <a:buNone/>
            </a:pPr>
            <a:r>
              <a:rPr lang="en-US" altLang="en-US" dirty="0"/>
              <a:t>	</a:t>
            </a:r>
          </a:p>
          <a:p>
            <a:pPr lvl="1" eaLnBrk="1" hangingPunct="1">
              <a:buClr>
                <a:schemeClr val="tx1"/>
              </a:buClr>
              <a:buFontTx/>
              <a:buChar char="•"/>
            </a:pPr>
            <a:r>
              <a:rPr lang="en-US" altLang="en-US" dirty="0"/>
              <a:t>Variable interpolation.</a:t>
            </a:r>
          </a:p>
          <a:p>
            <a:pPr lvl="1" eaLnBrk="1" hangingPunct="1">
              <a:buClr>
                <a:schemeClr val="tx1"/>
              </a:buClr>
              <a:buFontTx/>
              <a:buChar char="•"/>
            </a:pPr>
            <a:r>
              <a:rPr lang="en-US" altLang="en-US" dirty="0"/>
              <a:t>String concatenation with variables.</a:t>
            </a:r>
          </a:p>
          <a:p>
            <a:pPr lvl="1" eaLnBrk="1" hangingPunct="1">
              <a:buClr>
                <a:schemeClr val="tx1"/>
              </a:buClr>
              <a:buFontTx/>
              <a:buChar char="•"/>
            </a:pPr>
            <a:r>
              <a:rPr lang="en-US" altLang="en-US" dirty="0"/>
              <a:t>String format functions like </a:t>
            </a:r>
            <a:r>
              <a:rPr lang="en-US" altLang="en-US" dirty="0" err="1"/>
              <a:t>sprintf</a:t>
            </a:r>
            <a:r>
              <a:rPr lang="en-US" altLang="en-US" dirty="0"/>
              <a:t>().</a:t>
            </a:r>
          </a:p>
          <a:p>
            <a:pPr lvl="1" eaLnBrk="1" hangingPunct="1">
              <a:buClr>
                <a:schemeClr val="tx1"/>
              </a:buClr>
              <a:buFontTx/>
              <a:buChar char="•"/>
            </a:pPr>
            <a:r>
              <a:rPr lang="en-US" altLang="en-US" dirty="0"/>
              <a:t>String templating with variable replacement.</a:t>
            </a:r>
          </a:p>
        </p:txBody>
      </p:sp>
    </p:spTree>
    <p:extLst>
      <p:ext uri="{BB962C8B-B14F-4D97-AF65-F5344CB8AC3E}">
        <p14:creationId xmlns:p14="http://schemas.microsoft.com/office/powerpoint/2010/main" val="17726218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custDataLst>
              <p:tags r:id="rId1"/>
            </p:custDataLst>
          </p:nvPr>
        </p:nvSpPr>
        <p:spPr>
          <a:xfrm>
            <a:off x="536575" y="255588"/>
            <a:ext cx="5791200" cy="533400"/>
          </a:xfrm>
        </p:spPr>
        <p:txBody>
          <a:bodyPr>
            <a:normAutofit fontScale="90000"/>
          </a:bodyPr>
          <a:lstStyle/>
          <a:p>
            <a:pPr eaLnBrk="1" fontAlgn="auto" hangingPunct="1">
              <a:spcAft>
                <a:spcPts val="0"/>
              </a:spcAft>
              <a:defRPr/>
            </a:pPr>
            <a:r>
              <a:rPr lang="en-US" dirty="0"/>
              <a:t>Mitigating SQL Injection</a:t>
            </a:r>
          </a:p>
        </p:txBody>
      </p:sp>
      <p:sp>
        <p:nvSpPr>
          <p:cNvPr id="34819" name="Rectangle 3"/>
          <p:cNvSpPr>
            <a:spLocks noGrp="1" noChangeArrowheads="1"/>
          </p:cNvSpPr>
          <p:nvPr>
            <p:ph idx="1"/>
            <p:custDataLst>
              <p:tags r:id="rId2"/>
            </p:custDataLst>
          </p:nvPr>
        </p:nvSpPr>
        <p:spPr>
          <a:xfrm>
            <a:off x="1264024" y="1709738"/>
            <a:ext cx="7422776" cy="4421187"/>
          </a:xfrm>
        </p:spPr>
        <p:txBody>
          <a:bodyPr/>
          <a:lstStyle/>
          <a:p>
            <a:pPr eaLnBrk="1" hangingPunct="1">
              <a:buFont typeface="Wingdings" panose="05000000000000000000" pitchFamily="2" charset="2"/>
              <a:buNone/>
            </a:pPr>
            <a:r>
              <a:rPr lang="en-US" altLang="en-US" b="1" dirty="0"/>
              <a:t>Ineffective Mitigations</a:t>
            </a:r>
          </a:p>
          <a:p>
            <a:pPr lvl="1" eaLnBrk="1" hangingPunct="1">
              <a:buFont typeface="Wingdings" panose="05000000000000000000" pitchFamily="2" charset="2"/>
              <a:buNone/>
            </a:pPr>
            <a:r>
              <a:rPr lang="en-US" altLang="en-US" dirty="0"/>
              <a:t>Blacklists</a:t>
            </a:r>
          </a:p>
          <a:p>
            <a:pPr lvl="1" eaLnBrk="1" hangingPunct="1">
              <a:buFont typeface="Wingdings" panose="05000000000000000000" pitchFamily="2" charset="2"/>
              <a:buNone/>
            </a:pPr>
            <a:r>
              <a:rPr lang="en-US" altLang="en-US" dirty="0"/>
              <a:t>Stored Procedures</a:t>
            </a:r>
          </a:p>
          <a:p>
            <a:pPr lvl="1"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b="1" dirty="0"/>
              <a:t>Partially Effective Mitigations</a:t>
            </a:r>
          </a:p>
          <a:p>
            <a:pPr lvl="1" eaLnBrk="1" hangingPunct="1">
              <a:buFont typeface="Wingdings" panose="05000000000000000000" pitchFamily="2" charset="2"/>
              <a:buNone/>
            </a:pPr>
            <a:r>
              <a:rPr lang="en-US" altLang="en-US" dirty="0"/>
              <a:t>Whitelists</a:t>
            </a:r>
          </a:p>
          <a:p>
            <a:pPr lvl="1" eaLnBrk="1" hangingPunct="1">
              <a:buFont typeface="Wingdings" panose="05000000000000000000" pitchFamily="2" charset="2"/>
              <a:buNone/>
            </a:pPr>
            <a:r>
              <a:rPr lang="en-US" altLang="en-US" dirty="0"/>
              <a:t>Prepared Queries</a:t>
            </a:r>
          </a:p>
        </p:txBody>
      </p:sp>
    </p:spTree>
    <p:extLst>
      <p:ext uri="{BB962C8B-B14F-4D97-AF65-F5344CB8AC3E}">
        <p14:creationId xmlns:p14="http://schemas.microsoft.com/office/powerpoint/2010/main" val="16853321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custDataLst>
              <p:tags r:id="rId1"/>
            </p:custDataLst>
          </p:nvPr>
        </p:nvSpPr>
        <p:spPr>
          <a:xfrm>
            <a:off x="493713" y="198438"/>
            <a:ext cx="6256337" cy="612775"/>
          </a:xfrm>
        </p:spPr>
        <p:txBody>
          <a:bodyPr>
            <a:normAutofit fontScale="90000"/>
          </a:bodyPr>
          <a:lstStyle/>
          <a:p>
            <a:pPr eaLnBrk="1" fontAlgn="auto" hangingPunct="1">
              <a:spcAft>
                <a:spcPts val="0"/>
              </a:spcAft>
              <a:defRPr/>
            </a:pPr>
            <a:r>
              <a:rPr lang="en-US"/>
              <a:t>Blacklists</a:t>
            </a:r>
          </a:p>
        </p:txBody>
      </p:sp>
      <p:sp>
        <p:nvSpPr>
          <p:cNvPr id="35843" name="Rectangle 3"/>
          <p:cNvSpPr>
            <a:spLocks noGrp="1" noChangeArrowheads="1"/>
          </p:cNvSpPr>
          <p:nvPr>
            <p:ph idx="1"/>
            <p:custDataLst>
              <p:tags r:id="rId2"/>
            </p:custDataLst>
          </p:nvPr>
        </p:nvSpPr>
        <p:spPr>
          <a:xfrm>
            <a:off x="381000" y="1752600"/>
            <a:ext cx="8001000" cy="838200"/>
          </a:xfrm>
        </p:spPr>
        <p:txBody>
          <a:bodyPr/>
          <a:lstStyle/>
          <a:p>
            <a:pPr marL="609600" indent="-609600" eaLnBrk="1" hangingPunct="1">
              <a:buClr>
                <a:schemeClr val="tx1"/>
              </a:buClr>
              <a:buFont typeface="Wingdings" panose="05000000000000000000" pitchFamily="2" charset="2"/>
              <a:buNone/>
            </a:pPr>
            <a:r>
              <a:rPr lang="en-US" altLang="en-US" sz="2800" dirty="0"/>
              <a:t>	Filter out or Sanitize known bad SQL meta-characters, such as single quotes.</a:t>
            </a:r>
          </a:p>
        </p:txBody>
      </p:sp>
      <p:sp>
        <p:nvSpPr>
          <p:cNvPr id="35844" name="Rectangle 4"/>
          <p:cNvSpPr>
            <a:spLocks noChangeArrowheads="1"/>
          </p:cNvSpPr>
          <p:nvPr>
            <p:custDataLst>
              <p:tags r:id="rId3"/>
            </p:custDataLst>
          </p:nvPr>
        </p:nvSpPr>
        <p:spPr bwMode="auto">
          <a:xfrm>
            <a:off x="493713" y="28194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990600" indent="-64611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1"/>
              </a:buClr>
              <a:buSzPct val="65000"/>
              <a:buFont typeface="Wingdings" panose="05000000000000000000" pitchFamily="2" charset="2"/>
              <a:buNone/>
            </a:pPr>
            <a:r>
              <a:rPr lang="en-US" altLang="en-US" sz="3000" dirty="0"/>
              <a:t>Problems:</a:t>
            </a:r>
          </a:p>
          <a:p>
            <a:pPr lvl="1" eaLnBrk="1" hangingPunct="1">
              <a:spcBef>
                <a:spcPct val="20000"/>
              </a:spcBef>
              <a:buClr>
                <a:schemeClr val="tx1"/>
              </a:buClr>
              <a:buSzPct val="60000"/>
              <a:buFontTx/>
              <a:buAutoNum type="arabicPeriod"/>
            </a:pPr>
            <a:r>
              <a:rPr lang="en-US" altLang="en-US" sz="2600" dirty="0"/>
              <a:t>Numeric parameters don’t use quotes.</a:t>
            </a:r>
          </a:p>
          <a:p>
            <a:pPr lvl="1" eaLnBrk="1" hangingPunct="1">
              <a:spcBef>
                <a:spcPct val="20000"/>
              </a:spcBef>
              <a:buClr>
                <a:schemeClr val="tx1"/>
              </a:buClr>
              <a:buSzPct val="60000"/>
              <a:buFontTx/>
              <a:buAutoNum type="arabicPeriod"/>
            </a:pPr>
            <a:r>
              <a:rPr lang="en-US" altLang="en-US" sz="2600" dirty="0"/>
              <a:t>URL escaped </a:t>
            </a:r>
            <a:r>
              <a:rPr lang="en-US" altLang="en-US" sz="2600" dirty="0" err="1"/>
              <a:t>metacharacters</a:t>
            </a:r>
            <a:r>
              <a:rPr lang="en-US" altLang="en-US" sz="2600" dirty="0"/>
              <a:t>.</a:t>
            </a:r>
          </a:p>
          <a:p>
            <a:pPr lvl="1" eaLnBrk="1" hangingPunct="1">
              <a:spcBef>
                <a:spcPct val="20000"/>
              </a:spcBef>
              <a:buClr>
                <a:schemeClr val="tx1"/>
              </a:buClr>
              <a:buSzPct val="60000"/>
              <a:buFontTx/>
              <a:buAutoNum type="arabicPeriod"/>
            </a:pPr>
            <a:r>
              <a:rPr lang="en-US" altLang="en-US" sz="2600" dirty="0"/>
              <a:t>Unicode encoded </a:t>
            </a:r>
            <a:r>
              <a:rPr lang="en-US" altLang="en-US" sz="2600" dirty="0" err="1"/>
              <a:t>metacharacters</a:t>
            </a:r>
            <a:r>
              <a:rPr lang="en-US" altLang="en-US" sz="2600" dirty="0"/>
              <a:t>.</a:t>
            </a:r>
          </a:p>
          <a:p>
            <a:pPr lvl="1" eaLnBrk="1" hangingPunct="1">
              <a:spcBef>
                <a:spcPct val="20000"/>
              </a:spcBef>
              <a:buClr>
                <a:schemeClr val="tx1"/>
              </a:buClr>
              <a:buSzPct val="60000"/>
              <a:buFontTx/>
              <a:buAutoNum type="arabicPeriod"/>
            </a:pPr>
            <a:r>
              <a:rPr lang="en-US" altLang="en-US" sz="2600" dirty="0"/>
              <a:t>Did you miss any </a:t>
            </a:r>
            <a:r>
              <a:rPr lang="en-US" altLang="en-US" sz="2600" dirty="0" err="1"/>
              <a:t>metacharacters</a:t>
            </a:r>
            <a:r>
              <a:rPr lang="en-US" altLang="en-US" sz="2600" dirty="0"/>
              <a:t>?</a:t>
            </a:r>
          </a:p>
        </p:txBody>
      </p:sp>
      <p:sp>
        <p:nvSpPr>
          <p:cNvPr id="35845" name="Rectangle 4"/>
          <p:cNvSpPr>
            <a:spLocks noChangeArrowheads="1"/>
          </p:cNvSpPr>
          <p:nvPr>
            <p:custDataLst>
              <p:tags r:id="rId4"/>
            </p:custDataLst>
          </p:nvPr>
        </p:nvSpPr>
        <p:spPr bwMode="auto">
          <a:xfrm>
            <a:off x="685800" y="5638800"/>
            <a:ext cx="746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Though it's easy to point out </a:t>
            </a:r>
            <a:r>
              <a:rPr lang="en-US" altLang="en-US" sz="2400" b="1"/>
              <a:t>some</a:t>
            </a:r>
            <a:r>
              <a:rPr lang="en-US" altLang="en-US" sz="2400"/>
              <a:t> dangerous characters, it's harder to point to </a:t>
            </a:r>
            <a:r>
              <a:rPr lang="en-US" altLang="en-US" sz="2400" b="1"/>
              <a:t>all</a:t>
            </a:r>
            <a:r>
              <a:rPr lang="en-US" altLang="en-US" sz="2400"/>
              <a:t> of them. </a:t>
            </a:r>
          </a:p>
        </p:txBody>
      </p:sp>
    </p:spTree>
    <p:extLst>
      <p:ext uri="{BB962C8B-B14F-4D97-AF65-F5344CB8AC3E}">
        <p14:creationId xmlns:p14="http://schemas.microsoft.com/office/powerpoint/2010/main" val="18234007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ChangeArrowheads="1"/>
          </p:cNvSpPr>
          <p:nvPr>
            <p:custDataLst>
              <p:tags r:id="rId1"/>
            </p:custDataLst>
          </p:nvPr>
        </p:nvSpPr>
        <p:spPr bwMode="auto">
          <a:xfrm>
            <a:off x="3429000" y="2438400"/>
            <a:ext cx="9937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67" name="Rectangle 2"/>
          <p:cNvSpPr>
            <a:spLocks noGrp="1" noChangeArrowheads="1"/>
          </p:cNvSpPr>
          <p:nvPr>
            <p:ph type="title"/>
            <p:custDataLst>
              <p:tags r:id="rId2"/>
            </p:custDataLst>
          </p:nvPr>
        </p:nvSpPr>
        <p:spPr>
          <a:xfrm>
            <a:off x="612775" y="228600"/>
            <a:ext cx="8153400" cy="990600"/>
          </a:xfrm>
        </p:spPr>
        <p:txBody>
          <a:bodyPr/>
          <a:lstStyle/>
          <a:p>
            <a:pPr eaLnBrk="1" hangingPunct="1"/>
            <a:r>
              <a:rPr lang="en-US" altLang="en-US" sz="3800"/>
              <a:t>Bypassing Filters</a:t>
            </a:r>
          </a:p>
        </p:txBody>
      </p:sp>
      <p:sp>
        <p:nvSpPr>
          <p:cNvPr id="36868" name="Rectangle 3"/>
          <p:cNvSpPr>
            <a:spLocks noGrp="1" noChangeArrowheads="1"/>
          </p:cNvSpPr>
          <p:nvPr>
            <p:ph idx="1"/>
            <p:custDataLst>
              <p:tags r:id="rId3"/>
            </p:custDataLst>
          </p:nvPr>
        </p:nvSpPr>
        <p:spPr>
          <a:xfrm>
            <a:off x="1317812" y="1676400"/>
            <a:ext cx="6454588" cy="4525963"/>
          </a:xfrm>
        </p:spPr>
        <p:txBody>
          <a:bodyPr/>
          <a:lstStyle/>
          <a:p>
            <a:pPr eaLnBrk="1" hangingPunct="1">
              <a:lnSpc>
                <a:spcPct val="80000"/>
              </a:lnSpc>
              <a:buFont typeface="Wingdings" panose="05000000000000000000" pitchFamily="2" charset="2"/>
              <a:buNone/>
            </a:pPr>
            <a:r>
              <a:rPr lang="en-US" altLang="en-US" sz="2100" dirty="0"/>
              <a:t>Different case</a:t>
            </a:r>
          </a:p>
          <a:p>
            <a:pPr lvl="1" eaLnBrk="1" hangingPunct="1">
              <a:lnSpc>
                <a:spcPct val="80000"/>
              </a:lnSpc>
              <a:buFont typeface="Wingdings" panose="05000000000000000000" pitchFamily="2" charset="2"/>
              <a:buNone/>
            </a:pPr>
            <a:r>
              <a:rPr lang="en-US" altLang="en-US" sz="2000" dirty="0" err="1"/>
              <a:t>SeLecT</a:t>
            </a:r>
            <a:r>
              <a:rPr lang="en-US" altLang="en-US" sz="2000" dirty="0"/>
              <a:t> instead of SELECT or select</a:t>
            </a:r>
          </a:p>
          <a:p>
            <a:pPr eaLnBrk="1" hangingPunct="1">
              <a:lnSpc>
                <a:spcPct val="80000"/>
              </a:lnSpc>
              <a:buFont typeface="Wingdings" panose="05000000000000000000" pitchFamily="2" charset="2"/>
              <a:buNone/>
            </a:pPr>
            <a:r>
              <a:rPr lang="en-US" altLang="en-US" sz="2100" dirty="0"/>
              <a:t>Bypass keyword removal filters</a:t>
            </a:r>
          </a:p>
          <a:p>
            <a:pPr lvl="1" eaLnBrk="1" hangingPunct="1">
              <a:lnSpc>
                <a:spcPct val="80000"/>
              </a:lnSpc>
              <a:buFont typeface="Wingdings" panose="05000000000000000000" pitchFamily="2" charset="2"/>
              <a:buNone/>
            </a:pPr>
            <a:r>
              <a:rPr lang="en-US" altLang="en-US" sz="2000" dirty="0"/>
              <a:t>SELSELECTECT</a:t>
            </a:r>
          </a:p>
          <a:p>
            <a:pPr eaLnBrk="1" hangingPunct="1">
              <a:lnSpc>
                <a:spcPct val="80000"/>
              </a:lnSpc>
              <a:buFont typeface="Wingdings" panose="05000000000000000000" pitchFamily="2" charset="2"/>
              <a:buNone/>
            </a:pPr>
            <a:r>
              <a:rPr lang="en-US" altLang="en-US" sz="2100" dirty="0"/>
              <a:t>URL-encoding</a:t>
            </a:r>
          </a:p>
          <a:p>
            <a:pPr lvl="1" eaLnBrk="1" hangingPunct="1">
              <a:lnSpc>
                <a:spcPct val="80000"/>
              </a:lnSpc>
              <a:buFont typeface="Wingdings" panose="05000000000000000000" pitchFamily="2" charset="2"/>
              <a:buNone/>
            </a:pPr>
            <a:r>
              <a:rPr lang="en-US" altLang="en-US" sz="2000" dirty="0"/>
              <a:t>%53%45%4C%45%43%54</a:t>
            </a:r>
          </a:p>
          <a:p>
            <a:pPr eaLnBrk="1" hangingPunct="1">
              <a:lnSpc>
                <a:spcPct val="80000"/>
              </a:lnSpc>
              <a:buFont typeface="Wingdings" panose="05000000000000000000" pitchFamily="2" charset="2"/>
              <a:buNone/>
            </a:pPr>
            <a:r>
              <a:rPr lang="en-US" altLang="en-US" sz="2100" dirty="0"/>
              <a:t>SQL comments</a:t>
            </a:r>
          </a:p>
          <a:p>
            <a:pPr lvl="1" eaLnBrk="1" hangingPunct="1">
              <a:lnSpc>
                <a:spcPct val="80000"/>
              </a:lnSpc>
              <a:buFont typeface="Wingdings" panose="05000000000000000000" pitchFamily="2" charset="2"/>
              <a:buNone/>
            </a:pPr>
            <a:r>
              <a:rPr lang="en-US" altLang="en-US" sz="2000" dirty="0"/>
              <a:t>SELECT/*foo*/</a:t>
            </a:r>
            <a:r>
              <a:rPr lang="en-US" altLang="en-US" sz="2000" dirty="0" err="1"/>
              <a:t>num</a:t>
            </a:r>
            <a:r>
              <a:rPr lang="en-US" altLang="en-US" sz="2000" dirty="0"/>
              <a:t>/*foo*/FROM/**/cc</a:t>
            </a:r>
          </a:p>
          <a:p>
            <a:pPr lvl="1" eaLnBrk="1" hangingPunct="1">
              <a:lnSpc>
                <a:spcPct val="80000"/>
              </a:lnSpc>
              <a:buFont typeface="Wingdings" panose="05000000000000000000" pitchFamily="2" charset="2"/>
              <a:buNone/>
            </a:pPr>
            <a:r>
              <a:rPr lang="en-US" altLang="en-US" sz="2000" dirty="0"/>
              <a:t>SEL/*foo*/ECT</a:t>
            </a:r>
          </a:p>
          <a:p>
            <a:pPr eaLnBrk="1" hangingPunct="1">
              <a:lnSpc>
                <a:spcPct val="80000"/>
              </a:lnSpc>
              <a:buFont typeface="Wingdings" panose="05000000000000000000" pitchFamily="2" charset="2"/>
              <a:buNone/>
            </a:pPr>
            <a:r>
              <a:rPr lang="en-US" altLang="en-US" sz="2100" dirty="0"/>
              <a:t>String Building</a:t>
            </a:r>
          </a:p>
          <a:p>
            <a:pPr lvl="1" eaLnBrk="1" hangingPunct="1">
              <a:lnSpc>
                <a:spcPct val="80000"/>
              </a:lnSpc>
              <a:buFont typeface="Wingdings" panose="05000000000000000000" pitchFamily="2" charset="2"/>
              <a:buNone/>
            </a:pPr>
            <a:r>
              <a:rPr lang="en-US" altLang="en-US" sz="2000" dirty="0"/>
              <a:t>‘us’||’</a:t>
            </a:r>
            <a:r>
              <a:rPr lang="en-US" altLang="en-US" sz="2000" dirty="0" err="1"/>
              <a:t>er</a:t>
            </a:r>
            <a:r>
              <a:rPr lang="en-US" altLang="en-US" sz="2000" dirty="0"/>
              <a:t>’</a:t>
            </a:r>
          </a:p>
          <a:p>
            <a:pPr lvl="1" eaLnBrk="1" hangingPunct="1">
              <a:lnSpc>
                <a:spcPct val="80000"/>
              </a:lnSpc>
              <a:buFont typeface="Wingdings" panose="05000000000000000000" pitchFamily="2" charset="2"/>
              <a:buNone/>
            </a:pPr>
            <a:r>
              <a:rPr lang="en-US" altLang="en-US" sz="2000" dirty="0" err="1"/>
              <a:t>chr</a:t>
            </a:r>
            <a:r>
              <a:rPr lang="en-US" altLang="en-US" sz="2000" dirty="0"/>
              <a:t>(117)||</a:t>
            </a:r>
            <a:r>
              <a:rPr lang="en-US" altLang="en-US" sz="2000" dirty="0" err="1"/>
              <a:t>chr</a:t>
            </a:r>
            <a:r>
              <a:rPr lang="en-US" altLang="en-US" sz="2000" dirty="0"/>
              <a:t>(115)||</a:t>
            </a:r>
            <a:r>
              <a:rPr lang="en-US" altLang="en-US" sz="2000" dirty="0" err="1"/>
              <a:t>chr</a:t>
            </a:r>
            <a:r>
              <a:rPr lang="en-US" altLang="en-US" sz="2000" dirty="0"/>
              <a:t>(101)||</a:t>
            </a:r>
            <a:r>
              <a:rPr lang="en-US" altLang="en-US" sz="2000" dirty="0" err="1"/>
              <a:t>chr</a:t>
            </a:r>
            <a:r>
              <a:rPr lang="en-US" altLang="en-US" sz="2000" dirty="0"/>
              <a:t>(114)</a:t>
            </a:r>
          </a:p>
        </p:txBody>
      </p:sp>
    </p:spTree>
    <p:extLst>
      <p:ext uri="{BB962C8B-B14F-4D97-AF65-F5344CB8AC3E}">
        <p14:creationId xmlns:p14="http://schemas.microsoft.com/office/powerpoint/2010/main" val="6783556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custDataLst>
              <p:tags r:id="rId1"/>
            </p:custDataLst>
          </p:nvPr>
        </p:nvSpPr>
        <p:spPr>
          <a:xfrm>
            <a:off x="576263" y="280988"/>
            <a:ext cx="5305425" cy="665162"/>
          </a:xfrm>
        </p:spPr>
        <p:txBody>
          <a:bodyPr>
            <a:normAutofit fontScale="90000"/>
          </a:bodyPr>
          <a:lstStyle/>
          <a:p>
            <a:pPr eaLnBrk="1" fontAlgn="auto" hangingPunct="1">
              <a:spcAft>
                <a:spcPts val="0"/>
              </a:spcAft>
              <a:defRPr/>
            </a:pPr>
            <a:r>
              <a:rPr lang="en-US"/>
              <a:t>Stored Procedures</a:t>
            </a:r>
          </a:p>
        </p:txBody>
      </p:sp>
      <p:sp>
        <p:nvSpPr>
          <p:cNvPr id="37891" name="Rectangle 3"/>
          <p:cNvSpPr>
            <a:spLocks noGrp="1" noChangeArrowheads="1"/>
          </p:cNvSpPr>
          <p:nvPr>
            <p:ph idx="1"/>
            <p:custDataLst>
              <p:tags r:id="rId2"/>
            </p:custDataLst>
          </p:nvPr>
        </p:nvSpPr>
        <p:spPr>
          <a:xfrm>
            <a:off x="336177" y="1958181"/>
            <a:ext cx="7981950" cy="3886200"/>
          </a:xfrm>
        </p:spPr>
        <p:txBody>
          <a:bodyPr/>
          <a:lstStyle/>
          <a:p>
            <a:pPr eaLnBrk="1" hangingPunct="1">
              <a:buClr>
                <a:schemeClr val="tx1"/>
              </a:buClr>
              <a:buFont typeface="Wingdings" panose="05000000000000000000" pitchFamily="2" charset="2"/>
              <a:buNone/>
            </a:pPr>
            <a:r>
              <a:rPr lang="en-US" altLang="en-US" dirty="0"/>
              <a:t>Stored Procedures build strings too:</a:t>
            </a:r>
          </a:p>
          <a:p>
            <a:pPr eaLnBrk="1" hangingPunct="1">
              <a:buClr>
                <a:schemeClr val="tx1"/>
              </a:buClr>
              <a:buFont typeface="Wingdings" panose="05000000000000000000" pitchFamily="2" charset="2"/>
              <a:buNone/>
            </a:pPr>
            <a:endParaRPr lang="en-US" altLang="en-US" sz="700" dirty="0"/>
          </a:p>
          <a:p>
            <a:pPr eaLnBrk="1" hangingPunct="1">
              <a:buClr>
                <a:schemeClr val="tx1"/>
              </a:buClr>
              <a:buFont typeface="Wingdings" panose="05000000000000000000" pitchFamily="2" charset="2"/>
              <a:buNone/>
            </a:pPr>
            <a:r>
              <a:rPr lang="en-US" altLang="en-US" sz="2400" dirty="0"/>
              <a:t>CREATE PROCEDURE </a:t>
            </a:r>
            <a:r>
              <a:rPr lang="en-US" altLang="en-US" sz="2400" dirty="0" err="1"/>
              <a:t>dbo.doQuery</a:t>
            </a:r>
            <a:r>
              <a:rPr lang="en-US" altLang="en-US" sz="2400" dirty="0">
                <a:solidFill>
                  <a:srgbClr val="7030A0"/>
                </a:solidFill>
              </a:rPr>
              <a:t>(@id </a:t>
            </a:r>
            <a:r>
              <a:rPr lang="en-US" altLang="en-US" sz="2400" dirty="0" err="1"/>
              <a:t>nchar</a:t>
            </a:r>
            <a:r>
              <a:rPr lang="en-US" altLang="en-US" sz="2400" dirty="0"/>
              <a:t>(128))</a:t>
            </a:r>
          </a:p>
          <a:p>
            <a:pPr eaLnBrk="1" hangingPunct="1">
              <a:buClr>
                <a:schemeClr val="tx1"/>
              </a:buClr>
              <a:buFont typeface="Wingdings" panose="05000000000000000000" pitchFamily="2" charset="2"/>
              <a:buNone/>
            </a:pPr>
            <a:r>
              <a:rPr lang="en-US" altLang="en-US" sz="2400" dirty="0"/>
              <a:t>AS</a:t>
            </a:r>
          </a:p>
          <a:p>
            <a:pPr eaLnBrk="1" hangingPunct="1">
              <a:buClr>
                <a:schemeClr val="tx1"/>
              </a:buClr>
              <a:buFont typeface="Wingdings" panose="05000000000000000000" pitchFamily="2" charset="2"/>
              <a:buNone/>
            </a:pPr>
            <a:r>
              <a:rPr lang="en-US" altLang="en-US" sz="2400" dirty="0"/>
              <a:t>    DECLARE @query </a:t>
            </a:r>
            <a:r>
              <a:rPr lang="en-US" altLang="en-US" sz="2400" dirty="0" err="1"/>
              <a:t>nchar</a:t>
            </a:r>
            <a:r>
              <a:rPr lang="en-US" altLang="en-US" sz="2400" dirty="0"/>
              <a:t>(256)</a:t>
            </a:r>
          </a:p>
          <a:p>
            <a:pPr eaLnBrk="1" hangingPunct="1">
              <a:buClr>
                <a:schemeClr val="tx1"/>
              </a:buClr>
              <a:buFont typeface="Wingdings" panose="05000000000000000000" pitchFamily="2" charset="2"/>
              <a:buNone/>
            </a:pPr>
            <a:r>
              <a:rPr lang="en-US" altLang="en-US" sz="2400" dirty="0"/>
              <a:t>    SELECT @query = ‘SELECT cc FROM </a:t>
            </a:r>
            <a:r>
              <a:rPr lang="en-US" altLang="en-US" sz="2400" dirty="0" err="1"/>
              <a:t>cust</a:t>
            </a:r>
            <a:r>
              <a:rPr lang="en-US" altLang="en-US" sz="2400" dirty="0"/>
              <a:t> WHERE id=‘’’ + </a:t>
            </a:r>
            <a:r>
              <a:rPr lang="en-US" altLang="en-US" sz="2400" dirty="0">
                <a:solidFill>
                  <a:srgbClr val="7030A0"/>
                </a:solidFill>
              </a:rPr>
              <a:t>@id </a:t>
            </a:r>
            <a:r>
              <a:rPr lang="en-US" altLang="en-US" sz="2400" dirty="0"/>
              <a:t>+ ‘’’’</a:t>
            </a:r>
          </a:p>
          <a:p>
            <a:pPr eaLnBrk="1" hangingPunct="1">
              <a:buClr>
                <a:schemeClr val="tx1"/>
              </a:buClr>
              <a:buFont typeface="Wingdings" panose="05000000000000000000" pitchFamily="2" charset="2"/>
              <a:buNone/>
            </a:pPr>
            <a:r>
              <a:rPr lang="en-US" altLang="en-US" sz="2400" dirty="0"/>
              <a:t>    EXEC @query</a:t>
            </a:r>
          </a:p>
          <a:p>
            <a:pPr eaLnBrk="1" hangingPunct="1">
              <a:buClr>
                <a:schemeClr val="tx1"/>
              </a:buClr>
              <a:buFont typeface="Wingdings" panose="05000000000000000000" pitchFamily="2" charset="2"/>
              <a:buNone/>
            </a:pPr>
            <a:r>
              <a:rPr lang="en-US" altLang="en-US" sz="2400" dirty="0"/>
              <a:t>RETURN</a:t>
            </a:r>
          </a:p>
        </p:txBody>
      </p:sp>
      <p:sp>
        <p:nvSpPr>
          <p:cNvPr id="37892" name="TextBox 3"/>
          <p:cNvSpPr txBox="1">
            <a:spLocks noChangeArrowheads="1"/>
          </p:cNvSpPr>
          <p:nvPr>
            <p:custDataLst>
              <p:tags r:id="rId3"/>
            </p:custDataLst>
          </p:nvPr>
        </p:nvSpPr>
        <p:spPr bwMode="auto">
          <a:xfrm>
            <a:off x="3228975" y="4540624"/>
            <a:ext cx="5715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it's always possible to write a stored procedure that itself constructs a query dynamically: this provides </a:t>
            </a:r>
            <a:r>
              <a:rPr lang="en-US" altLang="en-US" sz="2000" b="1" dirty="0">
                <a:solidFill>
                  <a:srgbClr val="FF0000"/>
                </a:solidFill>
              </a:rPr>
              <a:t>no</a:t>
            </a:r>
            <a:r>
              <a:rPr lang="en-US" altLang="en-US" sz="2000" dirty="0"/>
              <a:t> protection against SQL Injection. It's only proper binding with prepare/execute or direct SQL statements with </a:t>
            </a:r>
            <a:r>
              <a:rPr lang="en-US" altLang="en-US" sz="2000" dirty="0">
                <a:solidFill>
                  <a:srgbClr val="FF0000"/>
                </a:solidFill>
              </a:rPr>
              <a:t>bound variables </a:t>
            </a:r>
            <a:r>
              <a:rPr lang="en-US" altLang="en-US" sz="2000" dirty="0"/>
              <a:t>that provide protection.</a:t>
            </a:r>
          </a:p>
        </p:txBody>
      </p:sp>
    </p:spTree>
    <p:extLst>
      <p:ext uri="{BB962C8B-B14F-4D97-AF65-F5344CB8AC3E}">
        <p14:creationId xmlns:p14="http://schemas.microsoft.com/office/powerpoint/2010/main" val="3617847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custDataLst>
              <p:tags r:id="rId1"/>
            </p:custDataLst>
          </p:nvPr>
        </p:nvSpPr>
        <p:spPr>
          <a:xfrm>
            <a:off x="504825" y="306388"/>
            <a:ext cx="5791200" cy="533400"/>
          </a:xfrm>
        </p:spPr>
        <p:txBody>
          <a:bodyPr>
            <a:normAutofit fontScale="90000"/>
          </a:bodyPr>
          <a:lstStyle/>
          <a:p>
            <a:pPr eaLnBrk="1" fontAlgn="auto" hangingPunct="1">
              <a:spcAft>
                <a:spcPts val="0"/>
              </a:spcAft>
              <a:defRPr/>
            </a:pPr>
            <a:r>
              <a:rPr lang="en-US"/>
              <a:t>Whitelist</a:t>
            </a:r>
          </a:p>
        </p:txBody>
      </p:sp>
      <p:sp>
        <p:nvSpPr>
          <p:cNvPr id="38915" name="Rectangle 3"/>
          <p:cNvSpPr>
            <a:spLocks noGrp="1" noChangeArrowheads="1"/>
          </p:cNvSpPr>
          <p:nvPr>
            <p:ph idx="1"/>
            <p:custDataLst>
              <p:tags r:id="rId2"/>
            </p:custDataLst>
          </p:nvPr>
        </p:nvSpPr>
        <p:spPr>
          <a:xfrm>
            <a:off x="333375" y="2084294"/>
            <a:ext cx="7924800" cy="3808506"/>
          </a:xfrm>
        </p:spPr>
        <p:txBody>
          <a:bodyPr/>
          <a:lstStyle/>
          <a:p>
            <a:pPr eaLnBrk="1" hangingPunct="1">
              <a:buFont typeface="Wingdings" panose="05000000000000000000" pitchFamily="2" charset="2"/>
              <a:buNone/>
            </a:pPr>
            <a:r>
              <a:rPr lang="en-US" altLang="en-US" dirty="0"/>
              <a:t>	Reject input that doesn’t match your list of safe characters to accept.</a:t>
            </a:r>
          </a:p>
          <a:p>
            <a:pPr eaLnBrk="1" hangingPunct="1">
              <a:buFont typeface="Wingdings" panose="05000000000000000000" pitchFamily="2" charset="2"/>
              <a:buNone/>
            </a:pPr>
            <a:endParaRPr lang="en-US" altLang="en-US" sz="1000" dirty="0"/>
          </a:p>
          <a:p>
            <a:pPr lvl="1" eaLnBrk="1" hangingPunct="1"/>
            <a:r>
              <a:rPr lang="en-US" altLang="en-US" dirty="0"/>
              <a:t>	Identify what is good, not what is bad.</a:t>
            </a:r>
          </a:p>
          <a:p>
            <a:pPr lvl="1" eaLnBrk="1" hangingPunct="1"/>
            <a:r>
              <a:rPr lang="en-US" altLang="en-US" dirty="0"/>
              <a:t>	Reject input instead of attempting to repair.</a:t>
            </a:r>
          </a:p>
          <a:p>
            <a:pPr lvl="1" eaLnBrk="1" hangingPunct="1"/>
            <a:r>
              <a:rPr lang="en-US" altLang="en-US" dirty="0"/>
              <a:t>	Still have to deal with single quotes when 	required, such as in names.</a:t>
            </a:r>
          </a:p>
        </p:txBody>
      </p:sp>
    </p:spTree>
    <p:extLst>
      <p:ext uri="{BB962C8B-B14F-4D97-AF65-F5344CB8AC3E}">
        <p14:creationId xmlns:p14="http://schemas.microsoft.com/office/powerpoint/2010/main" val="3611479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custDataLst>
              <p:tags r:id="rId1"/>
            </p:custDataLst>
          </p:nvPr>
        </p:nvSpPr>
        <p:spPr>
          <a:xfrm>
            <a:off x="612775" y="228600"/>
            <a:ext cx="8153400" cy="990600"/>
          </a:xfrm>
        </p:spPr>
        <p:txBody>
          <a:bodyPr/>
          <a:lstStyle/>
          <a:p>
            <a:pPr eaLnBrk="1" hangingPunct="1"/>
            <a:r>
              <a:rPr lang="en-US" altLang="en-US"/>
              <a:t>Prepared Queries</a:t>
            </a:r>
          </a:p>
        </p:txBody>
      </p:sp>
      <p:sp>
        <p:nvSpPr>
          <p:cNvPr id="3" name="Content Placeholder 2"/>
          <p:cNvSpPr>
            <a:spLocks noGrp="1"/>
          </p:cNvSpPr>
          <p:nvPr>
            <p:ph idx="1"/>
            <p:custDataLst>
              <p:tags r:id="rId2"/>
            </p:custDataLst>
          </p:nvPr>
        </p:nvSpPr>
        <p:spPr>
          <a:xfrm>
            <a:off x="990600" y="1331259"/>
            <a:ext cx="8153400" cy="2514600"/>
          </a:xfrm>
        </p:spPr>
        <p:txBody>
          <a:bodyPr>
            <a:normAutofit fontScale="77500" lnSpcReduction="20000"/>
          </a:bodyPr>
          <a:lstStyle/>
          <a:p>
            <a:pPr marL="320040" indent="-320040" eaLnBrk="1" fontAlgn="auto" hangingPunct="1">
              <a:spcAft>
                <a:spcPts val="0"/>
              </a:spcAft>
              <a:buFont typeface="Wingdings"/>
              <a:buChar char=""/>
              <a:defRPr/>
            </a:pPr>
            <a:r>
              <a:rPr lang="en-US" b="1" dirty="0"/>
              <a:t>bound parameters</a:t>
            </a:r>
            <a:r>
              <a:rPr lang="en-US" dirty="0"/>
              <a:t>, which are supported by essentially all database programming interfaces. In this technique, an SQL statement string is created with placeholders - </a:t>
            </a:r>
            <a:r>
              <a:rPr lang="en-US" dirty="0">
                <a:solidFill>
                  <a:srgbClr val="FF0000"/>
                </a:solidFill>
              </a:rPr>
              <a:t>a question mark for each parameter </a:t>
            </a:r>
            <a:r>
              <a:rPr lang="en-US" dirty="0"/>
              <a:t>- and it's compiled ("prepared", in SQL parlance) into an internal form. Later, this prepared query is "executed" with a list of parameters.  </a:t>
            </a:r>
          </a:p>
        </p:txBody>
      </p:sp>
      <p:sp>
        <p:nvSpPr>
          <p:cNvPr id="39940" name="TextBox 5"/>
          <p:cNvSpPr txBox="1">
            <a:spLocks noChangeArrowheads="1"/>
          </p:cNvSpPr>
          <p:nvPr>
            <p:custDataLst>
              <p:tags r:id="rId3"/>
            </p:custDataLst>
          </p:nvPr>
        </p:nvSpPr>
        <p:spPr bwMode="auto">
          <a:xfrm>
            <a:off x="304800" y="3550910"/>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Example in Perl: </a:t>
            </a:r>
          </a:p>
          <a:p>
            <a:pPr eaLnBrk="1" hangingPunct="1"/>
            <a:r>
              <a:rPr lang="en-US" altLang="en-US" dirty="0"/>
              <a:t>$</a:t>
            </a:r>
            <a:r>
              <a:rPr lang="en-US" altLang="en-US" dirty="0" err="1"/>
              <a:t>sth</a:t>
            </a:r>
            <a:r>
              <a:rPr lang="en-US" altLang="en-US" dirty="0"/>
              <a:t> = $</a:t>
            </a:r>
            <a:r>
              <a:rPr lang="en-US" altLang="en-US" dirty="0" err="1"/>
              <a:t>dbh</a:t>
            </a:r>
            <a:r>
              <a:rPr lang="en-US" altLang="en-US" dirty="0"/>
              <a:t>-&gt;prepare("SELECT email, </a:t>
            </a:r>
            <a:r>
              <a:rPr lang="en-US" altLang="en-US" dirty="0" err="1"/>
              <a:t>userid</a:t>
            </a:r>
            <a:r>
              <a:rPr lang="en-US" altLang="en-US" dirty="0"/>
              <a:t> FROM members WHERE email = </a:t>
            </a:r>
            <a:r>
              <a:rPr lang="en-US" altLang="en-US" dirty="0">
                <a:solidFill>
                  <a:srgbClr val="FF0000"/>
                </a:solidFill>
              </a:rPr>
              <a:t>?</a:t>
            </a:r>
            <a:r>
              <a:rPr lang="en-US" altLang="en-US" dirty="0"/>
              <a:t>;"); </a:t>
            </a:r>
          </a:p>
          <a:p>
            <a:pPr eaLnBrk="1" hangingPunct="1"/>
            <a:r>
              <a:rPr lang="en-US" altLang="en-US" dirty="0"/>
              <a:t>$</a:t>
            </a:r>
            <a:r>
              <a:rPr lang="en-US" altLang="en-US" dirty="0" err="1"/>
              <a:t>sth</a:t>
            </a:r>
            <a:r>
              <a:rPr lang="en-US" altLang="en-US" dirty="0"/>
              <a:t>-&gt;execute</a:t>
            </a:r>
            <a:r>
              <a:rPr lang="en-US" altLang="en-US" dirty="0">
                <a:solidFill>
                  <a:srgbClr val="FF0000"/>
                </a:solidFill>
              </a:rPr>
              <a:t>($email</a:t>
            </a:r>
            <a:r>
              <a:rPr lang="en-US" altLang="en-US" dirty="0"/>
              <a:t>);</a:t>
            </a:r>
          </a:p>
        </p:txBody>
      </p:sp>
      <p:sp>
        <p:nvSpPr>
          <p:cNvPr id="39941" name="TextBox 8"/>
          <p:cNvSpPr txBox="1">
            <a:spLocks noChangeArrowheads="1"/>
          </p:cNvSpPr>
          <p:nvPr>
            <p:custDataLst>
              <p:tags r:id="rId4"/>
            </p:custDataLst>
          </p:nvPr>
        </p:nvSpPr>
        <p:spPr bwMode="auto">
          <a:xfrm>
            <a:off x="228600" y="5103813"/>
            <a:ext cx="86868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dirty="0">
                <a:solidFill>
                  <a:srgbClr val="FF0000"/>
                </a:solidFill>
              </a:rPr>
              <a:t>$email</a:t>
            </a:r>
            <a:r>
              <a:rPr lang="en-US" altLang="en-US" sz="1800" dirty="0">
                <a:solidFill>
                  <a:srgbClr val="FF0000"/>
                </a:solidFill>
              </a:rPr>
              <a:t> </a:t>
            </a:r>
            <a:r>
              <a:rPr lang="en-US" altLang="en-US" sz="1800" dirty="0"/>
              <a:t>is the data obtained from the user's form, and it is passed as positional parameter #1 (the first question mark), and at no point do the contents of this variable have anything to do with SQL statement parsing. Quotes, semicolons, backslashes, SQL comment notation - none of this has any impact, because it's "</a:t>
            </a:r>
            <a:r>
              <a:rPr lang="en-US" altLang="en-US" sz="1800" dirty="0">
                <a:solidFill>
                  <a:srgbClr val="FF0000"/>
                </a:solidFill>
              </a:rPr>
              <a:t>just data</a:t>
            </a:r>
            <a:r>
              <a:rPr lang="en-US" altLang="en-US" sz="1800" dirty="0"/>
              <a:t>". There simply is nothing to subvert, so the application is be largely immune to SQL injection attacks. </a:t>
            </a:r>
          </a:p>
        </p:txBody>
      </p:sp>
    </p:spTree>
    <p:extLst>
      <p:ext uri="{BB962C8B-B14F-4D97-AF65-F5344CB8AC3E}">
        <p14:creationId xmlns:p14="http://schemas.microsoft.com/office/powerpoint/2010/main" val="30577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pPr eaLnBrk="1" hangingPunct="1"/>
            <a:r>
              <a:rPr lang="en-US" altLang="en-US" dirty="0"/>
              <a:t>Injection</a:t>
            </a:r>
          </a:p>
        </p:txBody>
      </p:sp>
      <p:sp>
        <p:nvSpPr>
          <p:cNvPr id="12291" name="Rectangle 3"/>
          <p:cNvSpPr>
            <a:spLocks noGrp="1" noChangeArrowheads="1"/>
          </p:cNvSpPr>
          <p:nvPr>
            <p:ph idx="1"/>
            <p:custDataLst>
              <p:tags r:id="rId2"/>
            </p:custDataLst>
          </p:nvPr>
        </p:nvSpPr>
        <p:spPr/>
        <p:txBody>
          <a:bodyPr/>
          <a:lstStyle/>
          <a:p>
            <a:pPr eaLnBrk="1" hangingPunct="1">
              <a:lnSpc>
                <a:spcPct val="90000"/>
              </a:lnSpc>
            </a:pPr>
            <a:r>
              <a:rPr lang="en-US" altLang="en-US" sz="2600"/>
              <a:t>Injection attacks trick an application into including unintended commands in the data send to an interpreter.</a:t>
            </a:r>
          </a:p>
          <a:p>
            <a:pPr eaLnBrk="1" hangingPunct="1">
              <a:lnSpc>
                <a:spcPct val="90000"/>
              </a:lnSpc>
            </a:pPr>
            <a:r>
              <a:rPr lang="en-US" altLang="en-US" sz="2600"/>
              <a:t>Interpreters</a:t>
            </a:r>
          </a:p>
          <a:p>
            <a:pPr lvl="1" eaLnBrk="1" hangingPunct="1">
              <a:lnSpc>
                <a:spcPct val="90000"/>
              </a:lnSpc>
            </a:pPr>
            <a:r>
              <a:rPr lang="en-US" altLang="en-US"/>
              <a:t>Interpret strings as commands.</a:t>
            </a:r>
          </a:p>
          <a:p>
            <a:pPr lvl="1" eaLnBrk="1" hangingPunct="1">
              <a:lnSpc>
                <a:spcPct val="90000"/>
              </a:lnSpc>
            </a:pPr>
            <a:r>
              <a:rPr lang="en-US" altLang="en-US"/>
              <a:t>Ex: SQL, shell (cmd.exe, bash), LDAP, XPath</a:t>
            </a:r>
          </a:p>
          <a:p>
            <a:pPr eaLnBrk="1" hangingPunct="1">
              <a:lnSpc>
                <a:spcPct val="90000"/>
              </a:lnSpc>
            </a:pPr>
            <a:r>
              <a:rPr lang="en-US" altLang="en-US" sz="2600"/>
              <a:t>Key Idea</a:t>
            </a:r>
          </a:p>
          <a:p>
            <a:pPr lvl="1" eaLnBrk="1" hangingPunct="1">
              <a:lnSpc>
                <a:spcPct val="90000"/>
              </a:lnSpc>
            </a:pPr>
            <a:r>
              <a:rPr lang="en-US" altLang="en-US"/>
              <a:t>Input data from the application is executed as code by the interpreter.</a:t>
            </a:r>
          </a:p>
        </p:txBody>
      </p:sp>
    </p:spTree>
    <p:extLst>
      <p:ext uri="{BB962C8B-B14F-4D97-AF65-F5344CB8AC3E}">
        <p14:creationId xmlns:p14="http://schemas.microsoft.com/office/powerpoint/2010/main" val="75288299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custDataLst>
              <p:tags r:id="rId1"/>
            </p:custDataLst>
          </p:nvPr>
        </p:nvSpPr>
        <p:spPr>
          <a:xfrm>
            <a:off x="612775" y="228600"/>
            <a:ext cx="8153400" cy="990600"/>
          </a:xfrm>
        </p:spPr>
        <p:txBody>
          <a:bodyPr/>
          <a:lstStyle/>
          <a:p>
            <a:pPr eaLnBrk="1" hangingPunct="1"/>
            <a:r>
              <a:rPr lang="en-US" altLang="en-US"/>
              <a:t>Prepared Queries</a:t>
            </a:r>
          </a:p>
        </p:txBody>
      </p:sp>
      <p:sp>
        <p:nvSpPr>
          <p:cNvPr id="3" name="Content Placeholder 2"/>
          <p:cNvSpPr>
            <a:spLocks noGrp="1"/>
          </p:cNvSpPr>
          <p:nvPr>
            <p:ph idx="1"/>
            <p:custDataLst>
              <p:tags r:id="rId2"/>
            </p:custDataLst>
          </p:nvPr>
        </p:nvSpPr>
        <p:spPr>
          <a:xfrm>
            <a:off x="1298575" y="1341437"/>
            <a:ext cx="8153400" cy="457200"/>
          </a:xfrm>
        </p:spPr>
        <p:txBody>
          <a:bodyPr>
            <a:normAutofit fontScale="92500" lnSpcReduction="20000"/>
          </a:bodyPr>
          <a:lstStyle/>
          <a:p>
            <a:pPr marL="320040" indent="-320040" eaLnBrk="1" fontAlgn="auto" hangingPunct="1">
              <a:spcAft>
                <a:spcPts val="0"/>
              </a:spcAft>
              <a:buFont typeface="Wingdings"/>
              <a:buChar char=""/>
              <a:defRPr/>
            </a:pPr>
            <a:r>
              <a:rPr lang="en-US" dirty="0"/>
              <a:t>bound parameters in Java</a:t>
            </a:r>
          </a:p>
        </p:txBody>
      </p:sp>
      <p:sp>
        <p:nvSpPr>
          <p:cNvPr id="40964" name="TextBox 3"/>
          <p:cNvSpPr txBox="1">
            <a:spLocks noChangeArrowheads="1"/>
          </p:cNvSpPr>
          <p:nvPr>
            <p:custDataLst>
              <p:tags r:id="rId3"/>
            </p:custDataLst>
          </p:nvPr>
        </p:nvSpPr>
        <p:spPr bwMode="auto">
          <a:xfrm>
            <a:off x="1125070" y="1798211"/>
            <a:ext cx="8915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7030A0"/>
                </a:solidFill>
              </a:rPr>
              <a:t>Insecure version</a:t>
            </a:r>
          </a:p>
          <a:p>
            <a:pPr eaLnBrk="1" hangingPunct="1"/>
            <a:r>
              <a:rPr lang="en-US" altLang="en-US" sz="2000" dirty="0"/>
              <a:t>Statement s = </a:t>
            </a:r>
            <a:r>
              <a:rPr lang="en-US" altLang="en-US" sz="2000" dirty="0" err="1"/>
              <a:t>connection.createStatement</a:t>
            </a:r>
            <a:r>
              <a:rPr lang="en-US" altLang="en-US" sz="2000" dirty="0"/>
              <a:t>(); </a:t>
            </a:r>
            <a:r>
              <a:rPr lang="en-US" altLang="en-US" sz="2000" dirty="0" err="1"/>
              <a:t>ResultSet</a:t>
            </a:r>
            <a:r>
              <a:rPr lang="en-US" altLang="en-US" sz="2000" dirty="0"/>
              <a:t> </a:t>
            </a:r>
            <a:r>
              <a:rPr lang="en-US" altLang="en-US" sz="2000" dirty="0" err="1"/>
              <a:t>rs</a:t>
            </a:r>
            <a:r>
              <a:rPr lang="en-US" altLang="en-US" sz="2000" dirty="0"/>
              <a:t> = </a:t>
            </a:r>
            <a:r>
              <a:rPr lang="en-US" altLang="en-US" sz="2000" dirty="0" err="1"/>
              <a:t>s.executeQuery</a:t>
            </a:r>
            <a:r>
              <a:rPr lang="en-US" altLang="en-US" sz="2000" dirty="0"/>
              <a:t>("SELECT email FROM member WHERE name = " + </a:t>
            </a:r>
            <a:r>
              <a:rPr lang="en-US" altLang="en-US" sz="2000" dirty="0" err="1">
                <a:solidFill>
                  <a:srgbClr val="FF0000"/>
                </a:solidFill>
              </a:rPr>
              <a:t>formField</a:t>
            </a:r>
            <a:r>
              <a:rPr lang="en-US" altLang="en-US" sz="2000" dirty="0"/>
              <a:t>); </a:t>
            </a:r>
          </a:p>
          <a:p>
            <a:pPr eaLnBrk="1" hangingPunct="1"/>
            <a:r>
              <a:rPr lang="en-US" altLang="en-US" sz="2000" dirty="0"/>
              <a:t>// *boom*</a:t>
            </a:r>
          </a:p>
        </p:txBody>
      </p:sp>
      <p:sp>
        <p:nvSpPr>
          <p:cNvPr id="40965" name="TextBox 4"/>
          <p:cNvSpPr txBox="1">
            <a:spLocks noChangeArrowheads="1"/>
          </p:cNvSpPr>
          <p:nvPr>
            <p:custDataLst>
              <p:tags r:id="rId4"/>
            </p:custDataLst>
          </p:nvPr>
        </p:nvSpPr>
        <p:spPr bwMode="auto">
          <a:xfrm>
            <a:off x="269875" y="3416973"/>
            <a:ext cx="88392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7030A0"/>
                </a:solidFill>
              </a:rPr>
              <a:t>Secure version</a:t>
            </a:r>
          </a:p>
          <a:p>
            <a:pPr eaLnBrk="1" hangingPunct="1"/>
            <a:r>
              <a:rPr lang="en-US" altLang="en-US" sz="2000" dirty="0" err="1"/>
              <a:t>PreparedStatement</a:t>
            </a:r>
            <a:r>
              <a:rPr lang="en-US" altLang="en-US" sz="2000" dirty="0"/>
              <a:t> </a:t>
            </a:r>
            <a:r>
              <a:rPr lang="en-US" altLang="en-US" sz="2000" dirty="0" err="1"/>
              <a:t>ps</a:t>
            </a:r>
            <a:r>
              <a:rPr lang="en-US" altLang="en-US" sz="2000" dirty="0"/>
              <a:t> = </a:t>
            </a:r>
            <a:r>
              <a:rPr lang="en-US" altLang="en-US" sz="2000" dirty="0" err="1"/>
              <a:t>connection.prepareStatement</a:t>
            </a:r>
            <a:r>
              <a:rPr lang="en-US" altLang="en-US" sz="2000" dirty="0"/>
              <a:t>( "SELECT email FROM member WHERE name = </a:t>
            </a:r>
            <a:r>
              <a:rPr lang="en-US" altLang="en-US" sz="2000" dirty="0">
                <a:solidFill>
                  <a:srgbClr val="FF0000"/>
                </a:solidFill>
              </a:rPr>
              <a:t>?</a:t>
            </a:r>
            <a:r>
              <a:rPr lang="en-US" altLang="en-US" sz="2000" dirty="0"/>
              <a:t>"); </a:t>
            </a:r>
          </a:p>
          <a:p>
            <a:pPr eaLnBrk="1" hangingPunct="1"/>
            <a:r>
              <a:rPr lang="en-US" altLang="en-US" sz="2000" dirty="0" err="1"/>
              <a:t>ps.setString</a:t>
            </a:r>
            <a:r>
              <a:rPr lang="en-US" altLang="en-US" sz="2000" dirty="0"/>
              <a:t>(1, </a:t>
            </a:r>
            <a:r>
              <a:rPr lang="en-US" altLang="en-US" sz="2000" dirty="0" err="1">
                <a:solidFill>
                  <a:srgbClr val="FF0000"/>
                </a:solidFill>
              </a:rPr>
              <a:t>formField</a:t>
            </a:r>
            <a:r>
              <a:rPr lang="en-US" altLang="en-US" sz="2000" dirty="0"/>
              <a:t>); </a:t>
            </a:r>
          </a:p>
          <a:p>
            <a:pPr eaLnBrk="1" hangingPunct="1"/>
            <a:r>
              <a:rPr lang="en-US" altLang="en-US" sz="2000" dirty="0" err="1"/>
              <a:t>ResultSet</a:t>
            </a:r>
            <a:r>
              <a:rPr lang="en-US" altLang="en-US" sz="2000" dirty="0"/>
              <a:t> </a:t>
            </a:r>
            <a:r>
              <a:rPr lang="en-US" altLang="en-US" sz="2000" dirty="0" err="1"/>
              <a:t>rs</a:t>
            </a:r>
            <a:r>
              <a:rPr lang="en-US" altLang="en-US" sz="2000" dirty="0"/>
              <a:t> = </a:t>
            </a:r>
            <a:r>
              <a:rPr lang="en-US" altLang="en-US" sz="2000" dirty="0" err="1"/>
              <a:t>ps.executeQuery</a:t>
            </a:r>
            <a:r>
              <a:rPr lang="en-US" altLang="en-US" sz="2000" dirty="0"/>
              <a:t>();</a:t>
            </a:r>
          </a:p>
        </p:txBody>
      </p:sp>
      <p:sp>
        <p:nvSpPr>
          <p:cNvPr id="40966" name="TextBox 5"/>
          <p:cNvSpPr txBox="1">
            <a:spLocks noChangeArrowheads="1"/>
          </p:cNvSpPr>
          <p:nvPr>
            <p:custDataLst>
              <p:tags r:id="rId5"/>
            </p:custDataLst>
          </p:nvPr>
        </p:nvSpPr>
        <p:spPr bwMode="auto">
          <a:xfrm>
            <a:off x="457200" y="5109744"/>
            <a:ext cx="8001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There also may be some performance benefits if this prepared query is reused multiple times (it only has to be parsed </a:t>
            </a:r>
            <a:r>
              <a:rPr lang="en-US" altLang="en-US" sz="2000" i="1" dirty="0"/>
              <a:t>once</a:t>
            </a:r>
            <a:r>
              <a:rPr lang="en-US" altLang="en-US" sz="2000" dirty="0"/>
              <a:t>), but this is minor compared to the </a:t>
            </a:r>
            <a:r>
              <a:rPr lang="en-US" altLang="en-US" sz="2000" b="1" dirty="0"/>
              <a:t>enormous</a:t>
            </a:r>
            <a:r>
              <a:rPr lang="en-US" altLang="en-US" sz="2000" dirty="0"/>
              <a:t> security benefits. This is probably the single most important step one can take to secure a web application. </a:t>
            </a:r>
          </a:p>
        </p:txBody>
      </p:sp>
    </p:spTree>
    <p:extLst>
      <p:ext uri="{BB962C8B-B14F-4D97-AF65-F5344CB8AC3E}">
        <p14:creationId xmlns:p14="http://schemas.microsoft.com/office/powerpoint/2010/main" val="30066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custDataLst>
              <p:tags r:id="rId1"/>
            </p:custDataLst>
          </p:nvPr>
        </p:nvSpPr>
        <p:spPr>
          <a:xfrm>
            <a:off x="533400" y="5334000"/>
            <a:ext cx="8153400" cy="1143000"/>
          </a:xfrm>
        </p:spPr>
        <p:txBody>
          <a:bodyPr/>
          <a:lstStyle/>
          <a:p>
            <a:pPr eaLnBrk="1" hangingPunct="1"/>
            <a:r>
              <a:rPr lang="en-US" altLang="en-US" sz="2000">
                <a:solidFill>
                  <a:srgbClr val="7030A0"/>
                </a:solidFill>
                <a:hlinkClick r:id="rId5"/>
              </a:rPr>
              <a:t>References:</a:t>
            </a:r>
            <a:br>
              <a:rPr lang="en-US" altLang="en-US" sz="2000">
                <a:solidFill>
                  <a:srgbClr val="7030A0"/>
                </a:solidFill>
                <a:hlinkClick r:id="rId5"/>
              </a:rPr>
            </a:br>
            <a:r>
              <a:rPr lang="en-US" altLang="en-US" sz="2000">
                <a:solidFill>
                  <a:srgbClr val="7030A0"/>
                </a:solidFill>
                <a:hlinkClick r:id="rId5"/>
              </a:rPr>
              <a:t>http://devzone.zend.com/article/686</a:t>
            </a:r>
            <a:r>
              <a:rPr lang="en-US" altLang="en-US" sz="2000">
                <a:solidFill>
                  <a:srgbClr val="7030A0"/>
                </a:solidFill>
              </a:rPr>
              <a:t> </a:t>
            </a:r>
            <a:br>
              <a:rPr lang="en-US" altLang="en-US" sz="2000">
                <a:solidFill>
                  <a:srgbClr val="7030A0"/>
                </a:solidFill>
              </a:rPr>
            </a:br>
            <a:r>
              <a:rPr lang="en-US" altLang="en-US" sz="2000">
                <a:solidFill>
                  <a:srgbClr val="7030A0"/>
                </a:solidFill>
                <a:hlinkClick r:id="rId6"/>
              </a:rPr>
              <a:t>http://unixwiz.net/techtips/sql-injection.html</a:t>
            </a:r>
            <a:r>
              <a:rPr lang="en-US" altLang="en-US" sz="2000">
                <a:solidFill>
                  <a:srgbClr val="7030A0"/>
                </a:solidFill>
              </a:rPr>
              <a:t> </a:t>
            </a:r>
          </a:p>
        </p:txBody>
      </p:sp>
      <p:sp>
        <p:nvSpPr>
          <p:cNvPr id="3" name="Content Placeholder 2"/>
          <p:cNvSpPr>
            <a:spLocks noGrp="1"/>
          </p:cNvSpPr>
          <p:nvPr>
            <p:ph idx="1"/>
            <p:custDataLst>
              <p:tags r:id="rId2"/>
            </p:custDataLst>
          </p:nvPr>
        </p:nvSpPr>
        <p:spPr>
          <a:xfrm>
            <a:off x="533400" y="228600"/>
            <a:ext cx="7924800" cy="5029200"/>
          </a:xfrm>
          <a:solidFill>
            <a:schemeClr val="bg1"/>
          </a:solidFill>
        </p:spPr>
        <p:txBody>
          <a:bodyPr>
            <a:normAutofit fontScale="32500" lnSpcReduction="20000"/>
          </a:bodyPr>
          <a:lstStyle/>
          <a:p>
            <a:pPr marL="0" indent="-320040" eaLnBrk="1" fontAlgn="auto" hangingPunct="1">
              <a:spcAft>
                <a:spcPts val="0"/>
              </a:spcAft>
              <a:buFont typeface="Wingdings"/>
              <a:buNone/>
              <a:defRPr/>
            </a:pPr>
            <a:r>
              <a:rPr lang="en-US" sz="3700" dirty="0">
                <a:solidFill>
                  <a:srgbClr val="0000BB"/>
                </a:solidFill>
                <a:latin typeface="Times New Roman"/>
                <a:ea typeface="Times New Roman"/>
              </a:rPr>
              <a:t>&lt;?</a:t>
            </a:r>
            <a:r>
              <a:rPr lang="en-US" sz="3700" dirty="0" err="1">
                <a:solidFill>
                  <a:srgbClr val="0000BB"/>
                </a:solidFill>
                <a:latin typeface="Times New Roman"/>
                <a:ea typeface="Times New Roman"/>
              </a:rPr>
              <a:t>php</a:t>
            </a:r>
            <a:r>
              <a:rPr lang="en-US" sz="3700" dirty="0">
                <a:solidFill>
                  <a:srgbClr val="0000BB"/>
                </a:solidFill>
                <a:latin typeface="Times New Roman"/>
                <a:ea typeface="Times New Roman"/>
              </a:rPr>
              <a:t> </a:t>
            </a:r>
            <a:r>
              <a:rPr lang="en-US" sz="3700" dirty="0">
                <a:solidFill>
                  <a:srgbClr val="0000BB"/>
                </a:solidFill>
                <a:latin typeface="Courier New"/>
                <a:ea typeface="Times New Roman"/>
              </a:rPr>
              <a:t/>
            </a:r>
            <a:br>
              <a:rPr lang="en-US" sz="3700" dirty="0">
                <a:solidFill>
                  <a:srgbClr val="0000BB"/>
                </a:solidFill>
                <a:latin typeface="Courier New"/>
                <a:ea typeface="Times New Roman"/>
              </a:rPr>
            </a:br>
            <a:r>
              <a:rPr lang="en-US" sz="3700" dirty="0">
                <a:solidFill>
                  <a:srgbClr val="0000BB"/>
                </a:solidFill>
                <a:latin typeface="Courier New"/>
                <a:ea typeface="Times New Roman"/>
              </a:rPr>
              <a:t>$</a:t>
            </a:r>
            <a:r>
              <a:rPr lang="en-US" sz="3700" dirty="0" err="1">
                <a:solidFill>
                  <a:srgbClr val="0000BB"/>
                </a:solidFill>
                <a:latin typeface="Courier New"/>
                <a:ea typeface="Times New Roman"/>
              </a:rPr>
              <a:t>mysqli</a:t>
            </a:r>
            <a:r>
              <a:rPr lang="en-US" sz="3700" dirty="0">
                <a:solidFill>
                  <a:srgbClr val="0000BB"/>
                </a:solidFill>
                <a:latin typeface="Courier New"/>
                <a:ea typeface="Times New Roman"/>
              </a:rPr>
              <a:t> </a:t>
            </a:r>
            <a:r>
              <a:rPr lang="en-US" sz="3700" dirty="0">
                <a:solidFill>
                  <a:srgbClr val="007700"/>
                </a:solidFill>
                <a:latin typeface="Times New Roman"/>
                <a:ea typeface="Times New Roman"/>
              </a:rPr>
              <a:t>= new </a:t>
            </a:r>
            <a:r>
              <a:rPr lang="en-US" sz="3700" dirty="0" err="1">
                <a:solidFill>
                  <a:srgbClr val="0000BB"/>
                </a:solidFill>
                <a:latin typeface="Times New Roman"/>
                <a:ea typeface="Times New Roman"/>
              </a:rPr>
              <a:t>mysqli</a:t>
            </a:r>
            <a:r>
              <a:rPr lang="en-US" sz="3700" dirty="0">
                <a:solidFill>
                  <a:srgbClr val="007700"/>
                </a:solidFill>
                <a:latin typeface="Times New Roman"/>
                <a:ea typeface="Times New Roman"/>
              </a:rPr>
              <a:t>(</a:t>
            </a:r>
            <a:r>
              <a:rPr lang="en-US" sz="3700" dirty="0">
                <a:solidFill>
                  <a:srgbClr val="DD0000"/>
                </a:solidFill>
                <a:latin typeface="Times New Roman"/>
                <a:ea typeface="Times New Roman"/>
              </a:rPr>
              <a:t>'</a:t>
            </a:r>
            <a:r>
              <a:rPr lang="en-US" sz="3700" dirty="0" err="1">
                <a:solidFill>
                  <a:srgbClr val="DD0000"/>
                </a:solidFill>
                <a:latin typeface="Times New Roman"/>
                <a:ea typeface="Times New Roman"/>
              </a:rPr>
              <a:t>localhost</a:t>
            </a:r>
            <a:r>
              <a:rPr lang="en-US" sz="3700" dirty="0">
                <a:solidFill>
                  <a:srgbClr val="DD0000"/>
                </a:solidFill>
                <a:latin typeface="Times New Roman"/>
                <a:ea typeface="Times New Roman"/>
              </a:rPr>
              <a:t>'</a:t>
            </a:r>
            <a:r>
              <a:rPr lang="en-US" sz="3700" dirty="0">
                <a:solidFill>
                  <a:srgbClr val="007700"/>
                </a:solidFill>
                <a:latin typeface="Times New Roman"/>
                <a:ea typeface="Times New Roman"/>
              </a:rPr>
              <a:t>, </a:t>
            </a:r>
            <a:r>
              <a:rPr lang="en-US" sz="3700" dirty="0">
                <a:solidFill>
                  <a:srgbClr val="DD0000"/>
                </a:solidFill>
                <a:latin typeface="Times New Roman"/>
                <a:ea typeface="Times New Roman"/>
              </a:rPr>
              <a:t>'user'</a:t>
            </a:r>
            <a:r>
              <a:rPr lang="en-US" sz="3700" dirty="0">
                <a:solidFill>
                  <a:srgbClr val="007700"/>
                </a:solidFill>
                <a:latin typeface="Times New Roman"/>
                <a:ea typeface="Times New Roman"/>
              </a:rPr>
              <a:t>, </a:t>
            </a:r>
            <a:r>
              <a:rPr lang="en-US" sz="3700" dirty="0">
                <a:solidFill>
                  <a:srgbClr val="DD0000"/>
                </a:solidFill>
                <a:latin typeface="Times New Roman"/>
                <a:ea typeface="Times New Roman"/>
              </a:rPr>
              <a:t>'password'</a:t>
            </a:r>
            <a:r>
              <a:rPr lang="en-US" sz="3700" dirty="0">
                <a:solidFill>
                  <a:srgbClr val="007700"/>
                </a:solidFill>
                <a:latin typeface="Times New Roman"/>
                <a:ea typeface="Times New Roman"/>
              </a:rPr>
              <a:t>, </a:t>
            </a:r>
            <a:r>
              <a:rPr lang="en-US" sz="3700" dirty="0">
                <a:solidFill>
                  <a:srgbClr val="DD0000"/>
                </a:solidFill>
                <a:latin typeface="Times New Roman"/>
                <a:ea typeface="Times New Roman"/>
              </a:rPr>
              <a:t>'world'</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FF8000"/>
                </a:solidFill>
                <a:latin typeface="Times New Roman"/>
                <a:ea typeface="Times New Roman"/>
              </a:rPr>
              <a:t>/* check connection */ </a:t>
            </a:r>
            <a:r>
              <a:rPr lang="en-US" sz="3700" dirty="0">
                <a:solidFill>
                  <a:srgbClr val="FF8000"/>
                </a:solidFill>
                <a:latin typeface="Courier New"/>
                <a:ea typeface="Times New Roman"/>
              </a:rPr>
              <a:t/>
            </a:r>
            <a:br>
              <a:rPr lang="en-US" sz="3700" dirty="0">
                <a:solidFill>
                  <a:srgbClr val="FF8000"/>
                </a:solidFill>
                <a:latin typeface="Courier New"/>
                <a:ea typeface="Times New Roman"/>
              </a:rPr>
            </a:br>
            <a:r>
              <a:rPr lang="en-US" sz="3700" dirty="0">
                <a:solidFill>
                  <a:srgbClr val="007700"/>
                </a:solidFill>
                <a:latin typeface="Times New Roman"/>
                <a:ea typeface="Times New Roman"/>
              </a:rPr>
              <a:t>if (</a:t>
            </a:r>
            <a:r>
              <a:rPr lang="en-US" sz="3700" dirty="0" err="1">
                <a:solidFill>
                  <a:srgbClr val="0000BB"/>
                </a:solidFill>
                <a:latin typeface="Times New Roman"/>
                <a:ea typeface="Times New Roman"/>
              </a:rPr>
              <a:t>mysqli_connect_errno</a:t>
            </a:r>
            <a:r>
              <a:rPr lang="en-US" sz="3700" dirty="0">
                <a:solidFill>
                  <a:srgbClr val="007700"/>
                </a:solidFill>
                <a:latin typeface="Times New Roman"/>
                <a:ea typeface="Times New Roman"/>
              </a:rPr>
              <a:t>()) {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t>
            </a:r>
            <a:r>
              <a:rPr lang="en-US" sz="3700" u="sng" dirty="0" err="1">
                <a:solidFill>
                  <a:srgbClr val="0000BB"/>
                </a:solidFill>
                <a:latin typeface="Times New Roman"/>
                <a:ea typeface="Times New Roman"/>
                <a:hlinkClick r:id="rId7"/>
              </a:rPr>
              <a:t>printf</a:t>
            </a:r>
            <a:r>
              <a:rPr lang="en-US" sz="3700" dirty="0">
                <a:solidFill>
                  <a:srgbClr val="007700"/>
                </a:solidFill>
                <a:latin typeface="Times New Roman"/>
                <a:ea typeface="Times New Roman"/>
              </a:rPr>
              <a:t>(</a:t>
            </a:r>
            <a:r>
              <a:rPr lang="en-US" sz="3700" dirty="0">
                <a:solidFill>
                  <a:srgbClr val="DD0000"/>
                </a:solidFill>
                <a:latin typeface="Times New Roman"/>
                <a:ea typeface="Times New Roman"/>
              </a:rPr>
              <a:t>"Connect failed: %s\n"</a:t>
            </a:r>
            <a:r>
              <a:rPr lang="en-US" sz="3700" dirty="0">
                <a:solidFill>
                  <a:srgbClr val="007700"/>
                </a:solidFill>
                <a:latin typeface="Times New Roman"/>
                <a:ea typeface="Times New Roman"/>
              </a:rPr>
              <a:t>, </a:t>
            </a:r>
            <a:r>
              <a:rPr lang="en-US" sz="3700" dirty="0" err="1">
                <a:solidFill>
                  <a:srgbClr val="0000BB"/>
                </a:solidFill>
                <a:latin typeface="Times New Roman"/>
                <a:ea typeface="Times New Roman"/>
              </a:rPr>
              <a:t>mysqli_connect_error</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exit();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00BB"/>
                </a:solidFill>
                <a:latin typeface="Times New Roman"/>
                <a:ea typeface="Times New Roman"/>
              </a:rPr>
              <a:t>$stmt </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a:t>
            </a:r>
            <a:r>
              <a:rPr lang="en-US" sz="3700" dirty="0" err="1">
                <a:solidFill>
                  <a:srgbClr val="0000BB"/>
                </a:solidFill>
                <a:latin typeface="Times New Roman"/>
                <a:ea typeface="Times New Roman"/>
              </a:rPr>
              <a:t>mysqli</a:t>
            </a:r>
            <a:r>
              <a:rPr lang="en-US" sz="3700" dirty="0">
                <a:solidFill>
                  <a:srgbClr val="007700"/>
                </a:solidFill>
                <a:latin typeface="Times New Roman"/>
                <a:ea typeface="Times New Roman"/>
              </a:rPr>
              <a:t>-&gt;</a:t>
            </a:r>
            <a:r>
              <a:rPr lang="en-US" sz="3700" dirty="0">
                <a:solidFill>
                  <a:srgbClr val="0000BB"/>
                </a:solidFill>
                <a:latin typeface="Times New Roman"/>
                <a:ea typeface="Times New Roman"/>
              </a:rPr>
              <a:t>prepare</a:t>
            </a:r>
            <a:r>
              <a:rPr lang="en-US" sz="3700" dirty="0">
                <a:solidFill>
                  <a:srgbClr val="007700"/>
                </a:solidFill>
                <a:latin typeface="Times New Roman"/>
                <a:ea typeface="Times New Roman"/>
              </a:rPr>
              <a:t>(</a:t>
            </a:r>
            <a:r>
              <a:rPr lang="en-US" sz="3700" dirty="0">
                <a:solidFill>
                  <a:srgbClr val="DD0000"/>
                </a:solidFill>
                <a:latin typeface="Times New Roman"/>
                <a:ea typeface="Times New Roman"/>
              </a:rPr>
              <a:t>"INSERT INTO </a:t>
            </a:r>
            <a:r>
              <a:rPr lang="en-US" sz="3700" dirty="0" err="1">
                <a:solidFill>
                  <a:srgbClr val="DD0000"/>
                </a:solidFill>
                <a:latin typeface="Times New Roman"/>
                <a:ea typeface="Times New Roman"/>
              </a:rPr>
              <a:t>CountryLanguage</a:t>
            </a:r>
            <a:r>
              <a:rPr lang="en-US" sz="3700" dirty="0">
                <a:solidFill>
                  <a:srgbClr val="DD0000"/>
                </a:solidFill>
                <a:latin typeface="Times New Roman"/>
                <a:ea typeface="Times New Roman"/>
              </a:rPr>
              <a:t> VALUES (?, ?, ?, ?)"</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00BB"/>
                </a:solidFill>
                <a:latin typeface="Times New Roman"/>
                <a:ea typeface="Times New Roman"/>
              </a:rPr>
              <a:t>$stmt</a:t>
            </a:r>
            <a:r>
              <a:rPr lang="en-US" sz="3700" dirty="0">
                <a:solidFill>
                  <a:srgbClr val="007700"/>
                </a:solidFill>
                <a:latin typeface="Times New Roman"/>
                <a:ea typeface="Times New Roman"/>
              </a:rPr>
              <a:t>-&gt;</a:t>
            </a:r>
            <a:r>
              <a:rPr lang="en-US" sz="3700" dirty="0" err="1">
                <a:solidFill>
                  <a:srgbClr val="0000BB"/>
                </a:solidFill>
                <a:latin typeface="Times New Roman"/>
                <a:ea typeface="Times New Roman"/>
              </a:rPr>
              <a:t>bind_param</a:t>
            </a:r>
            <a:r>
              <a:rPr lang="en-US" sz="3700" dirty="0">
                <a:solidFill>
                  <a:srgbClr val="007700"/>
                </a:solidFill>
                <a:latin typeface="Times New Roman"/>
                <a:ea typeface="Times New Roman"/>
              </a:rPr>
              <a:t>(</a:t>
            </a:r>
            <a:r>
              <a:rPr lang="en-US" sz="3700" dirty="0">
                <a:solidFill>
                  <a:srgbClr val="DD0000"/>
                </a:solidFill>
                <a:latin typeface="Times New Roman"/>
                <a:ea typeface="Times New Roman"/>
              </a:rPr>
              <a:t>'</a:t>
            </a:r>
            <a:r>
              <a:rPr lang="en-US" sz="3700" dirty="0" err="1">
                <a:solidFill>
                  <a:srgbClr val="DD0000"/>
                </a:solidFill>
                <a:latin typeface="Times New Roman"/>
                <a:ea typeface="Times New Roman"/>
              </a:rPr>
              <a:t>sssd</a:t>
            </a:r>
            <a:r>
              <a:rPr lang="en-US" sz="3700" dirty="0">
                <a:solidFill>
                  <a:srgbClr val="DD0000"/>
                </a:solidFill>
                <a:latin typeface="Times New Roman"/>
                <a:ea typeface="Times New Roman"/>
              </a:rPr>
              <a:t>'</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$code</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$language</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$official</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$percent</a:t>
            </a:r>
            <a:r>
              <a:rPr lang="en-US" sz="3700" dirty="0">
                <a:solidFill>
                  <a:srgbClr val="007700"/>
                </a:solidFill>
                <a:latin typeface="Times New Roman"/>
                <a:ea typeface="Times New Roman"/>
              </a:rPr>
              <a:t>);   	//  ‘</a:t>
            </a:r>
            <a:r>
              <a:rPr lang="en-US" sz="3700" dirty="0" err="1">
                <a:solidFill>
                  <a:srgbClr val="007700"/>
                </a:solidFill>
                <a:latin typeface="Times New Roman"/>
                <a:ea typeface="Times New Roman"/>
              </a:rPr>
              <a:t>sssd</a:t>
            </a:r>
            <a:r>
              <a:rPr lang="en-US" sz="3700" dirty="0">
                <a:solidFill>
                  <a:srgbClr val="007700"/>
                </a:solidFill>
                <a:latin typeface="Times New Roman"/>
                <a:ea typeface="Times New Roman"/>
              </a:rPr>
              <a:t>’ specifies format</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00BB"/>
                </a:solidFill>
                <a:latin typeface="Times New Roman"/>
                <a:ea typeface="Times New Roman"/>
              </a:rPr>
              <a:t>$code </a:t>
            </a:r>
            <a:r>
              <a:rPr lang="en-US" sz="3700" dirty="0">
                <a:solidFill>
                  <a:srgbClr val="007700"/>
                </a:solidFill>
                <a:latin typeface="Times New Roman"/>
                <a:ea typeface="Times New Roman"/>
              </a:rPr>
              <a:t>= </a:t>
            </a:r>
            <a:r>
              <a:rPr lang="en-US" sz="3700" dirty="0">
                <a:solidFill>
                  <a:srgbClr val="DD0000"/>
                </a:solidFill>
                <a:latin typeface="Times New Roman"/>
                <a:ea typeface="Times New Roman"/>
              </a:rPr>
              <a:t>'DEU'</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00BB"/>
                </a:solidFill>
                <a:latin typeface="Times New Roman"/>
                <a:ea typeface="Times New Roman"/>
              </a:rPr>
              <a:t>$language </a:t>
            </a:r>
            <a:r>
              <a:rPr lang="en-US" sz="3700" dirty="0">
                <a:solidFill>
                  <a:srgbClr val="007700"/>
                </a:solidFill>
                <a:latin typeface="Times New Roman"/>
                <a:ea typeface="Times New Roman"/>
              </a:rPr>
              <a:t>= </a:t>
            </a:r>
            <a:r>
              <a:rPr lang="en-US" sz="3700" dirty="0">
                <a:solidFill>
                  <a:srgbClr val="DD0000"/>
                </a:solidFill>
                <a:latin typeface="Times New Roman"/>
                <a:ea typeface="Times New Roman"/>
              </a:rPr>
              <a:t>'Bavarian'</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00BB"/>
                </a:solidFill>
                <a:latin typeface="Times New Roman"/>
                <a:ea typeface="Times New Roman"/>
              </a:rPr>
              <a:t>$official </a:t>
            </a:r>
            <a:r>
              <a:rPr lang="en-US" sz="3700" dirty="0">
                <a:solidFill>
                  <a:srgbClr val="007700"/>
                </a:solidFill>
                <a:latin typeface="Times New Roman"/>
                <a:ea typeface="Times New Roman"/>
              </a:rPr>
              <a:t>= </a:t>
            </a:r>
            <a:r>
              <a:rPr lang="en-US" sz="3700" dirty="0">
                <a:solidFill>
                  <a:srgbClr val="DD0000"/>
                </a:solidFill>
                <a:latin typeface="Times New Roman"/>
                <a:ea typeface="Times New Roman"/>
              </a:rPr>
              <a:t>"F"</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00BB"/>
                </a:solidFill>
                <a:latin typeface="Times New Roman"/>
                <a:ea typeface="Times New Roman"/>
              </a:rPr>
              <a:t>$percent </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11.2</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FF8000"/>
                </a:solidFill>
                <a:latin typeface="Times New Roman"/>
                <a:ea typeface="Times New Roman"/>
              </a:rPr>
              <a:t>/* execute prepared statement */ </a:t>
            </a:r>
            <a:r>
              <a:rPr lang="en-US" sz="3700" dirty="0">
                <a:solidFill>
                  <a:srgbClr val="FF8000"/>
                </a:solidFill>
                <a:latin typeface="Courier New"/>
                <a:ea typeface="Times New Roman"/>
              </a:rPr>
              <a:t/>
            </a:r>
            <a:br>
              <a:rPr lang="en-US" sz="3700" dirty="0">
                <a:solidFill>
                  <a:srgbClr val="FF8000"/>
                </a:solidFill>
                <a:latin typeface="Courier New"/>
                <a:ea typeface="Times New Roman"/>
              </a:rPr>
            </a:br>
            <a:r>
              <a:rPr lang="en-US" sz="3700" dirty="0">
                <a:solidFill>
                  <a:srgbClr val="0000BB"/>
                </a:solidFill>
                <a:latin typeface="Times New Roman"/>
                <a:ea typeface="Times New Roman"/>
              </a:rPr>
              <a:t>$stmt</a:t>
            </a:r>
            <a:r>
              <a:rPr lang="en-US" sz="3700" dirty="0">
                <a:solidFill>
                  <a:srgbClr val="007700"/>
                </a:solidFill>
                <a:latin typeface="Times New Roman"/>
                <a:ea typeface="Times New Roman"/>
              </a:rPr>
              <a:t>-&gt;</a:t>
            </a:r>
            <a:r>
              <a:rPr lang="en-US" sz="3700" dirty="0">
                <a:solidFill>
                  <a:srgbClr val="0000BB"/>
                </a:solidFill>
                <a:latin typeface="Times New Roman"/>
                <a:ea typeface="Times New Roman"/>
              </a:rPr>
              <a:t>execute</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u="sng" dirty="0" err="1">
                <a:solidFill>
                  <a:srgbClr val="0000BB"/>
                </a:solidFill>
                <a:latin typeface="Times New Roman"/>
                <a:ea typeface="Times New Roman"/>
                <a:hlinkClick r:id="rId7"/>
              </a:rPr>
              <a:t>printf</a:t>
            </a:r>
            <a:r>
              <a:rPr lang="en-US" sz="3700" dirty="0">
                <a:solidFill>
                  <a:srgbClr val="007700"/>
                </a:solidFill>
                <a:latin typeface="Times New Roman"/>
                <a:ea typeface="Times New Roman"/>
              </a:rPr>
              <a:t>(</a:t>
            </a:r>
            <a:r>
              <a:rPr lang="en-US" sz="3700" dirty="0">
                <a:solidFill>
                  <a:srgbClr val="DD0000"/>
                </a:solidFill>
                <a:latin typeface="Times New Roman"/>
                <a:ea typeface="Times New Roman"/>
              </a:rPr>
              <a:t>"%d Row inserted.\n"</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$stmt</a:t>
            </a:r>
            <a:r>
              <a:rPr lang="en-US" sz="3700" dirty="0">
                <a:solidFill>
                  <a:srgbClr val="007700"/>
                </a:solidFill>
                <a:latin typeface="Times New Roman"/>
                <a:ea typeface="Times New Roman"/>
              </a:rPr>
              <a:t>-&gt;</a:t>
            </a:r>
            <a:r>
              <a:rPr lang="en-US" sz="3700" dirty="0" err="1">
                <a:solidFill>
                  <a:srgbClr val="0000BB"/>
                </a:solidFill>
                <a:latin typeface="Times New Roman"/>
                <a:ea typeface="Times New Roman"/>
              </a:rPr>
              <a:t>affected_rows</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FF8000"/>
                </a:solidFill>
                <a:latin typeface="Times New Roman"/>
                <a:ea typeface="Times New Roman"/>
              </a:rPr>
              <a:t>/* close statement and connection */ </a:t>
            </a:r>
            <a:r>
              <a:rPr lang="en-US" sz="3700" dirty="0">
                <a:solidFill>
                  <a:srgbClr val="FF8000"/>
                </a:solidFill>
                <a:latin typeface="Courier New"/>
                <a:ea typeface="Times New Roman"/>
              </a:rPr>
              <a:t/>
            </a:r>
            <a:br>
              <a:rPr lang="en-US" sz="3700" dirty="0">
                <a:solidFill>
                  <a:srgbClr val="FF8000"/>
                </a:solidFill>
                <a:latin typeface="Courier New"/>
                <a:ea typeface="Times New Roman"/>
              </a:rPr>
            </a:br>
            <a:r>
              <a:rPr lang="en-US" sz="3700" dirty="0">
                <a:solidFill>
                  <a:srgbClr val="0000BB"/>
                </a:solidFill>
                <a:latin typeface="Times New Roman"/>
                <a:ea typeface="Times New Roman"/>
              </a:rPr>
              <a:t>$stmt</a:t>
            </a:r>
            <a:r>
              <a:rPr lang="en-US" sz="3700" dirty="0">
                <a:solidFill>
                  <a:srgbClr val="007700"/>
                </a:solidFill>
                <a:latin typeface="Times New Roman"/>
                <a:ea typeface="Times New Roman"/>
              </a:rPr>
              <a:t>-&gt;</a:t>
            </a:r>
            <a:r>
              <a:rPr lang="en-US" sz="3700" dirty="0">
                <a:solidFill>
                  <a:srgbClr val="0000BB"/>
                </a:solidFill>
                <a:latin typeface="Times New Roman"/>
                <a:ea typeface="Times New Roman"/>
              </a:rPr>
              <a:t>close</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FF8000"/>
                </a:solidFill>
                <a:latin typeface="Times New Roman"/>
                <a:ea typeface="Times New Roman"/>
              </a:rPr>
              <a:t>/* Clean up table </a:t>
            </a:r>
            <a:r>
              <a:rPr lang="en-US" sz="3700" dirty="0" err="1">
                <a:solidFill>
                  <a:srgbClr val="FF8000"/>
                </a:solidFill>
                <a:latin typeface="Times New Roman"/>
                <a:ea typeface="Times New Roman"/>
              </a:rPr>
              <a:t>CountryLanguage</a:t>
            </a:r>
            <a:r>
              <a:rPr lang="en-US" sz="3700" dirty="0">
                <a:solidFill>
                  <a:srgbClr val="FF8000"/>
                </a:solidFill>
                <a:latin typeface="Times New Roman"/>
                <a:ea typeface="Times New Roman"/>
              </a:rPr>
              <a:t> */ </a:t>
            </a:r>
            <a:r>
              <a:rPr lang="en-US" sz="3700" dirty="0">
                <a:solidFill>
                  <a:srgbClr val="FF8000"/>
                </a:solidFill>
                <a:latin typeface="Courier New"/>
                <a:ea typeface="Times New Roman"/>
              </a:rPr>
              <a:t/>
            </a:r>
            <a:br>
              <a:rPr lang="en-US" sz="3700" dirty="0">
                <a:solidFill>
                  <a:srgbClr val="FF8000"/>
                </a:solidFill>
                <a:latin typeface="Courier New"/>
                <a:ea typeface="Times New Roman"/>
              </a:rPr>
            </a:br>
            <a:r>
              <a:rPr lang="en-US" sz="3700" dirty="0">
                <a:solidFill>
                  <a:srgbClr val="0000BB"/>
                </a:solidFill>
                <a:latin typeface="Times New Roman"/>
                <a:ea typeface="Times New Roman"/>
              </a:rPr>
              <a:t>$</a:t>
            </a:r>
            <a:r>
              <a:rPr lang="en-US" sz="3700" dirty="0" err="1">
                <a:solidFill>
                  <a:srgbClr val="0000BB"/>
                </a:solidFill>
                <a:latin typeface="Times New Roman"/>
                <a:ea typeface="Times New Roman"/>
              </a:rPr>
              <a:t>mysqli</a:t>
            </a:r>
            <a:r>
              <a:rPr lang="en-US" sz="3700" dirty="0">
                <a:solidFill>
                  <a:srgbClr val="007700"/>
                </a:solidFill>
                <a:latin typeface="Times New Roman"/>
                <a:ea typeface="Times New Roman"/>
              </a:rPr>
              <a:t>-&gt;</a:t>
            </a:r>
            <a:r>
              <a:rPr lang="en-US" sz="3700" dirty="0">
                <a:solidFill>
                  <a:srgbClr val="0000BB"/>
                </a:solidFill>
                <a:latin typeface="Times New Roman"/>
                <a:ea typeface="Times New Roman"/>
              </a:rPr>
              <a:t>query</a:t>
            </a:r>
            <a:r>
              <a:rPr lang="en-US" sz="3700" dirty="0">
                <a:solidFill>
                  <a:srgbClr val="007700"/>
                </a:solidFill>
                <a:latin typeface="Times New Roman"/>
                <a:ea typeface="Times New Roman"/>
              </a:rPr>
              <a:t>(</a:t>
            </a:r>
            <a:r>
              <a:rPr lang="en-US" sz="3700" dirty="0">
                <a:solidFill>
                  <a:srgbClr val="DD0000"/>
                </a:solidFill>
                <a:latin typeface="Times New Roman"/>
                <a:ea typeface="Times New Roman"/>
              </a:rPr>
              <a:t>"DELETE FROM </a:t>
            </a:r>
            <a:r>
              <a:rPr lang="en-US" sz="3700" dirty="0" err="1">
                <a:solidFill>
                  <a:srgbClr val="DD0000"/>
                </a:solidFill>
                <a:latin typeface="Times New Roman"/>
                <a:ea typeface="Times New Roman"/>
              </a:rPr>
              <a:t>CountryLanguage</a:t>
            </a:r>
            <a:r>
              <a:rPr lang="en-US" sz="3700" dirty="0">
                <a:solidFill>
                  <a:srgbClr val="DD0000"/>
                </a:solidFill>
                <a:latin typeface="Times New Roman"/>
                <a:ea typeface="Times New Roman"/>
              </a:rPr>
              <a:t> WHERE Language='Bavarian'"</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u="sng" dirty="0" err="1">
                <a:solidFill>
                  <a:srgbClr val="0000BB"/>
                </a:solidFill>
                <a:latin typeface="Times New Roman"/>
                <a:ea typeface="Times New Roman"/>
                <a:hlinkClick r:id="rId7"/>
              </a:rPr>
              <a:t>printf</a:t>
            </a:r>
            <a:r>
              <a:rPr lang="en-US" sz="3700" dirty="0">
                <a:solidFill>
                  <a:srgbClr val="007700"/>
                </a:solidFill>
                <a:latin typeface="Times New Roman"/>
                <a:ea typeface="Times New Roman"/>
              </a:rPr>
              <a:t>(</a:t>
            </a:r>
            <a:r>
              <a:rPr lang="en-US" sz="3700" dirty="0">
                <a:solidFill>
                  <a:srgbClr val="DD0000"/>
                </a:solidFill>
                <a:latin typeface="Times New Roman"/>
                <a:ea typeface="Times New Roman"/>
              </a:rPr>
              <a:t>"%d Row deleted.\n"</a:t>
            </a:r>
            <a:r>
              <a:rPr lang="en-US" sz="3700" dirty="0">
                <a:solidFill>
                  <a:srgbClr val="007700"/>
                </a:solidFill>
                <a:latin typeface="Times New Roman"/>
                <a:ea typeface="Times New Roman"/>
              </a:rPr>
              <a:t>, </a:t>
            </a:r>
            <a:r>
              <a:rPr lang="en-US" sz="3700" dirty="0">
                <a:solidFill>
                  <a:srgbClr val="0000BB"/>
                </a:solidFill>
                <a:latin typeface="Times New Roman"/>
                <a:ea typeface="Times New Roman"/>
              </a:rPr>
              <a:t>$</a:t>
            </a:r>
            <a:r>
              <a:rPr lang="en-US" sz="3700" dirty="0" err="1">
                <a:solidFill>
                  <a:srgbClr val="0000BB"/>
                </a:solidFill>
                <a:latin typeface="Times New Roman"/>
                <a:ea typeface="Times New Roman"/>
              </a:rPr>
              <a:t>mysqli</a:t>
            </a:r>
            <a:r>
              <a:rPr lang="en-US" sz="3700" dirty="0">
                <a:solidFill>
                  <a:srgbClr val="007700"/>
                </a:solidFill>
                <a:latin typeface="Times New Roman"/>
                <a:ea typeface="Times New Roman"/>
              </a:rPr>
              <a:t>-&gt;</a:t>
            </a:r>
            <a:r>
              <a:rPr lang="en-US" sz="3700" dirty="0" err="1">
                <a:solidFill>
                  <a:srgbClr val="0000BB"/>
                </a:solidFill>
                <a:latin typeface="Times New Roman"/>
                <a:ea typeface="Times New Roman"/>
              </a:rPr>
              <a:t>affected_rows</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FF8000"/>
                </a:solidFill>
                <a:latin typeface="Times New Roman"/>
                <a:ea typeface="Times New Roman"/>
              </a:rPr>
              <a:t>/* close connection */ </a:t>
            </a:r>
            <a:r>
              <a:rPr lang="en-US" sz="3700" dirty="0">
                <a:solidFill>
                  <a:srgbClr val="FF8000"/>
                </a:solidFill>
                <a:latin typeface="Courier New"/>
                <a:ea typeface="Times New Roman"/>
              </a:rPr>
              <a:t/>
            </a:r>
            <a:br>
              <a:rPr lang="en-US" sz="3700" dirty="0">
                <a:solidFill>
                  <a:srgbClr val="FF8000"/>
                </a:solidFill>
                <a:latin typeface="Courier New"/>
                <a:ea typeface="Times New Roman"/>
              </a:rPr>
            </a:br>
            <a:r>
              <a:rPr lang="en-US" sz="3700" dirty="0">
                <a:solidFill>
                  <a:srgbClr val="0000BB"/>
                </a:solidFill>
                <a:latin typeface="Times New Roman"/>
                <a:ea typeface="Times New Roman"/>
              </a:rPr>
              <a:t>$</a:t>
            </a:r>
            <a:r>
              <a:rPr lang="en-US" sz="3700" dirty="0" err="1">
                <a:solidFill>
                  <a:srgbClr val="0000BB"/>
                </a:solidFill>
                <a:latin typeface="Times New Roman"/>
                <a:ea typeface="Times New Roman"/>
              </a:rPr>
              <a:t>mysqli</a:t>
            </a:r>
            <a:r>
              <a:rPr lang="en-US" sz="3700" dirty="0">
                <a:solidFill>
                  <a:srgbClr val="007700"/>
                </a:solidFill>
                <a:latin typeface="Times New Roman"/>
                <a:ea typeface="Times New Roman"/>
              </a:rPr>
              <a:t>-&gt;</a:t>
            </a:r>
            <a:r>
              <a:rPr lang="en-US" sz="3700" dirty="0">
                <a:solidFill>
                  <a:srgbClr val="0000BB"/>
                </a:solidFill>
                <a:latin typeface="Times New Roman"/>
                <a:ea typeface="Times New Roman"/>
              </a:rPr>
              <a:t>close</a:t>
            </a:r>
            <a:r>
              <a:rPr lang="en-US" sz="3700" dirty="0">
                <a:solidFill>
                  <a:srgbClr val="007700"/>
                </a:solidFill>
                <a:latin typeface="Times New Roman"/>
                <a:ea typeface="Times New Roman"/>
              </a:rPr>
              <a:t>(); </a:t>
            </a:r>
            <a:r>
              <a:rPr lang="en-US" sz="3700" dirty="0">
                <a:solidFill>
                  <a:srgbClr val="007700"/>
                </a:solidFill>
                <a:latin typeface="Courier New"/>
                <a:ea typeface="Times New Roman"/>
              </a:rPr>
              <a:t/>
            </a:r>
            <a:br>
              <a:rPr lang="en-US" sz="3700" dirty="0">
                <a:solidFill>
                  <a:srgbClr val="007700"/>
                </a:solidFill>
                <a:latin typeface="Courier New"/>
                <a:ea typeface="Times New Roman"/>
              </a:rPr>
            </a:br>
            <a:r>
              <a:rPr lang="en-US" sz="3700" dirty="0">
                <a:solidFill>
                  <a:srgbClr val="0000BB"/>
                </a:solidFill>
                <a:latin typeface="Times New Roman"/>
                <a:ea typeface="Times New Roman"/>
              </a:rPr>
              <a:t>?&gt;</a:t>
            </a:r>
            <a:r>
              <a:rPr lang="en-US" sz="3700" dirty="0">
                <a:solidFill>
                  <a:srgbClr val="000000"/>
                </a:solidFill>
                <a:latin typeface="Times New Roman"/>
                <a:ea typeface="Times New Roman"/>
              </a:rPr>
              <a:t> </a:t>
            </a:r>
            <a:endParaRPr lang="en-US" sz="3700" dirty="0">
              <a:latin typeface="Times New Roman"/>
              <a:ea typeface="Times New Roman"/>
            </a:endParaRPr>
          </a:p>
          <a:p>
            <a:pPr marL="320040" indent="-320040" eaLnBrk="1" fontAlgn="auto" hangingPunct="1">
              <a:spcAft>
                <a:spcPts val="0"/>
              </a:spcAft>
              <a:buFont typeface="Wingdings"/>
              <a:buNone/>
              <a:defRPr/>
            </a:pPr>
            <a:endParaRPr lang="en-US" dirty="0"/>
          </a:p>
        </p:txBody>
      </p:sp>
      <p:sp>
        <p:nvSpPr>
          <p:cNvPr id="4" name="Title 1"/>
          <p:cNvSpPr txBox="1">
            <a:spLocks/>
          </p:cNvSpPr>
          <p:nvPr>
            <p:custDataLst>
              <p:tags r:id="rId3"/>
            </p:custDataLst>
          </p:nvPr>
        </p:nvSpPr>
        <p:spPr>
          <a:xfrm>
            <a:off x="6571129" y="5486400"/>
            <a:ext cx="2115671" cy="990600"/>
          </a:xfrm>
          <a:prstGeom prst="rect">
            <a:avLst/>
          </a:prstGeom>
        </p:spPr>
        <p:txBody>
          <a:bodyPr anchor="ctr">
            <a:normAutofit fontScale="77500" lnSpcReduction="20000"/>
          </a:bodyPr>
          <a:lstStyle/>
          <a:p>
            <a:pPr fontAlgn="auto">
              <a:spcAft>
                <a:spcPts val="0"/>
              </a:spcAft>
              <a:defRPr/>
            </a:pPr>
            <a:r>
              <a:rPr lang="en-US" sz="4400">
                <a:solidFill>
                  <a:schemeClr val="tx2"/>
                </a:solidFill>
                <a:latin typeface="+mj-lt"/>
                <a:ea typeface="+mj-ea"/>
                <a:cs typeface="+mj-cs"/>
              </a:rPr>
              <a:t>Prepared Queries</a:t>
            </a:r>
            <a:endParaRPr lang="en-US" sz="4400" dirty="0">
              <a:solidFill>
                <a:schemeClr val="tx2"/>
              </a:solidFill>
              <a:latin typeface="+mj-lt"/>
              <a:ea typeface="+mj-ea"/>
              <a:cs typeface="+mj-cs"/>
            </a:endParaRPr>
          </a:p>
        </p:txBody>
      </p:sp>
    </p:spTree>
    <p:extLst>
      <p:ext uri="{BB962C8B-B14F-4D97-AF65-F5344CB8AC3E}">
        <p14:creationId xmlns:p14="http://schemas.microsoft.com/office/powerpoint/2010/main" val="229196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sz="2000" dirty="0" smtClean="0"/>
              <a:t>Useful sites:</a:t>
            </a:r>
          </a:p>
          <a:p>
            <a:r>
              <a:rPr lang="en-US" sz="2000" dirty="0" smtClean="0"/>
              <a:t>Tutorial guiding you through an attack (hands-on).</a:t>
            </a:r>
          </a:p>
          <a:p>
            <a:pPr lvl="1"/>
            <a:r>
              <a:rPr lang="en-US" sz="1800" dirty="0">
                <a:hlinkClick r:id="rId2"/>
              </a:rPr>
              <a:t>http://sqlzoo.net/hack</a:t>
            </a:r>
            <a:r>
              <a:rPr lang="en-US" sz="1800" dirty="0" smtClean="0">
                <a:hlinkClick r:id="rId2"/>
              </a:rPr>
              <a:t>/</a:t>
            </a:r>
            <a:endParaRPr lang="en-US" sz="1800" dirty="0" smtClean="0"/>
          </a:p>
          <a:p>
            <a:r>
              <a:rPr lang="en-US" sz="2000" dirty="0" smtClean="0"/>
              <a:t>SQL injection cheat sheet:</a:t>
            </a:r>
          </a:p>
          <a:p>
            <a:pPr lvl="1"/>
            <a:r>
              <a:rPr lang="en-US" sz="1800" dirty="0">
                <a:hlinkClick r:id="rId3"/>
              </a:rPr>
              <a:t>https://</a:t>
            </a:r>
            <a:r>
              <a:rPr lang="en-US" sz="1800" dirty="0" smtClean="0">
                <a:hlinkClick r:id="rId3"/>
              </a:rPr>
              <a:t>www.veracode.com/security/sql-injection</a:t>
            </a:r>
            <a:r>
              <a:rPr lang="en-US" sz="1800" dirty="0" smtClean="0"/>
              <a:t> </a:t>
            </a:r>
            <a:endParaRPr lang="en-US" sz="1800" dirty="0"/>
          </a:p>
          <a:p>
            <a:r>
              <a:rPr lang="en-US" sz="2000" dirty="0" smtClean="0"/>
              <a:t>In case you thought MongoDB wasn’t subject to vulnerabilities: </a:t>
            </a:r>
            <a:r>
              <a:rPr lang="en-US" sz="1800" dirty="0">
                <a:hlinkClick r:id="rId4"/>
              </a:rPr>
              <a:t>https://</a:t>
            </a:r>
            <a:r>
              <a:rPr lang="en-US" sz="1800" dirty="0" smtClean="0">
                <a:hlinkClick r:id="rId4"/>
              </a:rPr>
              <a:t>www.cvedetails.com/vulnerability-list/vendor_id-12752/product_id-25450/Mongodb-Mongodb.html</a:t>
            </a:r>
            <a:r>
              <a:rPr lang="en-US" sz="1800" dirty="0" smtClean="0"/>
              <a:t> </a:t>
            </a:r>
            <a:endParaRPr lang="en-US" sz="1800" dirty="0"/>
          </a:p>
        </p:txBody>
      </p:sp>
      <p:sp>
        <p:nvSpPr>
          <p:cNvPr id="4" name="Footer Placeholder 3"/>
          <p:cNvSpPr>
            <a:spLocks noGrp="1"/>
          </p:cNvSpPr>
          <p:nvPr>
            <p:ph type="ftr" sz="quarter" idx="11"/>
          </p:nvPr>
        </p:nvSpPr>
        <p:spPr/>
        <p:txBody>
          <a:bodyPr/>
          <a:lstStyle/>
          <a:p>
            <a:pPr>
              <a:defRPr/>
            </a:pPr>
            <a:r>
              <a:rPr lang="en-US" smtClean="0"/>
              <a:t>SQL injection</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32</a:t>
            </a:fld>
            <a:endParaRPr lang="en-US"/>
          </a:p>
        </p:txBody>
      </p:sp>
    </p:spTree>
    <p:extLst>
      <p:ext uri="{BB962C8B-B14F-4D97-AF65-F5344CB8AC3E}">
        <p14:creationId xmlns:p14="http://schemas.microsoft.com/office/powerpoint/2010/main" val="416461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871" y="2594230"/>
            <a:ext cx="7772400" cy="2494559"/>
          </a:xfrm>
        </p:spPr>
      </p:pic>
      <p:sp>
        <p:nvSpPr>
          <p:cNvPr id="4" name="Footer Placeholder 3"/>
          <p:cNvSpPr>
            <a:spLocks noGrp="1"/>
          </p:cNvSpPr>
          <p:nvPr>
            <p:ph type="ftr" sz="quarter" idx="11"/>
          </p:nvPr>
        </p:nvSpPr>
        <p:spPr/>
        <p:txBody>
          <a:bodyPr/>
          <a:lstStyle/>
          <a:p>
            <a:pPr>
              <a:defRPr/>
            </a:pPr>
            <a:r>
              <a:rPr lang="en-US" smtClean="0"/>
              <a:t>SQL injection</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33</a:t>
            </a:fld>
            <a:endParaRPr lang="en-US"/>
          </a:p>
        </p:txBody>
      </p:sp>
    </p:spTree>
    <p:extLst>
      <p:ext uri="{BB962C8B-B14F-4D97-AF65-F5344CB8AC3E}">
        <p14:creationId xmlns:p14="http://schemas.microsoft.com/office/powerpoint/2010/main" val="212518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pPr eaLnBrk="1" hangingPunct="1"/>
            <a:r>
              <a:rPr lang="en-US" altLang="en-US"/>
              <a:t>SQL Injection</a:t>
            </a:r>
          </a:p>
        </p:txBody>
      </p:sp>
      <p:sp>
        <p:nvSpPr>
          <p:cNvPr id="13315" name="Rectangle 3"/>
          <p:cNvSpPr>
            <a:spLocks noGrp="1" noChangeArrowheads="1"/>
          </p:cNvSpPr>
          <p:nvPr>
            <p:ph idx="1"/>
            <p:custDataLst>
              <p:tags r:id="rId2"/>
            </p:custDataLst>
          </p:nvPr>
        </p:nvSpPr>
        <p:spPr>
          <a:xfrm>
            <a:off x="186346" y="2195498"/>
            <a:ext cx="4247728" cy="4400939"/>
          </a:xfrm>
        </p:spPr>
        <p:txBody>
          <a:bodyPr/>
          <a:lstStyle/>
          <a:p>
            <a:pPr marL="533400" indent="-533400" eaLnBrk="1" hangingPunct="1">
              <a:lnSpc>
                <a:spcPct val="90000"/>
              </a:lnSpc>
              <a:buFont typeface="Wingdings" panose="05000000000000000000" pitchFamily="2" charset="2"/>
              <a:buAutoNum type="arabicPeriod"/>
            </a:pPr>
            <a:r>
              <a:rPr lang="en-US" altLang="en-US" sz="2000" dirty="0"/>
              <a:t>App sends form to user.</a:t>
            </a:r>
          </a:p>
          <a:p>
            <a:pPr marL="533400" indent="-533400" eaLnBrk="1" hangingPunct="1">
              <a:lnSpc>
                <a:spcPct val="90000"/>
              </a:lnSpc>
              <a:buFont typeface="Wingdings" panose="05000000000000000000" pitchFamily="2" charset="2"/>
              <a:buAutoNum type="arabicPeriod"/>
            </a:pPr>
            <a:r>
              <a:rPr lang="en-US" altLang="en-US" sz="2000" dirty="0"/>
              <a:t>Attacker submits form with SQL exploit data.</a:t>
            </a:r>
          </a:p>
          <a:p>
            <a:pPr marL="533400" indent="-533400" eaLnBrk="1" hangingPunct="1">
              <a:lnSpc>
                <a:spcPct val="90000"/>
              </a:lnSpc>
              <a:buFont typeface="Wingdings" panose="05000000000000000000" pitchFamily="2" charset="2"/>
              <a:buAutoNum type="arabicPeriod"/>
            </a:pPr>
            <a:r>
              <a:rPr lang="en-US" altLang="en-US" sz="2000" dirty="0"/>
              <a:t>Application builds string with exploit data.</a:t>
            </a:r>
          </a:p>
          <a:p>
            <a:pPr marL="533400" indent="-533400" eaLnBrk="1" hangingPunct="1">
              <a:lnSpc>
                <a:spcPct val="90000"/>
              </a:lnSpc>
              <a:buFont typeface="Wingdings" panose="05000000000000000000" pitchFamily="2" charset="2"/>
              <a:buAutoNum type="arabicPeriod"/>
            </a:pPr>
            <a:r>
              <a:rPr lang="en-US" altLang="en-US" sz="2000" dirty="0"/>
              <a:t>Application sends SQL query to DB.</a:t>
            </a:r>
          </a:p>
          <a:p>
            <a:pPr marL="533400" indent="-533400" eaLnBrk="1" hangingPunct="1">
              <a:lnSpc>
                <a:spcPct val="90000"/>
              </a:lnSpc>
              <a:buFont typeface="Wingdings" panose="05000000000000000000" pitchFamily="2" charset="2"/>
              <a:buAutoNum type="arabicPeriod"/>
            </a:pPr>
            <a:r>
              <a:rPr lang="en-US" altLang="en-US" sz="2000" dirty="0"/>
              <a:t>DB executes query, including exploit, sends data back to application.</a:t>
            </a:r>
          </a:p>
          <a:p>
            <a:pPr marL="533400" indent="-533400" eaLnBrk="1" hangingPunct="1">
              <a:lnSpc>
                <a:spcPct val="90000"/>
              </a:lnSpc>
              <a:buFont typeface="Wingdings" panose="05000000000000000000" pitchFamily="2" charset="2"/>
              <a:buAutoNum type="arabicPeriod"/>
            </a:pPr>
            <a:r>
              <a:rPr lang="en-US" altLang="en-US" sz="2000" dirty="0"/>
              <a:t>Application returns data to user.</a:t>
            </a:r>
          </a:p>
        </p:txBody>
      </p:sp>
      <p:grpSp>
        <p:nvGrpSpPr>
          <p:cNvPr id="13316" name="Group 4"/>
          <p:cNvGrpSpPr>
            <a:grpSpLocks/>
          </p:cNvGrpSpPr>
          <p:nvPr>
            <p:custDataLst>
              <p:tags r:id="rId3"/>
            </p:custDataLst>
          </p:nvPr>
        </p:nvGrpSpPr>
        <p:grpSpPr bwMode="auto">
          <a:xfrm>
            <a:off x="4389438" y="3810000"/>
            <a:ext cx="1905000" cy="2728913"/>
            <a:chOff x="2765" y="2295"/>
            <a:chExt cx="1200" cy="1954"/>
          </a:xfrm>
        </p:grpSpPr>
        <p:sp>
          <p:nvSpPr>
            <p:cNvPr id="13333" name="Firewall"/>
            <p:cNvSpPr>
              <a:spLocks noEditPoints="1" noChangeArrowheads="1"/>
            </p:cNvSpPr>
            <p:nvPr/>
          </p:nvSpPr>
          <p:spPr bwMode="auto">
            <a:xfrm>
              <a:off x="2765" y="2295"/>
              <a:ext cx="1200" cy="384"/>
            </a:xfrm>
            <a:custGeom>
              <a:avLst/>
              <a:gdLst>
                <a:gd name="T0" fmla="*/ 0 w 21600"/>
                <a:gd name="T1" fmla="*/ 0 h 21600"/>
                <a:gd name="T2" fmla="*/ 2 w 21600"/>
                <a:gd name="T3" fmla="*/ 0 h 21600"/>
                <a:gd name="T4" fmla="*/ 4 w 21600"/>
                <a:gd name="T5" fmla="*/ 0 h 21600"/>
                <a:gd name="T6" fmla="*/ 4 w 21600"/>
                <a:gd name="T7" fmla="*/ 0 h 21600"/>
                <a:gd name="T8" fmla="*/ 4 w 21600"/>
                <a:gd name="T9" fmla="*/ 0 h 21600"/>
                <a:gd name="T10" fmla="*/ 2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756 w 21600"/>
                <a:gd name="T25" fmla="*/ 22444 h 21600"/>
                <a:gd name="T26" fmla="*/ 21078 w 21600"/>
                <a:gd name="T27" fmla="*/ 3228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p:spPr>
          <p:txBody>
            <a:bodyPr/>
            <a:lstStyle/>
            <a:p>
              <a:endParaRPr lang="en-US"/>
            </a:p>
          </p:txBody>
        </p:sp>
        <p:sp>
          <p:nvSpPr>
            <p:cNvPr id="13334" name="Text Box 6"/>
            <p:cNvSpPr txBox="1">
              <a:spLocks noChangeArrowheads="1"/>
            </p:cNvSpPr>
            <p:nvPr/>
          </p:nvSpPr>
          <p:spPr bwMode="auto">
            <a:xfrm>
              <a:off x="2880" y="4018"/>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Web Server</a:t>
              </a:r>
            </a:p>
          </p:txBody>
        </p:sp>
      </p:grpSp>
      <p:sp>
        <p:nvSpPr>
          <p:cNvPr id="13317" name="Text Box 7"/>
          <p:cNvSpPr txBox="1">
            <a:spLocks noChangeArrowheads="1"/>
          </p:cNvSpPr>
          <p:nvPr>
            <p:custDataLst>
              <p:tags r:id="rId4"/>
            </p:custDataLst>
          </p:nvPr>
        </p:nvSpPr>
        <p:spPr bwMode="auto">
          <a:xfrm>
            <a:off x="4648200" y="15240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Attacker</a:t>
            </a:r>
          </a:p>
        </p:txBody>
      </p:sp>
      <p:grpSp>
        <p:nvGrpSpPr>
          <p:cNvPr id="13318" name="Group 8"/>
          <p:cNvGrpSpPr>
            <a:grpSpLocks/>
          </p:cNvGrpSpPr>
          <p:nvPr>
            <p:custDataLst>
              <p:tags r:id="rId5"/>
            </p:custDataLst>
          </p:nvPr>
        </p:nvGrpSpPr>
        <p:grpSpPr bwMode="auto">
          <a:xfrm>
            <a:off x="4419600" y="1905000"/>
            <a:ext cx="3930650" cy="4449763"/>
            <a:chOff x="2863" y="851"/>
            <a:chExt cx="2465" cy="2941"/>
          </a:xfrm>
        </p:grpSpPr>
        <p:sp>
          <p:nvSpPr>
            <p:cNvPr id="13320" name="Text Box 9"/>
            <p:cNvSpPr txBox="1">
              <a:spLocks noChangeArrowheads="1"/>
            </p:cNvSpPr>
            <p:nvPr/>
          </p:nvSpPr>
          <p:spPr bwMode="auto">
            <a:xfrm>
              <a:off x="4451" y="3561"/>
              <a:ext cx="7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DB Server</a:t>
              </a:r>
            </a:p>
          </p:txBody>
        </p:sp>
        <p:pic>
          <p:nvPicPr>
            <p:cNvPr id="13321" name="Picture 10" descr="MCj0404261000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3" y="888"/>
              <a:ext cx="916"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1" descr="MCj040415900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2764"/>
              <a:ext cx="820"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2" descr="MCj040415900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8" y="2753"/>
              <a:ext cx="820"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13"/>
            <p:cNvSpPr txBox="1">
              <a:spLocks noChangeArrowheads="1"/>
            </p:cNvSpPr>
            <p:nvPr/>
          </p:nvSpPr>
          <p:spPr bwMode="auto">
            <a:xfrm>
              <a:off x="4055" y="2192"/>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Firewall</a:t>
              </a:r>
            </a:p>
          </p:txBody>
        </p:sp>
        <p:sp>
          <p:nvSpPr>
            <p:cNvPr id="13325" name="Line 14"/>
            <p:cNvSpPr>
              <a:spLocks noChangeShapeType="1"/>
            </p:cNvSpPr>
            <p:nvPr/>
          </p:nvSpPr>
          <p:spPr bwMode="auto">
            <a:xfrm flipH="1">
              <a:off x="3312" y="1811"/>
              <a:ext cx="7" cy="100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6" name="Line 15"/>
            <p:cNvSpPr>
              <a:spLocks noChangeShapeType="1"/>
            </p:cNvSpPr>
            <p:nvPr/>
          </p:nvSpPr>
          <p:spPr bwMode="auto">
            <a:xfrm flipV="1">
              <a:off x="3738" y="3222"/>
              <a:ext cx="672" cy="1"/>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7" name="Rectangle 16"/>
            <p:cNvSpPr>
              <a:spLocks noChangeArrowheads="1"/>
            </p:cNvSpPr>
            <p:nvPr/>
          </p:nvSpPr>
          <p:spPr bwMode="auto">
            <a:xfrm>
              <a:off x="3936" y="851"/>
              <a:ext cx="1392" cy="100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8" name="Rectangle 17"/>
            <p:cNvSpPr>
              <a:spLocks noChangeArrowheads="1"/>
            </p:cNvSpPr>
            <p:nvPr/>
          </p:nvSpPr>
          <p:spPr bwMode="auto">
            <a:xfrm>
              <a:off x="4464" y="1043"/>
              <a:ext cx="720" cy="19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9" name="Text Box 18"/>
            <p:cNvSpPr txBox="1">
              <a:spLocks noChangeArrowheads="1"/>
            </p:cNvSpPr>
            <p:nvPr/>
          </p:nvSpPr>
          <p:spPr bwMode="auto">
            <a:xfrm>
              <a:off x="3990" y="944"/>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User</a:t>
              </a:r>
            </a:p>
          </p:txBody>
        </p:sp>
        <p:sp>
          <p:nvSpPr>
            <p:cNvPr id="13330" name="Rectangle 19"/>
            <p:cNvSpPr>
              <a:spLocks noChangeArrowheads="1"/>
            </p:cNvSpPr>
            <p:nvPr/>
          </p:nvSpPr>
          <p:spPr bwMode="auto">
            <a:xfrm>
              <a:off x="4464" y="1379"/>
              <a:ext cx="720" cy="19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31" name="Text Box 20"/>
            <p:cNvSpPr txBox="1">
              <a:spLocks noChangeArrowheads="1"/>
            </p:cNvSpPr>
            <p:nvPr/>
          </p:nvSpPr>
          <p:spPr bwMode="auto">
            <a:xfrm>
              <a:off x="3990" y="1311"/>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Pass</a:t>
              </a:r>
            </a:p>
          </p:txBody>
        </p:sp>
        <p:sp>
          <p:nvSpPr>
            <p:cNvPr id="13332" name="Rectangle 21"/>
            <p:cNvSpPr>
              <a:spLocks noChangeArrowheads="1"/>
            </p:cNvSpPr>
            <p:nvPr/>
          </p:nvSpPr>
          <p:spPr bwMode="auto">
            <a:xfrm>
              <a:off x="4526" y="1311"/>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a:t>‘ or 1=1--</a:t>
              </a:r>
            </a:p>
          </p:txBody>
        </p:sp>
      </p:grpSp>
      <p:sp>
        <p:nvSpPr>
          <p:cNvPr id="13319" name="Rectangle 23"/>
          <p:cNvSpPr>
            <a:spLocks noChangeArrowheads="1"/>
          </p:cNvSpPr>
          <p:nvPr>
            <p:custDataLst>
              <p:tags r:id="rId6"/>
            </p:custDataLst>
          </p:nvPr>
        </p:nvSpPr>
        <p:spPr bwMode="auto">
          <a:xfrm>
            <a:off x="6131721" y="1626018"/>
            <a:ext cx="8651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FF0000"/>
                </a:solidFill>
              </a:rPr>
              <a:t>Form</a:t>
            </a:r>
          </a:p>
        </p:txBody>
      </p:sp>
    </p:spTree>
    <p:extLst>
      <p:ext uri="{BB962C8B-B14F-4D97-AF65-F5344CB8AC3E}">
        <p14:creationId xmlns:p14="http://schemas.microsoft.com/office/powerpoint/2010/main" val="12983011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ea typeface="ＭＳ Ｐゴシック" panose="020B0600070205080204" pitchFamily="34" charset="-128"/>
              </a:rPr>
              <a:t>Real World Examples</a:t>
            </a:r>
          </a:p>
        </p:txBody>
      </p:sp>
      <p:sp>
        <p:nvSpPr>
          <p:cNvPr id="20483" name="Content Placeholder 2"/>
          <p:cNvSpPr>
            <a:spLocks noGrp="1"/>
          </p:cNvSpPr>
          <p:nvPr>
            <p:ph idx="1"/>
          </p:nvPr>
        </p:nvSpPr>
        <p:spPr/>
        <p:txBody>
          <a:bodyPr/>
          <a:lstStyle/>
          <a:p>
            <a:pPr eaLnBrk="1" hangingPunct="1"/>
            <a:r>
              <a:rPr lang="en-US" altLang="en-US" sz="2400" dirty="0">
                <a:ea typeface="ＭＳ Ｐゴシック" panose="020B0600070205080204" pitchFamily="34" charset="-128"/>
              </a:rPr>
              <a:t>On August 17, 2009, the United States Justice Department charged an American citizen Albert Gonzalez and two unnamed Russians with the theft of 130 million credit card numbers using an SQL injection attack.</a:t>
            </a:r>
          </a:p>
          <a:p>
            <a:pPr eaLnBrk="1" hangingPunct="1"/>
            <a:r>
              <a:rPr lang="en-US" altLang="en-US" sz="2400" dirty="0">
                <a:ea typeface="ＭＳ Ｐゴシック" panose="020B0600070205080204" pitchFamily="34" charset="-128"/>
              </a:rPr>
              <a:t>In 2008 a sweep of attacks began exploiting the SQL injection vulnerabilities of Microsoft's IIS web server and SQL database server. Over 500,000 sites were exploited.</a:t>
            </a:r>
          </a:p>
        </p:txBody>
      </p:sp>
      <p:pic>
        <p:nvPicPr>
          <p:cNvPr id="2" name="Picture 1"/>
          <p:cNvPicPr>
            <a:picLocks noChangeAspect="1"/>
          </p:cNvPicPr>
          <p:nvPr/>
        </p:nvPicPr>
        <p:blipFill>
          <a:blip r:embed="rId3"/>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871" y="4789190"/>
            <a:ext cx="5818909" cy="1621036"/>
          </a:xfrm>
          <a:prstGeom prst="rect">
            <a:avLst/>
          </a:prstGeom>
        </p:spPr>
      </p:pic>
    </p:spTree>
    <p:extLst>
      <p:ext uri="{BB962C8B-B14F-4D97-AF65-F5344CB8AC3E}">
        <p14:creationId xmlns:p14="http://schemas.microsoft.com/office/powerpoint/2010/main" val="59102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ea typeface="ＭＳ Ｐゴシック" panose="020B0600070205080204" pitchFamily="34" charset="-128"/>
              </a:rPr>
              <a:t>Important Syntax</a:t>
            </a:r>
          </a:p>
        </p:txBody>
      </p:sp>
      <p:sp>
        <p:nvSpPr>
          <p:cNvPr id="3" name="Content Placeholder 2"/>
          <p:cNvSpPr>
            <a:spLocks noGrp="1"/>
          </p:cNvSpPr>
          <p:nvPr>
            <p:ph idx="1"/>
          </p:nvPr>
        </p:nvSpPr>
        <p:spPr>
          <a:xfrm>
            <a:off x="1143000" y="1524000"/>
            <a:ext cx="7812088" cy="4608513"/>
          </a:xfrm>
        </p:spPr>
        <p:txBody>
          <a:bodyPr>
            <a:normAutofit/>
          </a:bodyPr>
          <a:lstStyle/>
          <a:p>
            <a:pPr lvl="1" eaLnBrk="1" hangingPunct="1">
              <a:buFont typeface="Wingdings" panose="05000000000000000000" pitchFamily="2" charset="2"/>
              <a:buNone/>
            </a:pPr>
            <a:r>
              <a:rPr lang="en-US" altLang="en-US" sz="2400" dirty="0">
                <a:ea typeface="ＭＳ Ｐゴシック" panose="020B0600070205080204" pitchFamily="34" charset="-128"/>
              </a:rPr>
              <a:t>COMMENTS:   --</a:t>
            </a:r>
          </a:p>
          <a:p>
            <a:pPr lvl="1" eaLnBrk="1" hangingPunct="1">
              <a:buFont typeface="Wingdings" panose="05000000000000000000" pitchFamily="2" charset="2"/>
              <a:buNone/>
            </a:pPr>
            <a:r>
              <a:rPr lang="en-US" altLang="en-US" sz="2400" dirty="0">
                <a:ea typeface="ＭＳ Ｐゴシック" panose="020B0600070205080204" pitchFamily="34" charset="-128"/>
              </a:rPr>
              <a:t>	Example:  SELECT * FROM `table`  </a:t>
            </a:r>
            <a:r>
              <a:rPr lang="en-US" altLang="en-US" sz="2400" dirty="0">
                <a:solidFill>
                  <a:srgbClr val="9876BE"/>
                </a:solidFill>
                <a:ea typeface="ＭＳ Ｐゴシック" panose="020B0600070205080204" pitchFamily="34" charset="-128"/>
              </a:rPr>
              <a:t>--selects everything</a:t>
            </a:r>
          </a:p>
          <a:p>
            <a:pPr lvl="1" eaLnBrk="1" hangingPunct="1">
              <a:buFont typeface="Wingdings" panose="05000000000000000000" pitchFamily="2" charset="2"/>
              <a:buNone/>
            </a:pPr>
            <a:endParaRPr lang="en-US" altLang="en-US" sz="2400" dirty="0">
              <a:ea typeface="ＭＳ Ｐゴシック" panose="020B0600070205080204" pitchFamily="34" charset="-128"/>
            </a:endParaRPr>
          </a:p>
          <a:p>
            <a:pPr lvl="1" eaLnBrk="1" hangingPunct="1">
              <a:buFont typeface="Wingdings" panose="05000000000000000000" pitchFamily="2" charset="2"/>
              <a:buNone/>
            </a:pPr>
            <a:r>
              <a:rPr lang="en-US" altLang="en-US" sz="2400" dirty="0">
                <a:ea typeface="ＭＳ Ｐゴシック" panose="020B0600070205080204" pitchFamily="34" charset="-128"/>
              </a:rPr>
              <a:t>LOGIC:   ‘a’=‘a’</a:t>
            </a:r>
          </a:p>
          <a:p>
            <a:pPr lvl="1" eaLnBrk="1" hangingPunct="1">
              <a:buFont typeface="Wingdings" panose="05000000000000000000" pitchFamily="2" charset="2"/>
              <a:buNone/>
            </a:pPr>
            <a:r>
              <a:rPr lang="en-US" altLang="en-US" sz="2400" dirty="0">
                <a:ea typeface="ＭＳ Ｐゴシック" panose="020B0600070205080204" pitchFamily="34" charset="-128"/>
              </a:rPr>
              <a:t>	Example: SELECT * FROM `table` WHERE ‘a’=‘a’</a:t>
            </a:r>
          </a:p>
          <a:p>
            <a:pPr lvl="1" eaLnBrk="1" hangingPunct="1">
              <a:buFont typeface="Wingdings" panose="05000000000000000000" pitchFamily="2" charset="2"/>
              <a:buNone/>
            </a:pPr>
            <a:endParaRPr lang="en-US" altLang="en-US" sz="2400" dirty="0">
              <a:ea typeface="ＭＳ Ｐゴシック" panose="020B0600070205080204" pitchFamily="34" charset="-128"/>
            </a:endParaRPr>
          </a:p>
          <a:p>
            <a:pPr lvl="1" eaLnBrk="1" hangingPunct="1">
              <a:buFont typeface="Wingdings" panose="05000000000000000000" pitchFamily="2" charset="2"/>
              <a:buNone/>
            </a:pPr>
            <a:r>
              <a:rPr lang="en-US" altLang="en-US" sz="2400" dirty="0">
                <a:ea typeface="ＭＳ Ｐゴシック" panose="020B0600070205080204" pitchFamily="34" charset="-128"/>
              </a:rPr>
              <a:t>MULTI STATEMENTS:  S1; S2</a:t>
            </a:r>
          </a:p>
          <a:p>
            <a:pPr lvl="1" eaLnBrk="1" hangingPunct="1">
              <a:buFont typeface="Wingdings" panose="05000000000000000000" pitchFamily="2" charset="2"/>
              <a:buNone/>
            </a:pPr>
            <a:r>
              <a:rPr lang="en-US" altLang="en-US" sz="2400" dirty="0">
                <a:ea typeface="ＭＳ Ｐゴシック" panose="020B0600070205080204" pitchFamily="34" charset="-128"/>
              </a:rPr>
              <a:t>	Example: SELECT * FROM `table`; DROP TABLE `table`;</a:t>
            </a:r>
          </a:p>
          <a:p>
            <a:pPr lvl="1" eaLnBrk="1" hangingPunct="1">
              <a:buFont typeface="Wingdings" panose="05000000000000000000" pitchFamily="2" charset="2"/>
              <a:buNone/>
            </a:pPr>
            <a:endParaRPr lang="en-US" altLang="en-US" sz="2400" dirty="0">
              <a:ea typeface="ＭＳ Ｐゴシック" panose="020B0600070205080204" pitchFamily="34" charset="-128"/>
            </a:endParaRPr>
          </a:p>
          <a:p>
            <a:pPr lvl="1" eaLnBrk="1" hangingPunct="1">
              <a:buFont typeface="Wingdings" panose="05000000000000000000" pitchFamily="2" charset="2"/>
              <a:buNone/>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98805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altLang="en-US" smtClean="0"/>
              <a:t>SQL Injection in PHP</a:t>
            </a:r>
            <a:endParaRPr lang="en-US" altLang="en-US"/>
          </a:p>
        </p:txBody>
      </p:sp>
      <p:sp>
        <p:nvSpPr>
          <p:cNvPr id="14339" name="Rectangle 3"/>
          <p:cNvSpPr>
            <a:spLocks noGrp="1" noChangeArrowheads="1"/>
          </p:cNvSpPr>
          <p:nvPr>
            <p:ph idx="1"/>
            <p:custDataLst>
              <p:tags r:id="rId2"/>
            </p:custDataLst>
          </p:nvPr>
        </p:nvSpPr>
        <p:spPr/>
        <p:txBody>
          <a:bodyPr/>
          <a:lstStyle/>
          <a:p>
            <a:pPr marL="635000" indent="-635000">
              <a:buNone/>
            </a:pPr>
            <a:r>
              <a:rPr lang="en-US" altLang="en-US" sz="2400" dirty="0" smtClean="0"/>
              <a:t>$link = </a:t>
            </a:r>
            <a:r>
              <a:rPr lang="en-US" altLang="en-US" sz="2400" dirty="0" err="1" smtClean="0"/>
              <a:t>mysql_connect</a:t>
            </a:r>
            <a:r>
              <a:rPr lang="en-US" altLang="en-US" sz="2400" dirty="0" smtClean="0"/>
              <a:t>($DB_HOST, $DB_USERNAME, $DB_PASSWORD) or die ("Couldn't connect: " . </a:t>
            </a:r>
            <a:r>
              <a:rPr lang="en-US" altLang="en-US" sz="2400" dirty="0" err="1" smtClean="0"/>
              <a:t>mysql_error</a:t>
            </a:r>
            <a:r>
              <a:rPr lang="en-US" altLang="en-US" sz="2400" dirty="0" smtClean="0"/>
              <a:t>());</a:t>
            </a:r>
          </a:p>
          <a:p>
            <a:pPr marL="635000" indent="-635000">
              <a:buNone/>
            </a:pPr>
            <a:r>
              <a:rPr lang="en-US" altLang="en-US" sz="2400" dirty="0" err="1" smtClean="0"/>
              <a:t>mysql_select_db</a:t>
            </a:r>
            <a:r>
              <a:rPr lang="en-US" altLang="en-US" sz="2400" dirty="0" smtClean="0"/>
              <a:t>($DB_DATABASE);</a:t>
            </a:r>
          </a:p>
          <a:p>
            <a:pPr marL="635000" indent="-635000">
              <a:buNone/>
            </a:pPr>
            <a:r>
              <a:rPr lang="en-US" altLang="en-US" sz="2400" dirty="0" smtClean="0"/>
              <a:t>$query = "select count(*) from users where username = </a:t>
            </a:r>
            <a:r>
              <a:rPr lang="en-US" altLang="en-US" sz="2400" dirty="0" smtClean="0">
                <a:solidFill>
                  <a:srgbClr val="FF0000"/>
                </a:solidFill>
              </a:rPr>
              <a:t>'$username' </a:t>
            </a:r>
            <a:r>
              <a:rPr lang="en-US" altLang="en-US" sz="2400" dirty="0" smtClean="0"/>
              <a:t>and password = </a:t>
            </a:r>
            <a:r>
              <a:rPr lang="en-US" altLang="en-US" sz="2400" dirty="0" smtClean="0">
                <a:solidFill>
                  <a:srgbClr val="FF0000"/>
                </a:solidFill>
              </a:rPr>
              <a:t>'$password‘ </a:t>
            </a:r>
            <a:r>
              <a:rPr lang="en-US" altLang="en-US" sz="2400" dirty="0" smtClean="0"/>
              <a:t>";</a:t>
            </a:r>
          </a:p>
          <a:p>
            <a:pPr marL="635000" indent="-635000">
              <a:buNone/>
            </a:pPr>
            <a:r>
              <a:rPr lang="en-US" altLang="en-US" sz="2400" dirty="0" smtClean="0"/>
              <a:t>$result = </a:t>
            </a:r>
            <a:r>
              <a:rPr lang="en-US" altLang="en-US" sz="2400" dirty="0" err="1" smtClean="0"/>
              <a:t>mysql_query</a:t>
            </a:r>
            <a:r>
              <a:rPr lang="en-US" altLang="en-US" sz="2400" dirty="0" smtClean="0"/>
              <a:t>($query);</a:t>
            </a:r>
            <a:endParaRPr lang="en-US" altLang="en-US" sz="2400" dirty="0"/>
          </a:p>
        </p:txBody>
      </p:sp>
    </p:spTree>
    <p:extLst>
      <p:ext uri="{BB962C8B-B14F-4D97-AF65-F5344CB8AC3E}">
        <p14:creationId xmlns:p14="http://schemas.microsoft.com/office/powerpoint/2010/main" val="4390944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SQL Injection Attack #1</a:t>
            </a:r>
          </a:p>
        </p:txBody>
      </p:sp>
      <p:sp>
        <p:nvSpPr>
          <p:cNvPr id="15363" name="Rectangle 3"/>
          <p:cNvSpPr>
            <a:spLocks noGrp="1" noChangeArrowheads="1"/>
          </p:cNvSpPr>
          <p:nvPr>
            <p:ph idx="1"/>
            <p:custDataLst>
              <p:tags r:id="rId2"/>
            </p:custDataLst>
          </p:nvPr>
        </p:nvSpPr>
        <p:spPr>
          <a:xfrm>
            <a:off x="457200" y="1776413"/>
            <a:ext cx="8229600" cy="4354512"/>
          </a:xfrm>
        </p:spPr>
        <p:txBody>
          <a:bodyPr/>
          <a:lstStyle/>
          <a:p>
            <a:pPr eaLnBrk="1" hangingPunct="1">
              <a:buFont typeface="Wingdings" panose="05000000000000000000" pitchFamily="2" charset="2"/>
              <a:buNone/>
            </a:pPr>
            <a:r>
              <a:rPr lang="en-US" altLang="en-US" dirty="0"/>
              <a:t>Unauthorized Access Attempt:</a:t>
            </a:r>
          </a:p>
          <a:p>
            <a:pPr lvl="1" eaLnBrk="1" hangingPunct="1">
              <a:buFont typeface="Wingdings" panose="05000000000000000000" pitchFamily="2" charset="2"/>
              <a:buNone/>
            </a:pPr>
            <a:r>
              <a:rPr lang="en-US" altLang="en-US" dirty="0">
                <a:latin typeface="Courier New" panose="02070309020205020404" pitchFamily="49" charset="0"/>
              </a:rPr>
              <a:t>password =</a:t>
            </a:r>
            <a:r>
              <a:rPr lang="en-US" altLang="en-US" b="1" dirty="0"/>
              <a:t> </a:t>
            </a:r>
            <a:r>
              <a:rPr lang="en-US" altLang="en-US" b="1" dirty="0">
                <a:solidFill>
                  <a:srgbClr val="FF0000"/>
                </a:solidFill>
              </a:rPr>
              <a:t>’ or 1=1 --</a:t>
            </a:r>
          </a:p>
          <a:p>
            <a:pPr eaLnBrk="1" hangingPunct="1">
              <a:buFont typeface="Wingdings" panose="05000000000000000000" pitchFamily="2" charset="2"/>
              <a:buNone/>
            </a:pPr>
            <a:r>
              <a:rPr lang="en-US" altLang="en-US" dirty="0"/>
              <a:t>SQL statement becomes:</a:t>
            </a:r>
          </a:p>
          <a:p>
            <a:pPr lvl="1" eaLnBrk="1" hangingPunct="1">
              <a:buFont typeface="Wingdings" panose="05000000000000000000" pitchFamily="2" charset="2"/>
              <a:buNone/>
            </a:pPr>
            <a:r>
              <a:rPr lang="en-US" altLang="en-US" b="1" dirty="0"/>
              <a:t>select count(*) from </a:t>
            </a:r>
            <a:r>
              <a:rPr lang="en-US" altLang="en-US" i="1" dirty="0"/>
              <a:t>users </a:t>
            </a:r>
            <a:r>
              <a:rPr lang="en-US" altLang="en-US" b="1" dirty="0"/>
              <a:t>where </a:t>
            </a:r>
            <a:r>
              <a:rPr lang="en-US" altLang="en-US" i="1" dirty="0"/>
              <a:t>username = ‘user’ </a:t>
            </a:r>
            <a:r>
              <a:rPr lang="en-US" altLang="en-US" b="1" dirty="0"/>
              <a:t>and</a:t>
            </a:r>
            <a:r>
              <a:rPr lang="en-US" altLang="en-US" i="1" dirty="0"/>
              <a:t> password = ‘’</a:t>
            </a:r>
            <a:r>
              <a:rPr lang="en-US" altLang="en-US" i="1" dirty="0">
                <a:solidFill>
                  <a:srgbClr val="FF0000"/>
                </a:solidFill>
              </a:rPr>
              <a:t> </a:t>
            </a:r>
            <a:r>
              <a:rPr lang="en-US" altLang="en-US" b="1" dirty="0">
                <a:solidFill>
                  <a:srgbClr val="FF0000"/>
                </a:solidFill>
              </a:rPr>
              <a:t>or 1=1 --</a:t>
            </a:r>
          </a:p>
          <a:p>
            <a:pPr lvl="1" eaLnBrk="1" hangingPunct="1">
              <a:buFont typeface="Wingdings" panose="05000000000000000000" pitchFamily="2" charset="2"/>
              <a:buNone/>
            </a:pPr>
            <a:r>
              <a:rPr lang="en-US" altLang="en-US" dirty="0"/>
              <a:t>Checks if password is empty OR 1=1, which is always true, permitting access.</a:t>
            </a:r>
          </a:p>
          <a:p>
            <a:pPr lvl="1" eaLnBrk="1" hangingPunct="1"/>
            <a:endParaRPr lang="en-US" altLang="en-US" dirty="0"/>
          </a:p>
        </p:txBody>
      </p:sp>
    </p:spTree>
    <p:extLst>
      <p:ext uri="{BB962C8B-B14F-4D97-AF65-F5344CB8AC3E}">
        <p14:creationId xmlns:p14="http://schemas.microsoft.com/office/powerpoint/2010/main" val="18726958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a:xfrm>
            <a:off x="612775" y="228600"/>
            <a:ext cx="8153400" cy="990600"/>
          </a:xfrm>
        </p:spPr>
        <p:txBody>
          <a:bodyPr/>
          <a:lstStyle/>
          <a:p>
            <a:pPr eaLnBrk="1" hangingPunct="1"/>
            <a:r>
              <a:rPr lang="en-US" altLang="en-US"/>
              <a:t>SQL Injection Attack #2</a:t>
            </a:r>
          </a:p>
        </p:txBody>
      </p:sp>
      <p:sp>
        <p:nvSpPr>
          <p:cNvPr id="16387" name="Rectangle 3"/>
          <p:cNvSpPr>
            <a:spLocks noGrp="1" noChangeArrowheads="1"/>
          </p:cNvSpPr>
          <p:nvPr>
            <p:ph idx="1"/>
            <p:custDataLst>
              <p:tags r:id="rId2"/>
            </p:custDataLst>
          </p:nvPr>
        </p:nvSpPr>
        <p:spPr>
          <a:xfrm>
            <a:off x="457200" y="1755775"/>
            <a:ext cx="8229600" cy="4375150"/>
          </a:xfrm>
        </p:spPr>
        <p:txBody>
          <a:bodyPr/>
          <a:lstStyle/>
          <a:p>
            <a:pPr eaLnBrk="1" hangingPunct="1">
              <a:buFont typeface="Wingdings" panose="05000000000000000000" pitchFamily="2" charset="2"/>
              <a:buNone/>
            </a:pPr>
            <a:r>
              <a:rPr lang="en-US" altLang="en-US" dirty="0"/>
              <a:t>Database Modification Attack:</a:t>
            </a:r>
          </a:p>
          <a:p>
            <a:pPr lvl="1" eaLnBrk="1" hangingPunct="1">
              <a:buFont typeface="Wingdings" panose="05000000000000000000" pitchFamily="2" charset="2"/>
              <a:buNone/>
            </a:pPr>
            <a:r>
              <a:rPr lang="en-US" altLang="en-US" sz="2200" dirty="0">
                <a:latin typeface="Courier New" panose="02070309020205020404" pitchFamily="49" charset="0"/>
              </a:rPr>
              <a:t>password = </a:t>
            </a:r>
            <a:r>
              <a:rPr lang="en-US" altLang="en-US" sz="2200" b="1" dirty="0"/>
              <a:t> </a:t>
            </a:r>
            <a:r>
              <a:rPr lang="en-US" altLang="en-US" sz="2200" dirty="0">
                <a:solidFill>
                  <a:srgbClr val="FF0000"/>
                </a:solidFill>
              </a:rPr>
              <a:t>foo’; </a:t>
            </a:r>
            <a:r>
              <a:rPr lang="en-US" altLang="en-US" sz="2200" b="1" dirty="0">
                <a:solidFill>
                  <a:srgbClr val="FF0000"/>
                </a:solidFill>
              </a:rPr>
              <a:t>delete from table</a:t>
            </a:r>
            <a:r>
              <a:rPr lang="en-US" altLang="en-US" sz="2200" dirty="0">
                <a:solidFill>
                  <a:srgbClr val="FF0000"/>
                </a:solidFill>
              </a:rPr>
              <a:t> </a:t>
            </a:r>
            <a:r>
              <a:rPr lang="en-US" altLang="en-US" sz="2200" i="1" dirty="0">
                <a:solidFill>
                  <a:srgbClr val="FF0000"/>
                </a:solidFill>
              </a:rPr>
              <a:t>users</a:t>
            </a:r>
            <a:r>
              <a:rPr lang="en-US" altLang="en-US" sz="2200" dirty="0">
                <a:solidFill>
                  <a:srgbClr val="FF0000"/>
                </a:solidFill>
              </a:rPr>
              <a:t> </a:t>
            </a:r>
          </a:p>
          <a:p>
            <a:pPr lvl="1" eaLnBrk="1" hangingPunct="1">
              <a:buFont typeface="Wingdings" panose="05000000000000000000" pitchFamily="2" charset="2"/>
              <a:buNone/>
            </a:pPr>
            <a:r>
              <a:rPr lang="en-US" altLang="en-US" sz="2200" b="1" dirty="0">
                <a:solidFill>
                  <a:srgbClr val="FF0000"/>
                </a:solidFill>
              </a:rPr>
              <a:t>where</a:t>
            </a:r>
            <a:r>
              <a:rPr lang="en-US" altLang="en-US" sz="2200" dirty="0">
                <a:solidFill>
                  <a:srgbClr val="FF0000"/>
                </a:solidFill>
              </a:rPr>
              <a:t> </a:t>
            </a:r>
            <a:r>
              <a:rPr lang="en-US" altLang="en-US" sz="2200" i="1" dirty="0">
                <a:solidFill>
                  <a:srgbClr val="FF0000"/>
                </a:solidFill>
              </a:rPr>
              <a:t>username</a:t>
            </a:r>
            <a:r>
              <a:rPr lang="en-US" altLang="en-US" sz="2200" dirty="0">
                <a:solidFill>
                  <a:srgbClr val="FF0000"/>
                </a:solidFill>
              </a:rPr>
              <a:t> </a:t>
            </a:r>
            <a:r>
              <a:rPr lang="en-US" altLang="en-US" sz="2200" b="1" dirty="0">
                <a:solidFill>
                  <a:srgbClr val="FF0000"/>
                </a:solidFill>
              </a:rPr>
              <a:t>like</a:t>
            </a:r>
            <a:r>
              <a:rPr lang="en-US" altLang="en-US" sz="2200" dirty="0">
                <a:solidFill>
                  <a:srgbClr val="FF0000"/>
                </a:solidFill>
              </a:rPr>
              <a:t> ‘%</a:t>
            </a:r>
          </a:p>
          <a:p>
            <a:pPr eaLnBrk="1" hangingPunct="1">
              <a:buFont typeface="Wingdings" panose="05000000000000000000" pitchFamily="2" charset="2"/>
              <a:buNone/>
            </a:pPr>
            <a:r>
              <a:rPr lang="en-US" altLang="en-US" dirty="0"/>
              <a:t>DB executes </a:t>
            </a:r>
            <a:r>
              <a:rPr lang="en-US" altLang="en-US" b="1" i="1" dirty="0"/>
              <a:t>two</a:t>
            </a:r>
            <a:r>
              <a:rPr lang="en-US" altLang="en-US" dirty="0"/>
              <a:t> SQL statements:</a:t>
            </a:r>
          </a:p>
          <a:p>
            <a:pPr lvl="1" eaLnBrk="1" hangingPunct="1">
              <a:buFont typeface="Wingdings" panose="05000000000000000000" pitchFamily="2" charset="2"/>
              <a:buNone/>
            </a:pPr>
            <a:r>
              <a:rPr lang="en-US" altLang="en-US" sz="2200" b="1" dirty="0"/>
              <a:t>select count(*) from </a:t>
            </a:r>
            <a:r>
              <a:rPr lang="en-US" altLang="en-US" sz="2200" i="1" dirty="0"/>
              <a:t>users </a:t>
            </a:r>
            <a:r>
              <a:rPr lang="en-US" altLang="en-US" sz="2200" b="1" dirty="0"/>
              <a:t>where </a:t>
            </a:r>
            <a:r>
              <a:rPr lang="en-US" altLang="en-US" sz="2200" i="1" dirty="0"/>
              <a:t>username = ‘user’ </a:t>
            </a:r>
            <a:r>
              <a:rPr lang="en-US" altLang="en-US" sz="2200" b="1" dirty="0"/>
              <a:t>and</a:t>
            </a:r>
            <a:r>
              <a:rPr lang="en-US" altLang="en-US" sz="2200" i="1" dirty="0"/>
              <a:t> password = ‘</a:t>
            </a:r>
            <a:r>
              <a:rPr lang="en-US" altLang="en-US" sz="2200" i="1" dirty="0">
                <a:solidFill>
                  <a:srgbClr val="FF0000"/>
                </a:solidFill>
              </a:rPr>
              <a:t>foo’</a:t>
            </a:r>
          </a:p>
          <a:p>
            <a:pPr lvl="1" eaLnBrk="1" hangingPunct="1">
              <a:buFont typeface="Wingdings" panose="05000000000000000000" pitchFamily="2" charset="2"/>
              <a:buNone/>
            </a:pPr>
            <a:r>
              <a:rPr lang="en-US" altLang="en-US" sz="2200" b="1" dirty="0">
                <a:solidFill>
                  <a:srgbClr val="FF0000"/>
                </a:solidFill>
              </a:rPr>
              <a:t>delete from table</a:t>
            </a:r>
            <a:r>
              <a:rPr lang="en-US" altLang="en-US" sz="2200" dirty="0">
                <a:solidFill>
                  <a:srgbClr val="FF0000"/>
                </a:solidFill>
              </a:rPr>
              <a:t> </a:t>
            </a:r>
            <a:r>
              <a:rPr lang="en-US" altLang="en-US" sz="2200" i="1" dirty="0">
                <a:solidFill>
                  <a:srgbClr val="FF0000"/>
                </a:solidFill>
              </a:rPr>
              <a:t>users</a:t>
            </a:r>
            <a:r>
              <a:rPr lang="en-US" altLang="en-US" sz="2200" dirty="0">
                <a:solidFill>
                  <a:srgbClr val="FF0000"/>
                </a:solidFill>
              </a:rPr>
              <a:t> </a:t>
            </a:r>
            <a:r>
              <a:rPr lang="en-US" altLang="en-US" sz="2200" b="1" dirty="0">
                <a:solidFill>
                  <a:srgbClr val="FF0000"/>
                </a:solidFill>
              </a:rPr>
              <a:t>where</a:t>
            </a:r>
            <a:r>
              <a:rPr lang="en-US" altLang="en-US" sz="2200" dirty="0">
                <a:solidFill>
                  <a:srgbClr val="FF0000"/>
                </a:solidFill>
              </a:rPr>
              <a:t> </a:t>
            </a:r>
            <a:r>
              <a:rPr lang="en-US" altLang="en-US" sz="2200" i="1" dirty="0">
                <a:solidFill>
                  <a:srgbClr val="FF0000"/>
                </a:solidFill>
              </a:rPr>
              <a:t>username</a:t>
            </a:r>
            <a:r>
              <a:rPr lang="en-US" altLang="en-US" sz="2200" dirty="0">
                <a:solidFill>
                  <a:srgbClr val="FF0000"/>
                </a:solidFill>
              </a:rPr>
              <a:t> </a:t>
            </a:r>
            <a:r>
              <a:rPr lang="en-US" altLang="en-US" sz="2200" b="1" dirty="0">
                <a:solidFill>
                  <a:srgbClr val="FF0000"/>
                </a:solidFill>
              </a:rPr>
              <a:t>like</a:t>
            </a:r>
            <a:r>
              <a:rPr lang="en-US" altLang="en-US" sz="2200" dirty="0">
                <a:solidFill>
                  <a:srgbClr val="FF0000"/>
                </a:solidFill>
              </a:rPr>
              <a:t> ‘%</a:t>
            </a:r>
            <a:r>
              <a:rPr lang="en-US" altLang="en-US" sz="2200" dirty="0"/>
              <a:t>’</a:t>
            </a:r>
          </a:p>
        </p:txBody>
      </p:sp>
    </p:spTree>
    <p:extLst>
      <p:ext uri="{BB962C8B-B14F-4D97-AF65-F5344CB8AC3E}">
        <p14:creationId xmlns:p14="http://schemas.microsoft.com/office/powerpoint/2010/main" val="96486338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1892</TotalTime>
  <Words>1584</Words>
  <Application>Microsoft Macintosh PowerPoint</Application>
  <PresentationFormat>On-screen Show (4:3)</PresentationFormat>
  <Paragraphs>281</Paragraphs>
  <Slides>33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Courier New</vt:lpstr>
      <vt:lpstr>ＭＳ Ｐゴシック</vt:lpstr>
      <vt:lpstr>Tahoma</vt:lpstr>
      <vt:lpstr>Times</vt:lpstr>
      <vt:lpstr>Times New Roman</vt:lpstr>
      <vt:lpstr>Wingdings</vt:lpstr>
      <vt:lpstr>Arial</vt:lpstr>
      <vt:lpstr>courseSlidesMM</vt:lpstr>
      <vt:lpstr>SQL Injections</vt:lpstr>
      <vt:lpstr>Roadmap</vt:lpstr>
      <vt:lpstr>Injection</vt:lpstr>
      <vt:lpstr>SQL Injection</vt:lpstr>
      <vt:lpstr>Real World Examples</vt:lpstr>
      <vt:lpstr>Important Syntax</vt:lpstr>
      <vt:lpstr>SQL Injection in PHP</vt:lpstr>
      <vt:lpstr>SQL Injection Attack #1</vt:lpstr>
      <vt:lpstr>SQL Injection Attack #2</vt:lpstr>
      <vt:lpstr>Finding SQL Injection Bugs</vt:lpstr>
      <vt:lpstr>Injecting into SELECT</vt:lpstr>
      <vt:lpstr>Injecting into INSERT</vt:lpstr>
      <vt:lpstr>Injecting into UPDATE</vt:lpstr>
      <vt:lpstr>UNION</vt:lpstr>
      <vt:lpstr>UNION</vt:lpstr>
      <vt:lpstr>Inference Attacks</vt:lpstr>
      <vt:lpstr>More Examples (1)</vt:lpstr>
      <vt:lpstr>More Example (2)</vt:lpstr>
      <vt:lpstr>More Example (3)</vt:lpstr>
      <vt:lpstr>More Example (4)</vt:lpstr>
      <vt:lpstr>More Example (5)</vt:lpstr>
      <vt:lpstr>Impact of SQL Injection</vt:lpstr>
      <vt:lpstr>The Cause: String Building</vt:lpstr>
      <vt:lpstr>Mitigating SQL Injection</vt:lpstr>
      <vt:lpstr>Blacklists</vt:lpstr>
      <vt:lpstr>Bypassing Filters</vt:lpstr>
      <vt:lpstr>Stored Procedures</vt:lpstr>
      <vt:lpstr>Whitelist</vt:lpstr>
      <vt:lpstr>Prepared Queries</vt:lpstr>
      <vt:lpstr>Prepared Queries</vt:lpstr>
      <vt:lpstr>References: http://devzone.zend.com/article/686  http://unixwiz.net/techtips/sql-injection.html </vt:lpstr>
      <vt:lpstr>PowerPoint Presentation</vt:lpstr>
      <vt:lpstr>Summary</vt:lpstr>
    </vt:vector>
  </TitlesOfParts>
  <Company>Dell Computer Corporation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Douglas Hawley</dc:creator>
  <cp:lastModifiedBy>Oudshoorn,Michael</cp:lastModifiedBy>
  <cp:revision>17</cp:revision>
  <dcterms:created xsi:type="dcterms:W3CDTF">1998-04-22T17:13:08Z</dcterms:created>
  <dcterms:modified xsi:type="dcterms:W3CDTF">2017-11-10T20:34:52Z</dcterms:modified>
</cp:coreProperties>
</file>