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365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224265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13150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732155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85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344069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9/30/2023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635218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873624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t>9/30/2023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78760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A54C80-263E-416B-A8E0-580EDEADCBDC}" type="datetimeFigureOut">
              <a:rPr lang="en-US" smtClean="0"/>
              <a:t>9/30/2023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211355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256322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t>9/30/2023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19703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Content Placeholder 2"/>
          <p:cNvSpPr>
            <a:spLocks noGrp="1"/>
          </p:cNvSpPr>
          <p:nvPr>
            <p:ph idx="1"/>
          </p:nvPr>
        </p:nvSpPr>
        <p:spPr/>
        <p:txBody>
          <a:bodyPr>
            <a:normAutofit/>
          </a:bodyPr>
          <a:lstStyle/>
          <a:p>
            <a:pPr marL="0" indent="0">
              <a:buNone/>
            </a:pPr>
            <a:r>
              <a:rPr lang="en-IN" sz="1800" b="1" dirty="0">
                <a:latin typeface="Bell MT" panose="02020503060305020303" pitchFamily="18" charset="0"/>
              </a:rPr>
              <a:t>       DEPARTMENT OF</a:t>
            </a:r>
            <a:r>
              <a:rPr lang="en-IN" b="1" dirty="0">
                <a:latin typeface="Bell MT" panose="02020503060305020303" pitchFamily="18" charset="0"/>
              </a:rPr>
              <a:t> INFORMATION TECHNOLOGY</a:t>
            </a:r>
            <a:endParaRPr lang="en-IN" sz="1800" b="1" dirty="0">
              <a:latin typeface="Bell MT" panose="02020503060305020303" pitchFamily="18" charset="0"/>
            </a:endParaRPr>
          </a:p>
          <a:p>
            <a:pPr marL="0" indent="0">
              <a:buNone/>
            </a:pPr>
            <a:r>
              <a:rPr lang="en-IN" sz="2000" b="1" dirty="0">
                <a:latin typeface="Bell MT" panose="02020503060305020303" pitchFamily="18" charset="0"/>
              </a:rPr>
              <a:t>Project name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Smart Water System</a:t>
            </a:r>
          </a:p>
          <a:p>
            <a:pPr marL="0" indent="0">
              <a:buNone/>
            </a:pPr>
            <a:r>
              <a:rPr lang="en-IN" sz="2000" b="1" dirty="0">
                <a:latin typeface="Bell MT" panose="02020503060305020303" pitchFamily="18" charset="0"/>
              </a:rPr>
              <a:t>Team name    :</a:t>
            </a:r>
            <a:r>
              <a:rPr lang="en-IN" sz="2000" dirty="0">
                <a:latin typeface="Bell MT" panose="02020503060305020303" pitchFamily="18" charset="0"/>
              </a:rPr>
              <a:t> </a:t>
            </a:r>
            <a:r>
              <a:rPr lang="en-IN" sz="2000" dirty="0" smtClean="0">
                <a:latin typeface="Arial" panose="020B0604020202020204" pitchFamily="34" charset="0"/>
                <a:cs typeface="Arial" panose="020B0604020202020204" pitchFamily="34" charset="0"/>
              </a:rPr>
              <a:t>Proj_224784_Team_6</a:t>
            </a:r>
            <a:endParaRPr lang="en-IN" sz="2000" dirty="0">
              <a:latin typeface="Arial" panose="020B0604020202020204" pitchFamily="34" charset="0"/>
              <a:cs typeface="Arial" panose="020B0604020202020204" pitchFamily="34" charset="0"/>
            </a:endParaRPr>
          </a:p>
          <a:p>
            <a:pPr marL="0" indent="0">
              <a:buNone/>
            </a:pPr>
            <a:r>
              <a:rPr lang="en-IN" sz="2000" b="1" dirty="0">
                <a:latin typeface="Bell MT" panose="02020503060305020303" pitchFamily="18" charset="0"/>
              </a:rPr>
              <a:t>Team members :</a:t>
            </a:r>
          </a:p>
          <a:p>
            <a:pPr marL="0" indent="0">
              <a:buNone/>
            </a:pPr>
            <a:r>
              <a:rPr lang="en-IN" dirty="0">
                <a:latin typeface="Bell MT" panose="02020503060305020303" pitchFamily="18" charset="0"/>
              </a:rPr>
              <a:t>	</a:t>
            </a:r>
            <a:r>
              <a:rPr lang="en-IN"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Janish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kumar</a:t>
            </a:r>
            <a:r>
              <a:rPr lang="en-US" dirty="0">
                <a:latin typeface="Arial" panose="020B0604020202020204" pitchFamily="34" charset="0"/>
                <a:cs typeface="Arial" panose="020B0604020202020204" pitchFamily="34" charset="0"/>
              </a:rPr>
              <a:t> U(113321205020)</a:t>
            </a:r>
          </a:p>
          <a:p>
            <a:pPr marL="0" indent="0">
              <a:buNone/>
            </a:pPr>
            <a:r>
              <a:rPr lang="en-US"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Kotte Chandu(113321205026)</a:t>
            </a:r>
          </a:p>
          <a:p>
            <a:pPr marL="0" indent="0">
              <a:buNone/>
            </a:pPr>
            <a:r>
              <a:rPr lang="en-US" dirty="0">
                <a:latin typeface="Arial" panose="020B0604020202020204" pitchFamily="34" charset="0"/>
                <a:cs typeface="Arial" panose="020B0604020202020204" pitchFamily="34" charset="0"/>
              </a:rPr>
              <a:t>		Kishore KV(113321205024)</a:t>
            </a:r>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Yuvaraj</a:t>
            </a:r>
            <a:r>
              <a:rPr lang="en-US" dirty="0">
                <a:latin typeface="Arial" panose="020B0604020202020204" pitchFamily="34" charset="0"/>
                <a:cs typeface="Arial" panose="020B0604020202020204" pitchFamily="34" charset="0"/>
              </a:rPr>
              <a:t> V(113321205060)</a:t>
            </a:r>
          </a:p>
          <a:p>
            <a:pPr marL="0" indent="0">
              <a:buNone/>
            </a:pPr>
            <a:endParaRPr lang="en-IN" dirty="0">
              <a:latin typeface="Arial" panose="020B0604020202020204" pitchFamily="34" charset="0"/>
              <a:cs typeface="Arial" panose="020B0604020202020204" pitchFamily="34" charset="0"/>
            </a:endParaRPr>
          </a:p>
        </p:txBody>
      </p:sp>
      <p:pic>
        <p:nvPicPr>
          <p:cNvPr id="2097152" name="Picture 2" descr="Velammal Institute of Technology"/>
          <p:cNvPicPr>
            <a:picLocks noChangeAspect="1" noChangeArrowheads="1"/>
          </p:cNvPicPr>
          <p:nvPr/>
        </p:nvPicPr>
        <p:blipFill>
          <a:blip r:embed="rId2"/>
          <a:srcRect/>
          <a:stretch>
            <a:fillRect/>
          </a:stretch>
        </p:blipFill>
        <p:spPr bwMode="auto">
          <a:xfrm>
            <a:off x="1182110" y="306167"/>
            <a:ext cx="9248135" cy="1320801"/>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1203545" y="954657"/>
            <a:ext cx="8596668" cy="762000"/>
          </a:xfrm>
        </p:spPr>
        <p:txBody>
          <a:bodyPr/>
          <a:lstStyle/>
          <a:p>
            <a:r>
              <a:rPr lang="en-US" dirty="0">
                <a:solidFill>
                  <a:schemeClr val="tx1"/>
                </a:solidFill>
              </a:rPr>
              <a:t>INTEGRATION BENEFITS:</a:t>
            </a:r>
            <a:endParaRPr lang="en-IN" dirty="0">
              <a:solidFill>
                <a:schemeClr val="tx1"/>
              </a:solidFill>
            </a:endParaRPr>
          </a:p>
        </p:txBody>
      </p:sp>
      <p:sp>
        <p:nvSpPr>
          <p:cNvPr id="1048614" name="Content Placeholder 2"/>
          <p:cNvSpPr>
            <a:spLocks noGrp="1"/>
          </p:cNvSpPr>
          <p:nvPr>
            <p:ph idx="1"/>
          </p:nvPr>
        </p:nvSpPr>
        <p:spPr>
          <a:xfrm>
            <a:off x="1169040" y="1810194"/>
            <a:ext cx="8596668" cy="4705622"/>
          </a:xfrm>
        </p:spPr>
        <p:txBody>
          <a:bodyPr>
            <a:normAutofit/>
          </a:bodyPr>
          <a:lstStyle/>
          <a:p>
            <a:pPr algn="l">
              <a:buFont typeface="+mj-lt"/>
              <a:buAutoNum type="arabicPeriod"/>
            </a:pPr>
            <a:r>
              <a:rPr lang="en-US" b="1" i="0" dirty="0">
                <a:solidFill>
                  <a:srgbClr val="374151"/>
                </a:solidFill>
                <a:effectLst/>
                <a:latin typeface="Söhne"/>
              </a:rPr>
              <a:t>Seamless Data Flow:</a:t>
            </a:r>
            <a:r>
              <a:rPr lang="en-US" b="0" i="0" dirty="0">
                <a:solidFill>
                  <a:srgbClr val="374151"/>
                </a:solidFill>
                <a:effectLst/>
                <a:latin typeface="Söhne"/>
              </a:rPr>
              <a:t> Integration ensures a smooth and continuous flow of data between various components of the system, allowing real-time information to be collected, processed, and acted upon promptly.</a:t>
            </a:r>
          </a:p>
          <a:p>
            <a:pPr algn="l">
              <a:buFont typeface="+mj-lt"/>
              <a:buAutoNum type="arabicPeriod"/>
            </a:pPr>
            <a:r>
              <a:rPr lang="en-US" b="1" i="0" dirty="0">
                <a:solidFill>
                  <a:srgbClr val="374151"/>
                </a:solidFill>
                <a:effectLst/>
                <a:latin typeface="Söhne"/>
              </a:rPr>
              <a:t>Improved Decision-Making:</a:t>
            </a:r>
            <a:r>
              <a:rPr lang="en-US" b="0" i="0" dirty="0">
                <a:solidFill>
                  <a:srgbClr val="374151"/>
                </a:solidFill>
                <a:effectLst/>
                <a:latin typeface="Söhne"/>
              </a:rPr>
              <a:t> Integrated data from multiple sources provides a comprehensive view of the water system, enabling better-informed decision-making by utilities, operators, and other stakeholders.</a:t>
            </a:r>
          </a:p>
          <a:p>
            <a:pPr algn="l">
              <a:buFont typeface="+mj-lt"/>
              <a:buAutoNum type="arabicPeriod"/>
            </a:pPr>
            <a:r>
              <a:rPr lang="en-US" b="1" i="0" dirty="0">
                <a:solidFill>
                  <a:srgbClr val="374151"/>
                </a:solidFill>
                <a:effectLst/>
                <a:latin typeface="Söhne"/>
              </a:rPr>
              <a:t>Efficient Resource Allocation:</a:t>
            </a:r>
            <a:r>
              <a:rPr lang="en-US" b="0" i="0" dirty="0">
                <a:solidFill>
                  <a:srgbClr val="374151"/>
                </a:solidFill>
                <a:effectLst/>
                <a:latin typeface="Söhne"/>
              </a:rPr>
              <a:t> Integration helps optimize resource allocation by providing insights into water usage patterns, enabling utilities to allocate water resources more efficiently and reduce wastage.</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3229831" y="2475613"/>
            <a:ext cx="11152094" cy="1903506"/>
          </a:xfrm>
        </p:spPr>
        <p:txBody>
          <a:bodyPr>
            <a:normAutofit/>
          </a:bodyPr>
          <a:lstStyle/>
          <a:p>
            <a:r>
              <a:rPr lang="en-US" sz="6600" dirty="0">
                <a:solidFill>
                  <a:schemeClr val="tx1"/>
                </a:solidFill>
              </a:rPr>
              <a:t>THANK YOU</a:t>
            </a:r>
            <a:endParaRPr lang="en-IN" sz="66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a:xfrm>
            <a:off x="1080005" y="1079384"/>
            <a:ext cx="8596668" cy="735106"/>
          </a:xfrm>
        </p:spPr>
        <p:txBody>
          <a:bodyPr>
            <a:normAutofit/>
          </a:bodyPr>
          <a:lstStyle/>
          <a:p>
            <a:r>
              <a:rPr lang="en-US" dirty="0">
                <a:solidFill>
                  <a:schemeClr val="tx1"/>
                </a:solidFill>
              </a:rPr>
              <a:t>PROBLEM</a:t>
            </a:r>
            <a:r>
              <a:rPr lang="en-US" dirty="0"/>
              <a:t> </a:t>
            </a:r>
            <a:r>
              <a:rPr lang="en-US" dirty="0">
                <a:solidFill>
                  <a:schemeClr val="tx1"/>
                </a:solidFill>
              </a:rPr>
              <a:t>DEFINITION:</a:t>
            </a:r>
            <a:endParaRPr lang="en-IN" dirty="0">
              <a:solidFill>
                <a:schemeClr val="tx1"/>
              </a:solidFill>
            </a:endParaRPr>
          </a:p>
        </p:txBody>
      </p:sp>
      <p:sp>
        <p:nvSpPr>
          <p:cNvPr id="1048597" name="Content Placeholder 2"/>
          <p:cNvSpPr>
            <a:spLocks noGrp="1"/>
          </p:cNvSpPr>
          <p:nvPr>
            <p:ph idx="1"/>
          </p:nvPr>
        </p:nvSpPr>
        <p:spPr>
          <a:xfrm>
            <a:off x="1113562" y="1822879"/>
            <a:ext cx="8596668" cy="4696656"/>
          </a:xfrm>
        </p:spPr>
        <p:txBody>
          <a:bodyPr/>
          <a:lstStyle/>
          <a:p>
            <a:r>
              <a:rPr lang="en-US" dirty="0"/>
              <a:t>The project involves implementing IoT sensors to monitor water consumption in public places such as parks and gardens. The objective is to promote water conservation by making real-time water consumption data publicly available.</a:t>
            </a:r>
          </a:p>
          <a:p>
            <a:r>
              <a:rPr lang="en-US" dirty="0"/>
              <a:t>This project includes defining </a:t>
            </a:r>
            <a:r>
              <a:rPr lang="en-US" dirty="0" err="1"/>
              <a:t>objectives,designing</a:t>
            </a:r>
            <a:r>
              <a:rPr lang="en-US" dirty="0"/>
              <a:t> IoT sensor system developing the data sharing platform and integrating them using IoT technology and python.</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a:xfrm>
            <a:off x="1163895" y="1045829"/>
            <a:ext cx="8596668" cy="717175"/>
          </a:xfrm>
        </p:spPr>
        <p:txBody>
          <a:bodyPr>
            <a:normAutofit/>
          </a:bodyPr>
          <a:lstStyle/>
          <a:p>
            <a:r>
              <a:rPr lang="en-US" dirty="0">
                <a:solidFill>
                  <a:schemeClr val="tx1"/>
                </a:solidFill>
              </a:rPr>
              <a:t>OBJECTIVES:</a:t>
            </a:r>
            <a:endParaRPr lang="en-IN" dirty="0">
              <a:solidFill>
                <a:schemeClr val="tx1"/>
              </a:solidFill>
            </a:endParaRPr>
          </a:p>
        </p:txBody>
      </p:sp>
      <p:sp>
        <p:nvSpPr>
          <p:cNvPr id="1048599" name="Content Placeholder 2"/>
          <p:cNvSpPr>
            <a:spLocks noGrp="1"/>
          </p:cNvSpPr>
          <p:nvPr>
            <p:ph idx="1"/>
          </p:nvPr>
        </p:nvSpPr>
        <p:spPr>
          <a:xfrm>
            <a:off x="1125980" y="1811624"/>
            <a:ext cx="8596668" cy="3880773"/>
          </a:xfrm>
        </p:spPr>
        <p:txBody>
          <a:bodyPr>
            <a:normAutofit/>
          </a:bodyPr>
          <a:lstStyle/>
          <a:p>
            <a:r>
              <a:rPr lang="en-US" dirty="0"/>
              <a:t>The smart water system using IoT is an innovative solution that leverages the IoT for management and conservation of water resources.</a:t>
            </a:r>
          </a:p>
          <a:p>
            <a:r>
              <a:rPr lang="en-US" dirty="0"/>
              <a:t>Water management problems such as water usage ,overflow in water tank. To overcome this problem by implementing proper  monitoring.</a:t>
            </a:r>
          </a:p>
          <a:p>
            <a:r>
              <a:rPr lang="en-US" dirty="0"/>
              <a:t>Through a network of sensors, the system collects real-time data on water quality and consumption. This data is processed in cloud based platform.</a:t>
            </a:r>
          </a:p>
          <a:p>
            <a:r>
              <a:rPr lang="en-US" dirty="0"/>
              <a:t>It highlights potential of IoT in revolutionizing water management practices, ensuring sustainable access to clean water for current and future generations.</a:t>
            </a:r>
          </a:p>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1163896" y="995494"/>
            <a:ext cx="8596668" cy="708212"/>
          </a:xfrm>
        </p:spPr>
        <p:txBody>
          <a:bodyPr>
            <a:normAutofit fontScale="90000"/>
          </a:bodyPr>
          <a:lstStyle/>
          <a:p>
            <a:r>
              <a:rPr lang="en-US" dirty="0">
                <a:solidFill>
                  <a:schemeClr val="tx1"/>
                </a:solidFill>
              </a:rPr>
              <a:t>EXISTING SYSTEM:</a:t>
            </a:r>
            <a:endParaRPr lang="en-IN" dirty="0">
              <a:solidFill>
                <a:schemeClr val="tx1"/>
              </a:solidFill>
            </a:endParaRPr>
          </a:p>
        </p:txBody>
      </p:sp>
      <p:sp>
        <p:nvSpPr>
          <p:cNvPr id="1048601" name="Content Placeholder 2"/>
          <p:cNvSpPr>
            <a:spLocks noGrp="1"/>
          </p:cNvSpPr>
          <p:nvPr>
            <p:ph idx="1"/>
          </p:nvPr>
        </p:nvSpPr>
        <p:spPr>
          <a:xfrm>
            <a:off x="1163895" y="1841713"/>
            <a:ext cx="8596668" cy="4795268"/>
          </a:xfrm>
        </p:spPr>
        <p:txBody>
          <a:bodyPr>
            <a:normAutofit/>
          </a:bodyPr>
          <a:lstStyle/>
          <a:p>
            <a:r>
              <a:rPr lang="en-US" b="1" i="0" dirty="0">
                <a:effectLst/>
                <a:latin typeface="Söhne"/>
              </a:rPr>
              <a:t>Manual Meter Reading:</a:t>
            </a:r>
            <a:r>
              <a:rPr lang="en-US" b="0" i="0" dirty="0">
                <a:solidFill>
                  <a:srgbClr val="374151"/>
                </a:solidFill>
                <a:effectLst/>
                <a:latin typeface="Söhne"/>
              </a:rPr>
              <a:t> Water consumption is often monitored through traditional meters that require physical visits by utility personnel to read and record usage. This can be time-consuming and prone to errors.</a:t>
            </a:r>
          </a:p>
          <a:p>
            <a:r>
              <a:rPr lang="en-US" b="1" i="0" dirty="0">
                <a:solidFill>
                  <a:srgbClr val="374151"/>
                </a:solidFill>
                <a:effectLst/>
                <a:latin typeface="Söhne"/>
              </a:rPr>
              <a:t>Water Quality Monitoring:</a:t>
            </a:r>
            <a:r>
              <a:rPr lang="en-US" b="0" i="0" dirty="0">
                <a:solidFill>
                  <a:srgbClr val="374151"/>
                </a:solidFill>
                <a:effectLst/>
                <a:latin typeface="Söhne"/>
              </a:rPr>
              <a:t> Water quality monitoring is typically periodic and may not detect issues until they have reached critical levels. Contaminants and impurities may not be detected until after they have affected water quality.</a:t>
            </a:r>
          </a:p>
          <a:p>
            <a:r>
              <a:rPr lang="en-US" b="1" i="0" dirty="0">
                <a:solidFill>
                  <a:srgbClr val="374151"/>
                </a:solidFill>
                <a:effectLst/>
                <a:latin typeface="Söhne"/>
              </a:rPr>
              <a:t>Limited Data Analysis:</a:t>
            </a:r>
            <a:r>
              <a:rPr lang="en-US" b="0" i="0" dirty="0">
                <a:solidFill>
                  <a:srgbClr val="374151"/>
                </a:solidFill>
                <a:effectLst/>
                <a:latin typeface="Söhne"/>
              </a:rPr>
              <a:t> Data collected from the existing system may not be analyzed comprehensively to identify trends, predict maintenance needs, or optimize resource allocation.</a:t>
            </a:r>
          </a:p>
          <a:p>
            <a:pPr marL="0" indent="0">
              <a:buNone/>
            </a:pPr>
            <a:r>
              <a:rPr lang="en-US" dirty="0"/>
              <a:t/>
            </a:r>
            <a:br>
              <a:rPr lang="en-US" dirty="0"/>
            </a:br>
            <a:r>
              <a:rPr lang="en-US" dirty="0"/>
              <a:t/>
            </a:r>
            <a:br>
              <a:rPr lang="en-US"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1096784" y="1180052"/>
            <a:ext cx="8596668" cy="627529"/>
          </a:xfrm>
        </p:spPr>
        <p:txBody>
          <a:bodyPr>
            <a:normAutofit fontScale="90000"/>
          </a:bodyPr>
          <a:lstStyle/>
          <a:p>
            <a:r>
              <a:rPr lang="en-US" dirty="0">
                <a:solidFill>
                  <a:schemeClr val="tx1"/>
                </a:solidFill>
              </a:rPr>
              <a:t>PROPOSED SYSTEM:</a:t>
            </a:r>
            <a:endParaRPr lang="en-IN" dirty="0">
              <a:solidFill>
                <a:schemeClr val="tx1"/>
              </a:solidFill>
            </a:endParaRPr>
          </a:p>
        </p:txBody>
      </p:sp>
      <p:sp>
        <p:nvSpPr>
          <p:cNvPr id="1048603" name="Content Placeholder 2"/>
          <p:cNvSpPr>
            <a:spLocks noGrp="1"/>
          </p:cNvSpPr>
          <p:nvPr>
            <p:ph idx="1"/>
          </p:nvPr>
        </p:nvSpPr>
        <p:spPr>
          <a:xfrm>
            <a:off x="1113561" y="1807580"/>
            <a:ext cx="8596668" cy="4804233"/>
          </a:xfrm>
        </p:spPr>
        <p:txBody>
          <a:bodyPr>
            <a:normAutofit/>
          </a:bodyPr>
          <a:lstStyle/>
          <a:p>
            <a:pPr algn="l"/>
            <a:r>
              <a:rPr lang="en-US" b="1" i="0" dirty="0">
                <a:solidFill>
                  <a:srgbClr val="374151"/>
                </a:solidFill>
                <a:effectLst/>
                <a:latin typeface="Söhne"/>
              </a:rPr>
              <a:t>IoT Sensors and Devices: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Deploy a network of IoT sensors and devices throughout the water distribution network, including water treatment plants, reservoirs, pipelines, and consumer premises.</a:t>
            </a:r>
          </a:p>
          <a:p>
            <a:pPr algn="l">
              <a:buFont typeface="Arial" panose="020B0604020202020204" pitchFamily="34" charset="0"/>
              <a:buChar char="•"/>
            </a:pPr>
            <a:r>
              <a:rPr lang="en-US" b="0" i="0" dirty="0">
                <a:solidFill>
                  <a:srgbClr val="374151"/>
                </a:solidFill>
                <a:effectLst/>
                <a:latin typeface="Söhne"/>
              </a:rPr>
              <a:t>These sensors will continuously monitor parameters such as water flow rate, pressure, temperature, pH levels, turbidity, and contaminants.</a:t>
            </a:r>
          </a:p>
          <a:p>
            <a:pPr algn="l"/>
            <a:r>
              <a:rPr lang="en-US" b="1" i="0" dirty="0">
                <a:solidFill>
                  <a:srgbClr val="374151"/>
                </a:solidFill>
                <a:effectLst/>
                <a:latin typeface="Söhne"/>
              </a:rPr>
              <a:t>Real-time Data Collection: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Collect real-time data from the sensors and devices, providing a comprehensive view of the entire water system's status.</a:t>
            </a:r>
          </a:p>
          <a:p>
            <a:pPr algn="l">
              <a:buFont typeface="Arial" panose="020B0604020202020204" pitchFamily="34" charset="0"/>
              <a:buChar char="•"/>
            </a:pPr>
            <a:r>
              <a:rPr lang="en-US" b="0" i="0" dirty="0">
                <a:solidFill>
                  <a:srgbClr val="374151"/>
                </a:solidFill>
                <a:effectLst/>
                <a:latin typeface="Söhne"/>
              </a:rPr>
              <a:t>Use wireless communication protocols (e.g., </a:t>
            </a:r>
            <a:r>
              <a:rPr lang="en-US" b="0" i="0" dirty="0" err="1">
                <a:solidFill>
                  <a:srgbClr val="374151"/>
                </a:solidFill>
                <a:effectLst/>
                <a:latin typeface="Söhne"/>
              </a:rPr>
              <a:t>LoRaWAN</a:t>
            </a:r>
            <a:r>
              <a:rPr lang="en-US" b="0" i="0" dirty="0">
                <a:solidFill>
                  <a:srgbClr val="374151"/>
                </a:solidFill>
                <a:effectLst/>
                <a:latin typeface="Söhne"/>
              </a:rPr>
              <a:t>, NB-IoT) to transmit data securely and efficiently.</a:t>
            </a:r>
          </a:p>
          <a:p>
            <a:pPr algn="l">
              <a:buFont typeface="Arial" panose="020B0604020202020204" pitchFamily="34" charset="0"/>
              <a:buChar char="•"/>
            </a:pPr>
            <a:endParaRPr lang="en-US" b="0" i="0" dirty="0">
              <a:solidFill>
                <a:srgbClr val="374151"/>
              </a:solidFill>
              <a:effectLst/>
              <a:latin typeface="Söhne"/>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1147117" y="995494"/>
            <a:ext cx="8596668" cy="690282"/>
          </a:xfrm>
        </p:spPr>
        <p:txBody>
          <a:bodyPr>
            <a:normAutofit fontScale="90000"/>
          </a:bodyPr>
          <a:lstStyle/>
          <a:p>
            <a:r>
              <a:rPr lang="en-US" dirty="0">
                <a:solidFill>
                  <a:schemeClr val="tx1"/>
                </a:solidFill>
              </a:rPr>
              <a:t>IoT SENSOR DESIGN:</a:t>
            </a:r>
            <a:endParaRPr lang="en-IN" dirty="0">
              <a:solidFill>
                <a:schemeClr val="tx1"/>
              </a:solidFill>
            </a:endParaRPr>
          </a:p>
        </p:txBody>
      </p:sp>
      <p:sp>
        <p:nvSpPr>
          <p:cNvPr id="1048605" name="Content Placeholder 2"/>
          <p:cNvSpPr>
            <a:spLocks noGrp="1"/>
          </p:cNvSpPr>
          <p:nvPr>
            <p:ph idx="1"/>
          </p:nvPr>
        </p:nvSpPr>
        <p:spPr>
          <a:xfrm>
            <a:off x="1105172" y="1811611"/>
            <a:ext cx="8596668" cy="4741480"/>
          </a:xfrm>
        </p:spPr>
        <p:txBody>
          <a:bodyPr/>
          <a:lstStyle/>
          <a:p>
            <a:pPr algn="l"/>
            <a:r>
              <a:rPr lang="en-IN" sz="1800" dirty="0">
                <a:latin typeface="Söhne"/>
              </a:rPr>
              <a:t>There are several IoT sensors and components that are used in the smart water system using IoT. Some of them are as follows.</a:t>
            </a:r>
          </a:p>
          <a:p>
            <a:pPr algn="l"/>
            <a:endParaRPr lang="en-IN" sz="1800" i="0" dirty="0">
              <a:solidFill>
                <a:srgbClr val="333333"/>
              </a:solidFill>
              <a:effectLst/>
              <a:latin typeface="Söhne"/>
            </a:endParaRPr>
          </a:p>
          <a:p>
            <a:pPr algn="l"/>
            <a:r>
              <a:rPr lang="en-IN" sz="1800" i="0" dirty="0">
                <a:solidFill>
                  <a:srgbClr val="333333"/>
                </a:solidFill>
                <a:effectLst/>
                <a:latin typeface="Söhne"/>
              </a:rPr>
              <a:t>1.Ultrasonic sensor: It is used to indicate the level of water in real time.</a:t>
            </a:r>
            <a:r>
              <a:rPr lang="en-IN" sz="1800" dirty="0">
                <a:solidFill>
                  <a:srgbClr val="333333"/>
                </a:solidFill>
                <a:latin typeface="Söhne"/>
              </a:rPr>
              <a:t> When the water level falls below the threshold level the motor will automatically ON.</a:t>
            </a:r>
            <a:endParaRPr lang="en-IN" sz="1800" i="0" dirty="0">
              <a:solidFill>
                <a:srgbClr val="333333"/>
              </a:solidFill>
              <a:effectLst/>
              <a:latin typeface="Söhne"/>
            </a:endParaRPr>
          </a:p>
          <a:p>
            <a:pPr algn="l"/>
            <a:endParaRPr lang="en-IN" dirty="0">
              <a:solidFill>
                <a:srgbClr val="333333"/>
              </a:solidFill>
              <a:latin typeface="Söhne"/>
            </a:endParaRPr>
          </a:p>
          <a:p>
            <a:pPr algn="l"/>
            <a:r>
              <a:rPr lang="en-IN" sz="1800" i="0" dirty="0">
                <a:solidFill>
                  <a:srgbClr val="333333"/>
                </a:solidFill>
                <a:effectLst/>
                <a:latin typeface="Söhne"/>
              </a:rPr>
              <a:t>2. Temperature sensor: It is used to sense the temperature in water tank.</a:t>
            </a:r>
          </a:p>
          <a:p>
            <a:pPr algn="l"/>
            <a:endParaRPr lang="en-IN" sz="1800" i="0" dirty="0">
              <a:solidFill>
                <a:srgbClr val="333333"/>
              </a:solidFill>
              <a:effectLst/>
              <a:latin typeface="Söhne"/>
            </a:endParaRPr>
          </a:p>
          <a:p>
            <a:pPr algn="l"/>
            <a:r>
              <a:rPr lang="en-IN" sz="1800" i="0" dirty="0">
                <a:solidFill>
                  <a:srgbClr val="333333"/>
                </a:solidFill>
                <a:effectLst/>
                <a:latin typeface="Söhne"/>
              </a:rPr>
              <a:t>3. Water </a:t>
            </a:r>
            <a:r>
              <a:rPr lang="en-IN" sz="1800" dirty="0">
                <a:solidFill>
                  <a:srgbClr val="333333"/>
                </a:solidFill>
                <a:latin typeface="Söhne"/>
              </a:rPr>
              <a:t>flow</a:t>
            </a:r>
            <a:r>
              <a:rPr lang="en-IN" sz="1800" i="0" dirty="0">
                <a:solidFill>
                  <a:srgbClr val="333333"/>
                </a:solidFill>
                <a:effectLst/>
                <a:latin typeface="Söhne"/>
              </a:rPr>
              <a:t> Sensor: It is used to know the usage of water litre per hour. By using ESP8266 WI-FI module the data is recorded in real-time and updated in cloud.</a:t>
            </a:r>
          </a:p>
          <a:p>
            <a:endParaRPr lang="en-IN" dirty="0">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2"/>
          <p:cNvPicPr>
            <a:picLocks noChangeAspect="1"/>
          </p:cNvPicPr>
          <p:nvPr/>
        </p:nvPicPr>
        <p:blipFill>
          <a:blip r:embed="rId2"/>
          <a:stretch>
            <a:fillRect/>
          </a:stretch>
        </p:blipFill>
        <p:spPr>
          <a:xfrm>
            <a:off x="1347564" y="1123138"/>
            <a:ext cx="9540688" cy="5162428"/>
          </a:xfrm>
          <a:prstGeom prst="rect">
            <a:avLst/>
          </a:prstGeom>
        </p:spPr>
      </p:pic>
      <p:sp>
        <p:nvSpPr>
          <p:cNvPr id="3" name="TextBox 2">
            <a:extLst>
              <a:ext uri="{FF2B5EF4-FFF2-40B4-BE49-F238E27FC236}">
                <a16:creationId xmlns:a16="http://schemas.microsoft.com/office/drawing/2014/main" id="{206DC8AC-459A-91E2-039B-9991F68E58FA}"/>
              </a:ext>
            </a:extLst>
          </p:cNvPr>
          <p:cNvSpPr txBox="1"/>
          <p:nvPr/>
        </p:nvSpPr>
        <p:spPr>
          <a:xfrm>
            <a:off x="1260446" y="469676"/>
            <a:ext cx="6094602" cy="754053"/>
          </a:xfrm>
          <a:prstGeom prst="rect">
            <a:avLst/>
          </a:prstGeom>
          <a:noFill/>
        </p:spPr>
        <p:txBody>
          <a:bodyPr wrap="square">
            <a:spAutoFit/>
          </a:bodyPr>
          <a:lstStyle/>
          <a:p>
            <a:r>
              <a:rPr lang="en-US" sz="4300" dirty="0">
                <a:solidFill>
                  <a:schemeClr val="tx1"/>
                </a:solidFill>
                <a:latin typeface="+mj-lt"/>
              </a:rPr>
              <a:t>IoT DESIGN:</a:t>
            </a:r>
            <a:endParaRPr lang="en-IN" sz="4300"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normAutofit/>
          </a:bodyPr>
          <a:lstStyle/>
          <a:p>
            <a:r>
              <a:rPr lang="en-US" dirty="0">
                <a:solidFill>
                  <a:schemeClr val="tx1"/>
                </a:solidFill>
              </a:rPr>
              <a:t>REAL-TIME TRANSIST INFORMATION PLATFORM:</a:t>
            </a:r>
            <a:endParaRPr lang="en-IN" dirty="0">
              <a:solidFill>
                <a:schemeClr val="tx1"/>
              </a:solidFill>
            </a:endParaRPr>
          </a:p>
        </p:txBody>
      </p:sp>
      <p:sp>
        <p:nvSpPr>
          <p:cNvPr id="1048610" name="Content Placeholder 2"/>
          <p:cNvSpPr>
            <a:spLocks noGrp="1"/>
          </p:cNvSpPr>
          <p:nvPr>
            <p:ph idx="1"/>
          </p:nvPr>
        </p:nvSpPr>
        <p:spPr/>
        <p:txBody>
          <a:bodyPr>
            <a:normAutofit/>
          </a:bodyPr>
          <a:lstStyle/>
          <a:p>
            <a:r>
              <a:rPr lang="en-US" b="0" i="0" dirty="0">
                <a:solidFill>
                  <a:srgbClr val="374151"/>
                </a:solidFill>
                <a:effectLst/>
                <a:latin typeface="Söhne"/>
              </a:rPr>
              <a:t>The Smart Water Transit Information Platform (SWTIP) is a digital ecosystem that leverages real-time data and IoT technology to provide critical information and services related to water distribution and management</a:t>
            </a:r>
          </a:p>
          <a:p>
            <a:pPr algn="l">
              <a:buFont typeface="+mj-lt"/>
              <a:buAutoNum type="arabicPeriod"/>
            </a:pPr>
            <a:r>
              <a:rPr lang="en-US" b="1" i="0" dirty="0">
                <a:solidFill>
                  <a:srgbClr val="374151"/>
                </a:solidFill>
                <a:effectLst/>
                <a:latin typeface="Söhne"/>
              </a:rPr>
              <a:t>Real-Time Water Flow Monitoring:</a:t>
            </a:r>
            <a:r>
              <a:rPr lang="en-US" b="0" i="0" dirty="0">
                <a:solidFill>
                  <a:srgbClr val="374151"/>
                </a:solidFill>
                <a:effectLst/>
                <a:latin typeface="Söhne"/>
              </a:rPr>
              <a:t> Provides real-time data on water flow rates, pressures, and distribution within the water network. Users can track the movement of water in pipes and pipelines.</a:t>
            </a:r>
          </a:p>
          <a:p>
            <a:pPr algn="l">
              <a:buFont typeface="+mj-lt"/>
              <a:buAutoNum type="arabicPeriod"/>
            </a:pPr>
            <a:r>
              <a:rPr lang="en-US" b="1" i="0" dirty="0">
                <a:solidFill>
                  <a:srgbClr val="374151"/>
                </a:solidFill>
                <a:effectLst/>
                <a:latin typeface="Söhne"/>
              </a:rPr>
              <a:t>Water Quality Monitoring:</a:t>
            </a:r>
            <a:r>
              <a:rPr lang="en-US" b="0" i="0" dirty="0">
                <a:solidFill>
                  <a:srgbClr val="374151"/>
                </a:solidFill>
                <a:effectLst/>
                <a:latin typeface="Söhne"/>
              </a:rPr>
              <a:t> Monitors water quality parameters such as pH levels, turbidity, and contaminants in real time, with alerts for potential issues or breaches in quality standards.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a:xfrm>
            <a:off x="1107943" y="1072657"/>
            <a:ext cx="8596668" cy="618565"/>
          </a:xfrm>
        </p:spPr>
        <p:txBody>
          <a:bodyPr>
            <a:normAutofit fontScale="90000"/>
          </a:bodyPr>
          <a:lstStyle/>
          <a:p>
            <a:r>
              <a:rPr lang="en-US" dirty="0">
                <a:solidFill>
                  <a:schemeClr val="tx1"/>
                </a:solidFill>
              </a:rPr>
              <a:t>INTEGRATION APPROACH:</a:t>
            </a:r>
            <a:endParaRPr lang="en-IN" dirty="0">
              <a:solidFill>
                <a:schemeClr val="tx1"/>
              </a:solidFill>
            </a:endParaRPr>
          </a:p>
        </p:txBody>
      </p:sp>
      <p:sp>
        <p:nvSpPr>
          <p:cNvPr id="1048612" name="Content Placeholder 2"/>
          <p:cNvSpPr>
            <a:spLocks noGrp="1"/>
          </p:cNvSpPr>
          <p:nvPr>
            <p:ph idx="1"/>
          </p:nvPr>
        </p:nvSpPr>
        <p:spPr>
          <a:xfrm>
            <a:off x="1108655" y="1245418"/>
            <a:ext cx="8596668" cy="4813198"/>
          </a:xfrm>
        </p:spPr>
        <p:txBody>
          <a:bodyPr>
            <a:normAutofit fontScale="92500" lnSpcReduction="10000"/>
          </a:bodyPr>
          <a:lstStyle/>
          <a:p>
            <a:pPr marL="0" indent="0" algn="l">
              <a:buNone/>
            </a:pPr>
            <a:endParaRPr lang="en-IN" b="0" i="0" dirty="0">
              <a:solidFill>
                <a:srgbClr val="374151"/>
              </a:solidFill>
              <a:effectLst/>
              <a:latin typeface="Söhne"/>
            </a:endParaRPr>
          </a:p>
          <a:p>
            <a:pPr algn="l"/>
            <a:endParaRPr lang="en-IN" b="1" i="0" dirty="0">
              <a:solidFill>
                <a:srgbClr val="374151"/>
              </a:solidFill>
              <a:effectLst/>
              <a:latin typeface="Söhne"/>
            </a:endParaRPr>
          </a:p>
          <a:p>
            <a:pPr algn="l"/>
            <a:r>
              <a:rPr lang="en-IN" b="1" dirty="0">
                <a:solidFill>
                  <a:srgbClr val="374151"/>
                </a:solidFill>
                <a:latin typeface="Söhne"/>
              </a:rPr>
              <a:t>1</a:t>
            </a:r>
            <a:r>
              <a:rPr lang="en-IN" b="1" i="0" dirty="0">
                <a:solidFill>
                  <a:srgbClr val="374151"/>
                </a:solidFill>
                <a:effectLst/>
                <a:latin typeface="Söhne"/>
              </a:rPr>
              <a:t>. Standardize Communication Protocols:</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Ensure that all devices and software components use standardized communication protocols for seamless data exchange. Common IoT communication protocols include MQTT, CoAP, and HTTP/HTTPS.</a:t>
            </a:r>
          </a:p>
          <a:p>
            <a:pPr algn="l"/>
            <a:r>
              <a:rPr lang="en-IN" b="1" dirty="0">
                <a:solidFill>
                  <a:srgbClr val="374151"/>
                </a:solidFill>
                <a:latin typeface="Söhne"/>
              </a:rPr>
              <a:t>2</a:t>
            </a:r>
            <a:r>
              <a:rPr lang="en-IN" b="1" i="0" dirty="0">
                <a:solidFill>
                  <a:srgbClr val="374151"/>
                </a:solidFill>
                <a:effectLst/>
                <a:latin typeface="Söhne"/>
              </a:rPr>
              <a:t>. Central Data Platform:</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Establish a central data platform or data hub that serves as the backbone of the system. This platform should aggregate and store data from various sources and provide APIs for data access.</a:t>
            </a:r>
          </a:p>
          <a:p>
            <a:pPr algn="l"/>
            <a:r>
              <a:rPr lang="en-IN" b="1" dirty="0">
                <a:solidFill>
                  <a:srgbClr val="374151"/>
                </a:solidFill>
                <a:latin typeface="Söhne"/>
              </a:rPr>
              <a:t>3</a:t>
            </a:r>
            <a:r>
              <a:rPr lang="en-IN" b="1" i="0" dirty="0">
                <a:solidFill>
                  <a:srgbClr val="374151"/>
                </a:solidFill>
                <a:effectLst/>
                <a:latin typeface="Söhne"/>
              </a:rPr>
              <a:t>. IoT Device Management:</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Implement an IoT device management system to handle device provisioning, monitoring, and firmware updates. This ensures that all devices are functioning optimally.</a:t>
            </a:r>
          </a:p>
          <a:p>
            <a:endParaRPr lang="en-IN"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42</TotalTime>
  <Words>799</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Bell MT</vt:lpstr>
      <vt:lpstr>Calibri</vt:lpstr>
      <vt:lpstr>Calibri Light</vt:lpstr>
      <vt:lpstr>Söhne</vt:lpstr>
      <vt:lpstr>Retrospect</vt:lpstr>
      <vt:lpstr>PowerPoint Presentation</vt:lpstr>
      <vt:lpstr>PROBLEM DEFINITION:</vt:lpstr>
      <vt:lpstr>OBJECTIVES:</vt:lpstr>
      <vt:lpstr>EXISTING SYSTEM:</vt:lpstr>
      <vt:lpstr>PROPOSED SYSTEM:</vt:lpstr>
      <vt:lpstr>IoT SENSOR DESIGN:</vt:lpstr>
      <vt:lpstr>PowerPoint Presentation</vt:lpstr>
      <vt:lpstr>REAL-TIME TRANSIST INFORMATION PLATFORM:</vt:lpstr>
      <vt:lpstr>INTEGRATION APPROACH:</vt:lpstr>
      <vt:lpstr>INTEGRATION BENEFITS: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sahanasiva635@gmail.com</dc:creator>
  <cp:lastModifiedBy>Administrator</cp:lastModifiedBy>
  <cp:revision>5</cp:revision>
  <dcterms:created xsi:type="dcterms:W3CDTF">2023-09-29T00:40:14Z</dcterms:created>
  <dcterms:modified xsi:type="dcterms:W3CDTF">2023-09-30T12:01:51Z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13aff6c69ffb407bbdef0e4fb9e5ce7f</vt:lpwstr>
  </property>
</Properties>
</file>