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66" r:id="rId3"/>
    <p:sldId id="267" r:id="rId4"/>
    <p:sldId id="268" r:id="rId5"/>
    <p:sldId id="259" r:id="rId6"/>
    <p:sldId id="269" r:id="rId7"/>
    <p:sldId id="265" r:id="rId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62"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CF1DE0F-F687-4674-A869-307927268E89}" type="datetimeFigureOut">
              <a:rPr lang="en-IN" smtClean="0"/>
              <a:pPr/>
              <a:t>26-10-2023</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E63C611-3765-4FDA-8A6B-41E8D6A74F14}" type="slidenum">
              <a:rPr lang="en-IN" smtClean="0"/>
              <a:pPr/>
              <a:t>‹#›</a:t>
            </a:fld>
            <a:endParaRPr lang="en-IN"/>
          </a:p>
        </p:txBody>
      </p:sp>
    </p:spTree>
    <p:extLst>
      <p:ext uri="{BB962C8B-B14F-4D97-AF65-F5344CB8AC3E}">
        <p14:creationId xmlns:p14="http://schemas.microsoft.com/office/powerpoint/2010/main" xmlns="" val="843223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63C611-3765-4FDA-8A6B-41E8D6A74F14}" type="slidenum">
              <a:rPr lang="en-IN" smtClean="0"/>
              <a:pPr/>
              <a:t>4</a:t>
            </a:fld>
            <a:endParaRPr lang="en-IN"/>
          </a:p>
        </p:txBody>
      </p:sp>
    </p:spTree>
    <p:extLst>
      <p:ext uri="{BB962C8B-B14F-4D97-AF65-F5344CB8AC3E}">
        <p14:creationId xmlns:p14="http://schemas.microsoft.com/office/powerpoint/2010/main" xmlns="" val="2802465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800" b="1" i="0">
                <a:solidFill>
                  <a:srgbClr val="37415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6602" y="634111"/>
            <a:ext cx="4006215" cy="575310"/>
          </a:xfrm>
          <a:prstGeom prst="rect">
            <a:avLst/>
          </a:prstGeom>
        </p:spPr>
        <p:txBody>
          <a:bodyPr wrap="square" lIns="0" tIns="0" rIns="0" bIns="0">
            <a:spAutoFit/>
          </a:bodyPr>
          <a:lstStyle>
            <a:lvl1pPr>
              <a:defRPr sz="36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756602" y="1117155"/>
            <a:ext cx="8362315" cy="3822065"/>
          </a:xfrm>
          <a:prstGeom prst="rect">
            <a:avLst/>
          </a:prstGeom>
        </p:spPr>
        <p:txBody>
          <a:bodyPr wrap="square" lIns="0" tIns="0" rIns="0" bIns="0">
            <a:spAutoFit/>
          </a:bodyPr>
          <a:lstStyle>
            <a:lvl1pPr>
              <a:defRPr sz="1800" b="1" i="0">
                <a:solidFill>
                  <a:srgbClr val="37415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10/26/2023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15285" y="2177732"/>
            <a:ext cx="5549900" cy="300355"/>
          </a:xfrm>
          <a:prstGeom prst="rect">
            <a:avLst/>
          </a:prstGeom>
        </p:spPr>
        <p:txBody>
          <a:bodyPr vert="horz" wrap="square" lIns="0" tIns="12700" rIns="0" bIns="0" rtlCol="0">
            <a:spAutoFit/>
          </a:bodyPr>
          <a:lstStyle/>
          <a:p>
            <a:pPr marL="12700">
              <a:lnSpc>
                <a:spcPct val="100000"/>
              </a:lnSpc>
              <a:spcBef>
                <a:spcPts val="100"/>
              </a:spcBef>
            </a:pPr>
            <a:r>
              <a:rPr sz="1800" b="1" spc="-105" dirty="0">
                <a:solidFill>
                  <a:srgbClr val="404040"/>
                </a:solidFill>
                <a:latin typeface="Georgia"/>
                <a:cs typeface="Georgia"/>
              </a:rPr>
              <a:t>D</a:t>
            </a:r>
            <a:r>
              <a:rPr sz="1800" b="1" spc="-75" dirty="0">
                <a:solidFill>
                  <a:srgbClr val="404040"/>
                </a:solidFill>
                <a:latin typeface="Georgia"/>
                <a:cs typeface="Georgia"/>
              </a:rPr>
              <a:t>E</a:t>
            </a:r>
            <a:r>
              <a:rPr sz="1800" b="1" spc="-215" dirty="0">
                <a:solidFill>
                  <a:srgbClr val="404040"/>
                </a:solidFill>
                <a:latin typeface="Georgia"/>
                <a:cs typeface="Georgia"/>
              </a:rPr>
              <a:t>P</a:t>
            </a:r>
            <a:r>
              <a:rPr sz="1800" b="1" spc="-95" dirty="0">
                <a:solidFill>
                  <a:srgbClr val="404040"/>
                </a:solidFill>
                <a:latin typeface="Georgia"/>
                <a:cs typeface="Georgia"/>
              </a:rPr>
              <a:t>A</a:t>
            </a:r>
            <a:r>
              <a:rPr sz="1800" b="1" spc="-240" dirty="0">
                <a:solidFill>
                  <a:srgbClr val="404040"/>
                </a:solidFill>
                <a:latin typeface="Georgia"/>
                <a:cs typeface="Georgia"/>
              </a:rPr>
              <a:t>R</a:t>
            </a:r>
            <a:r>
              <a:rPr sz="1800" b="1" spc="-15" dirty="0">
                <a:solidFill>
                  <a:srgbClr val="404040"/>
                </a:solidFill>
                <a:latin typeface="Georgia"/>
                <a:cs typeface="Georgia"/>
              </a:rPr>
              <a:t>T</a:t>
            </a:r>
            <a:r>
              <a:rPr sz="1800" b="1" spc="15" dirty="0">
                <a:solidFill>
                  <a:srgbClr val="404040"/>
                </a:solidFill>
                <a:latin typeface="Georgia"/>
                <a:cs typeface="Georgia"/>
              </a:rPr>
              <a:t>M</a:t>
            </a:r>
            <a:r>
              <a:rPr sz="1800" b="1" spc="-105" dirty="0">
                <a:solidFill>
                  <a:srgbClr val="404040"/>
                </a:solidFill>
                <a:latin typeface="Georgia"/>
                <a:cs typeface="Georgia"/>
              </a:rPr>
              <a:t>E</a:t>
            </a:r>
            <a:r>
              <a:rPr sz="1800" b="1" spc="-165" dirty="0">
                <a:solidFill>
                  <a:srgbClr val="404040"/>
                </a:solidFill>
                <a:latin typeface="Georgia"/>
                <a:cs typeface="Georgia"/>
              </a:rPr>
              <a:t>N</a:t>
            </a:r>
            <a:r>
              <a:rPr sz="1800" b="1" spc="120" dirty="0">
                <a:solidFill>
                  <a:srgbClr val="404040"/>
                </a:solidFill>
                <a:latin typeface="Georgia"/>
                <a:cs typeface="Georgia"/>
              </a:rPr>
              <a:t>T</a:t>
            </a:r>
            <a:r>
              <a:rPr sz="1800" b="1" spc="-85" dirty="0">
                <a:solidFill>
                  <a:srgbClr val="404040"/>
                </a:solidFill>
                <a:latin typeface="Georgia"/>
                <a:cs typeface="Georgia"/>
              </a:rPr>
              <a:t> </a:t>
            </a:r>
            <a:r>
              <a:rPr sz="1800" b="1" spc="-130" dirty="0">
                <a:solidFill>
                  <a:srgbClr val="404040"/>
                </a:solidFill>
                <a:latin typeface="Georgia"/>
                <a:cs typeface="Georgia"/>
              </a:rPr>
              <a:t>O</a:t>
            </a:r>
            <a:r>
              <a:rPr sz="1800" b="1" spc="-105" dirty="0">
                <a:solidFill>
                  <a:srgbClr val="404040"/>
                </a:solidFill>
                <a:latin typeface="Georgia"/>
                <a:cs typeface="Georgia"/>
              </a:rPr>
              <a:t>F</a:t>
            </a:r>
            <a:r>
              <a:rPr sz="1800" b="1" spc="10" dirty="0">
                <a:solidFill>
                  <a:srgbClr val="404040"/>
                </a:solidFill>
                <a:latin typeface="Georgia"/>
                <a:cs typeface="Georgia"/>
              </a:rPr>
              <a:t> </a:t>
            </a:r>
            <a:r>
              <a:rPr sz="1800" b="1" spc="-135" dirty="0">
                <a:solidFill>
                  <a:srgbClr val="404040"/>
                </a:solidFill>
                <a:latin typeface="Georgia"/>
                <a:cs typeface="Georgia"/>
              </a:rPr>
              <a:t>I</a:t>
            </a:r>
            <a:r>
              <a:rPr sz="1800" b="1" spc="-165" dirty="0">
                <a:solidFill>
                  <a:srgbClr val="404040"/>
                </a:solidFill>
                <a:latin typeface="Georgia"/>
                <a:cs typeface="Georgia"/>
              </a:rPr>
              <a:t>N</a:t>
            </a:r>
            <a:r>
              <a:rPr sz="1800" b="1" spc="-90" dirty="0">
                <a:solidFill>
                  <a:srgbClr val="404040"/>
                </a:solidFill>
                <a:latin typeface="Georgia"/>
                <a:cs typeface="Georgia"/>
              </a:rPr>
              <a:t>F</a:t>
            </a:r>
            <a:r>
              <a:rPr sz="1800" b="1" spc="-130" dirty="0">
                <a:solidFill>
                  <a:srgbClr val="404040"/>
                </a:solidFill>
                <a:latin typeface="Georgia"/>
                <a:cs typeface="Georgia"/>
              </a:rPr>
              <a:t>O</a:t>
            </a:r>
            <a:r>
              <a:rPr sz="1800" b="1" spc="-165" dirty="0">
                <a:solidFill>
                  <a:srgbClr val="404040"/>
                </a:solidFill>
                <a:latin typeface="Georgia"/>
                <a:cs typeface="Georgia"/>
              </a:rPr>
              <a:t>R</a:t>
            </a:r>
            <a:r>
              <a:rPr sz="1800" b="1" spc="-120" dirty="0">
                <a:solidFill>
                  <a:srgbClr val="404040"/>
                </a:solidFill>
                <a:latin typeface="Georgia"/>
                <a:cs typeface="Georgia"/>
              </a:rPr>
              <a:t>M</a:t>
            </a:r>
            <a:r>
              <a:rPr sz="1800" b="1" spc="-240" dirty="0">
                <a:solidFill>
                  <a:srgbClr val="404040"/>
                </a:solidFill>
                <a:latin typeface="Georgia"/>
                <a:cs typeface="Georgia"/>
              </a:rPr>
              <a:t>A</a:t>
            </a:r>
            <a:r>
              <a:rPr sz="1800" b="1" spc="5" dirty="0">
                <a:solidFill>
                  <a:srgbClr val="404040"/>
                </a:solidFill>
                <a:latin typeface="Georgia"/>
                <a:cs typeface="Georgia"/>
              </a:rPr>
              <a:t>T</a:t>
            </a:r>
            <a:r>
              <a:rPr sz="1800" b="1" spc="-20" dirty="0">
                <a:solidFill>
                  <a:srgbClr val="404040"/>
                </a:solidFill>
                <a:latin typeface="Georgia"/>
                <a:cs typeface="Georgia"/>
              </a:rPr>
              <a:t>I</a:t>
            </a:r>
            <a:r>
              <a:rPr sz="1800" b="1" spc="-130" dirty="0">
                <a:solidFill>
                  <a:srgbClr val="404040"/>
                </a:solidFill>
                <a:latin typeface="Georgia"/>
                <a:cs typeface="Georgia"/>
              </a:rPr>
              <a:t>O</a:t>
            </a:r>
            <a:r>
              <a:rPr sz="1800" b="1" spc="-145" dirty="0">
                <a:solidFill>
                  <a:srgbClr val="404040"/>
                </a:solidFill>
                <a:latin typeface="Georgia"/>
                <a:cs typeface="Georgia"/>
              </a:rPr>
              <a:t>N</a:t>
            </a:r>
            <a:r>
              <a:rPr sz="1800" b="1" spc="45" dirty="0">
                <a:solidFill>
                  <a:srgbClr val="404040"/>
                </a:solidFill>
                <a:latin typeface="Georgia"/>
                <a:cs typeface="Georgia"/>
              </a:rPr>
              <a:t> </a:t>
            </a:r>
            <a:r>
              <a:rPr sz="1800" b="1" dirty="0">
                <a:solidFill>
                  <a:srgbClr val="404040"/>
                </a:solidFill>
                <a:latin typeface="Georgia"/>
                <a:cs typeface="Georgia"/>
              </a:rPr>
              <a:t>T</a:t>
            </a:r>
            <a:r>
              <a:rPr sz="1800" b="1" spc="15" dirty="0">
                <a:solidFill>
                  <a:srgbClr val="404040"/>
                </a:solidFill>
                <a:latin typeface="Georgia"/>
                <a:cs typeface="Georgia"/>
              </a:rPr>
              <a:t>E</a:t>
            </a:r>
            <a:r>
              <a:rPr sz="1800" b="1" spc="-150" dirty="0">
                <a:solidFill>
                  <a:srgbClr val="404040"/>
                </a:solidFill>
                <a:latin typeface="Georgia"/>
                <a:cs typeface="Georgia"/>
              </a:rPr>
              <a:t>C</a:t>
            </a:r>
            <a:r>
              <a:rPr sz="1800" b="1" spc="-160" dirty="0">
                <a:solidFill>
                  <a:srgbClr val="404040"/>
                </a:solidFill>
                <a:latin typeface="Georgia"/>
                <a:cs typeface="Georgia"/>
              </a:rPr>
              <a:t>H</a:t>
            </a:r>
            <a:r>
              <a:rPr sz="1800" b="1" spc="-165" dirty="0">
                <a:solidFill>
                  <a:srgbClr val="404040"/>
                </a:solidFill>
                <a:latin typeface="Georgia"/>
                <a:cs typeface="Georgia"/>
              </a:rPr>
              <a:t>N</a:t>
            </a:r>
            <a:r>
              <a:rPr sz="1800" b="1" spc="-130" dirty="0">
                <a:solidFill>
                  <a:srgbClr val="404040"/>
                </a:solidFill>
                <a:latin typeface="Georgia"/>
                <a:cs typeface="Georgia"/>
              </a:rPr>
              <a:t>O</a:t>
            </a:r>
            <a:r>
              <a:rPr sz="1800" b="1" spc="-90" dirty="0">
                <a:solidFill>
                  <a:srgbClr val="404040"/>
                </a:solidFill>
                <a:latin typeface="Georgia"/>
                <a:cs typeface="Georgia"/>
              </a:rPr>
              <a:t>L</a:t>
            </a:r>
            <a:r>
              <a:rPr sz="1800" b="1" spc="-150" dirty="0">
                <a:solidFill>
                  <a:srgbClr val="404040"/>
                </a:solidFill>
                <a:latin typeface="Georgia"/>
                <a:cs typeface="Georgia"/>
              </a:rPr>
              <a:t>O</a:t>
            </a:r>
            <a:r>
              <a:rPr sz="1800" b="1" spc="45" dirty="0">
                <a:solidFill>
                  <a:srgbClr val="404040"/>
                </a:solidFill>
                <a:latin typeface="Georgia"/>
                <a:cs typeface="Georgia"/>
              </a:rPr>
              <a:t>G</a:t>
            </a:r>
            <a:r>
              <a:rPr sz="1800" b="1" spc="-25" dirty="0">
                <a:solidFill>
                  <a:srgbClr val="404040"/>
                </a:solidFill>
                <a:latin typeface="Georgia"/>
                <a:cs typeface="Georgia"/>
              </a:rPr>
              <a:t>Y</a:t>
            </a:r>
            <a:endParaRPr sz="1800">
              <a:latin typeface="Georgia"/>
              <a:cs typeface="Georgia"/>
            </a:endParaRPr>
          </a:p>
        </p:txBody>
      </p:sp>
      <p:sp>
        <p:nvSpPr>
          <p:cNvPr id="4" name="object 4"/>
          <p:cNvSpPr txBox="1"/>
          <p:nvPr/>
        </p:nvSpPr>
        <p:spPr>
          <a:xfrm>
            <a:off x="1143000" y="2743200"/>
            <a:ext cx="8311198" cy="3638817"/>
          </a:xfrm>
          <a:prstGeom prst="rect">
            <a:avLst/>
          </a:prstGeom>
        </p:spPr>
        <p:txBody>
          <a:bodyPr vert="horz" wrap="square" lIns="0" tIns="136525" rIns="0" bIns="0" rtlCol="0">
            <a:spAutoFit/>
          </a:bodyPr>
          <a:lstStyle/>
          <a:p>
            <a:r>
              <a:rPr lang="en-IN" sz="2000" b="1" dirty="0" smtClean="0">
                <a:latin typeface="Times New Roman" panose="02020603050405020304" pitchFamily="18" charset="0"/>
                <a:cs typeface="Times New Roman" panose="02020603050405020304" pitchFamily="18" charset="0"/>
              </a:rPr>
              <a:t>Project name :</a:t>
            </a:r>
            <a:r>
              <a:rPr lang="en-IN" sz="2000" dirty="0" smtClean="0">
                <a:latin typeface="Times New Roman" panose="02020603050405020304" pitchFamily="18" charset="0"/>
                <a:cs typeface="Times New Roman" panose="02020603050405020304" pitchFamily="18" charset="0"/>
              </a:rPr>
              <a:t> Smart Water System</a:t>
            </a:r>
          </a:p>
          <a:p>
            <a:r>
              <a:rPr lang="en-IN" sz="2000" b="1" dirty="0" smtClean="0">
                <a:latin typeface="Times New Roman" panose="02020603050405020304" pitchFamily="18" charset="0"/>
                <a:cs typeface="Times New Roman" panose="02020603050405020304" pitchFamily="18" charset="0"/>
              </a:rPr>
              <a:t>Team name    : Proj_224784_Team_6</a:t>
            </a:r>
            <a:endParaRPr lang="en-IN" sz="2000" dirty="0" smtClean="0">
              <a:latin typeface="Times New Roman" panose="02020603050405020304" pitchFamily="18" charset="0"/>
              <a:cs typeface="Times New Roman" panose="02020603050405020304" pitchFamily="18" charset="0"/>
            </a:endParaRPr>
          </a:p>
          <a:p>
            <a:r>
              <a:rPr lang="en-IN" sz="2000" b="1" dirty="0" smtClean="0">
                <a:latin typeface="Times New Roman" panose="02020603050405020304" pitchFamily="18" charset="0"/>
                <a:cs typeface="Times New Roman" panose="02020603050405020304" pitchFamily="18" charset="0"/>
              </a:rPr>
              <a:t>Team members :</a:t>
            </a:r>
          </a:p>
          <a:p>
            <a:r>
              <a:rPr lang="en-IN"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Janish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kumar</a:t>
            </a:r>
            <a:r>
              <a:rPr lang="en-US" sz="2000" dirty="0" smtClean="0">
                <a:latin typeface="Times New Roman" panose="02020603050405020304" pitchFamily="18" charset="0"/>
                <a:cs typeface="Times New Roman" panose="02020603050405020304" pitchFamily="18" charset="0"/>
              </a:rPr>
              <a:t> U(113321205020)</a:t>
            </a:r>
          </a:p>
          <a:p>
            <a:r>
              <a:rPr lang="en-US"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Kotte</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Chandu</a:t>
            </a:r>
            <a:r>
              <a:rPr lang="en-IN" sz="2000" dirty="0" smtClean="0">
                <a:latin typeface="Times New Roman" panose="02020603050405020304" pitchFamily="18" charset="0"/>
                <a:cs typeface="Times New Roman" panose="02020603050405020304" pitchFamily="18" charset="0"/>
              </a:rPr>
              <a:t>(113321205026)</a:t>
            </a:r>
          </a:p>
          <a:p>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Kishore</a:t>
            </a:r>
            <a:r>
              <a:rPr lang="en-US" sz="2000" dirty="0" smtClean="0">
                <a:latin typeface="Times New Roman" panose="02020603050405020304" pitchFamily="18" charset="0"/>
                <a:cs typeface="Times New Roman" panose="02020603050405020304" pitchFamily="18" charset="0"/>
              </a:rPr>
              <a:t> KV(113321205024)</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Yuvaraj</a:t>
            </a:r>
            <a:r>
              <a:rPr lang="en-US" sz="2000" dirty="0" smtClean="0">
                <a:latin typeface="Times New Roman" panose="02020603050405020304" pitchFamily="18" charset="0"/>
                <a:cs typeface="Times New Roman" panose="02020603050405020304" pitchFamily="18" charset="0"/>
              </a:rPr>
              <a:t> V(113321205060)</a:t>
            </a:r>
          </a:p>
          <a:p>
            <a:pPr marL="12700">
              <a:lnSpc>
                <a:spcPct val="100000"/>
              </a:lnSpc>
              <a:spcBef>
                <a:spcPts val="1075"/>
              </a:spcBef>
              <a:tabLst>
                <a:tab pos="1584960" algn="l"/>
              </a:tabLst>
            </a:pPr>
            <a:endParaRPr lang="en-IN" sz="2000" b="1" spc="-250" dirty="0">
              <a:solidFill>
                <a:srgbClr val="404040"/>
              </a:solidFill>
              <a:latin typeface="Georgia"/>
              <a:cs typeface="Georgia"/>
            </a:endParaRPr>
          </a:p>
          <a:p>
            <a:pPr marL="12700">
              <a:lnSpc>
                <a:spcPct val="100000"/>
              </a:lnSpc>
              <a:spcBef>
                <a:spcPts val="1075"/>
              </a:spcBef>
              <a:tabLst>
                <a:tab pos="1584960" algn="l"/>
              </a:tabLst>
            </a:pPr>
            <a:endParaRPr lang="en-IN" sz="2000" b="1" spc="-250" dirty="0">
              <a:solidFill>
                <a:srgbClr val="404040"/>
              </a:solidFill>
              <a:latin typeface="Georgia"/>
              <a:cs typeface="Georgia"/>
            </a:endParaRPr>
          </a:p>
          <a:p>
            <a:pPr marL="12700">
              <a:lnSpc>
                <a:spcPct val="100000"/>
              </a:lnSpc>
              <a:spcBef>
                <a:spcPts val="1075"/>
              </a:spcBef>
              <a:tabLst>
                <a:tab pos="1584960" algn="l"/>
              </a:tabLst>
            </a:pPr>
            <a:endParaRPr sz="2000" dirty="0">
              <a:latin typeface="Georgia"/>
              <a:cs typeface="Georgia"/>
            </a:endParaRPr>
          </a:p>
        </p:txBody>
      </p:sp>
      <p:pic>
        <p:nvPicPr>
          <p:cNvPr id="5" name="object 5"/>
          <p:cNvPicPr/>
          <p:nvPr/>
        </p:nvPicPr>
        <p:blipFill>
          <a:blip r:embed="rId2" cstate="print"/>
          <a:stretch>
            <a:fillRect/>
          </a:stretch>
        </p:blipFill>
        <p:spPr>
          <a:xfrm>
            <a:off x="352425" y="238125"/>
            <a:ext cx="9248775" cy="13239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6CF191-26A6-C819-C90F-42E5D4B949E3}"/>
              </a:ext>
            </a:extLst>
          </p:cNvPr>
          <p:cNvSpPr>
            <a:spLocks noGrp="1"/>
          </p:cNvSpPr>
          <p:nvPr>
            <p:ph type="title"/>
          </p:nvPr>
        </p:nvSpPr>
        <p:spPr/>
        <p:txBody>
          <a:bodyPr/>
          <a:lstStyle/>
          <a:p>
            <a:r>
              <a:rPr lang="en-IN" b="1" i="0" dirty="0">
                <a:effectLst/>
                <a:latin typeface="Söhne"/>
              </a:rPr>
              <a:t>Project</a:t>
            </a:r>
            <a:endParaRPr lang="en-IN" dirty="0"/>
          </a:p>
        </p:txBody>
      </p:sp>
      <p:sp>
        <p:nvSpPr>
          <p:cNvPr id="3" name="Text Placeholder 2">
            <a:extLst>
              <a:ext uri="{FF2B5EF4-FFF2-40B4-BE49-F238E27FC236}">
                <a16:creationId xmlns:a16="http://schemas.microsoft.com/office/drawing/2014/main" xmlns="" id="{D0B844CB-62D8-C918-FEE8-F3C18E139915}"/>
              </a:ext>
            </a:extLst>
          </p:cNvPr>
          <p:cNvSpPr>
            <a:spLocks noGrp="1"/>
          </p:cNvSpPr>
          <p:nvPr>
            <p:ph type="body" idx="1"/>
          </p:nvPr>
        </p:nvSpPr>
        <p:spPr>
          <a:xfrm>
            <a:off x="667543" y="2023110"/>
            <a:ext cx="8890317" cy="3877985"/>
          </a:xfrm>
        </p:spPr>
        <p:txBody>
          <a:bodyPr/>
          <a:lstStyle/>
          <a:p>
            <a:r>
              <a:rPr lang="en-US" sz="2800" dirty="0"/>
              <a:t>This technology project is dedicated to creating an IoT-based smart water system designed to optimize water management, minimize waste, and enhance overall efficiency. The project involves the development of a platform that employs web development technologies to monitor and manage water resources intelligently. This platform comprises various stages, from sensor integration to data analytics, and is intended to facilitate sustainable water usage and conservation.</a:t>
            </a:r>
            <a:endParaRPr lang="en-IN" sz="2800" dirty="0"/>
          </a:p>
        </p:txBody>
      </p:sp>
    </p:spTree>
    <p:extLst>
      <p:ext uri="{BB962C8B-B14F-4D97-AF65-F5344CB8AC3E}">
        <p14:creationId xmlns:p14="http://schemas.microsoft.com/office/powerpoint/2010/main" xmlns="" val="1592661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668646-BA33-9B53-E935-BD1C78BE0166}"/>
              </a:ext>
            </a:extLst>
          </p:cNvPr>
          <p:cNvSpPr>
            <a:spLocks noGrp="1"/>
          </p:cNvSpPr>
          <p:nvPr>
            <p:ph type="title"/>
          </p:nvPr>
        </p:nvSpPr>
        <p:spPr/>
        <p:txBody>
          <a:bodyPr/>
          <a:lstStyle/>
          <a:p>
            <a:r>
              <a:rPr lang="en-IN" b="1" i="0" dirty="0">
                <a:effectLst/>
                <a:latin typeface="Söhne"/>
              </a:rPr>
              <a:t>Requirements</a:t>
            </a:r>
            <a:endParaRPr lang="en-IN" dirty="0"/>
          </a:p>
        </p:txBody>
      </p:sp>
      <p:sp>
        <p:nvSpPr>
          <p:cNvPr id="3" name="Text Placeholder 2">
            <a:extLst>
              <a:ext uri="{FF2B5EF4-FFF2-40B4-BE49-F238E27FC236}">
                <a16:creationId xmlns:a16="http://schemas.microsoft.com/office/drawing/2014/main" xmlns="" id="{24ED3DFE-4028-01C1-7C79-7F38FD0D7FC9}"/>
              </a:ext>
            </a:extLst>
          </p:cNvPr>
          <p:cNvSpPr>
            <a:spLocks noGrp="1"/>
          </p:cNvSpPr>
          <p:nvPr>
            <p:ph type="body" idx="1"/>
          </p:nvPr>
        </p:nvSpPr>
        <p:spPr>
          <a:xfrm>
            <a:off x="609600" y="1676400"/>
            <a:ext cx="8620351" cy="3631763"/>
          </a:xfrm>
        </p:spPr>
        <p:txBody>
          <a:bodyPr/>
          <a:lstStyle/>
          <a:p>
            <a:pPr marL="285750" indent="-285750">
              <a:buFont typeface="Arial" panose="020B0604020202020204" pitchFamily="34" charset="0"/>
              <a:buChar char="•"/>
            </a:pPr>
            <a:r>
              <a:rPr lang="en-US" sz="1600" dirty="0"/>
              <a:t>IoT Water Sensors: Sensors for measuring water quality, flow rates, and consumption patterns.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Microcontrollers: Devices like Arduino or Raspberry Pi for collecting and transmitting data from the sensors.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Central Server: A cloud-based server to receive, process, and store data from the sensors.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Database: A robust database system for storing and retrieving water data.</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Web Application: A user-friendly web application for data visualization, user interactions, and analytics.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Communication Protocols: MQTT or HTTP for transmitting data from sensors to the central server.</a:t>
            </a:r>
            <a:endParaRPr lang="en-US" sz="2800" dirty="0"/>
          </a:p>
          <a:p>
            <a:endParaRPr lang="en-IN" sz="2800" dirty="0"/>
          </a:p>
        </p:txBody>
      </p:sp>
    </p:spTree>
    <p:extLst>
      <p:ext uri="{BB962C8B-B14F-4D97-AF65-F5344CB8AC3E}">
        <p14:creationId xmlns:p14="http://schemas.microsoft.com/office/powerpoint/2010/main" xmlns="" val="1030569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BCA5B1-15BA-ABD7-31B5-04543A2FE129}"/>
              </a:ext>
            </a:extLst>
          </p:cNvPr>
          <p:cNvSpPr>
            <a:spLocks noGrp="1"/>
          </p:cNvSpPr>
          <p:nvPr>
            <p:ph type="title"/>
          </p:nvPr>
        </p:nvSpPr>
        <p:spPr/>
        <p:txBody>
          <a:bodyPr/>
          <a:lstStyle/>
          <a:p>
            <a:r>
              <a:rPr lang="en-IN" dirty="0"/>
              <a:t>Web Technologies:</a:t>
            </a:r>
          </a:p>
        </p:txBody>
      </p:sp>
      <p:sp>
        <p:nvSpPr>
          <p:cNvPr id="3" name="Text Placeholder 2">
            <a:extLst>
              <a:ext uri="{FF2B5EF4-FFF2-40B4-BE49-F238E27FC236}">
                <a16:creationId xmlns:a16="http://schemas.microsoft.com/office/drawing/2014/main" xmlns="" id="{37C4A475-1C60-AC49-71FE-F55D0FD2A629}"/>
              </a:ext>
            </a:extLst>
          </p:cNvPr>
          <p:cNvSpPr>
            <a:spLocks noGrp="1"/>
          </p:cNvSpPr>
          <p:nvPr>
            <p:ph type="body" idx="1"/>
          </p:nvPr>
        </p:nvSpPr>
        <p:spPr>
          <a:xfrm>
            <a:off x="609600" y="1905000"/>
            <a:ext cx="9758998" cy="3877985"/>
          </a:xfrm>
        </p:spPr>
        <p:txBody>
          <a:bodyPr/>
          <a:lstStyle/>
          <a:p>
            <a:pPr marL="285750" indent="-285750">
              <a:buFont typeface="Arial" panose="020B0604020202020204" pitchFamily="34" charset="0"/>
              <a:buChar char="•"/>
            </a:pPr>
            <a:r>
              <a:rPr lang="en-IN" dirty="0"/>
              <a:t>Front-end Development: HTML, CSS, JavaScript, and front-end frameworks (e.g., React, Angular, or Vue.js) for designing the web application's user interface.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Back-end Development: Node.js, Python, or Java for the server-side application responsible for data processing, database communication, and business logic.</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Database: SQL or NoSQL databases such as MySQL, PostgreSQL, MongoDB, or Firebase for efficient data storage and retrieval.</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Cloud Services: Cloud platforms like AWS, Azure, or Google Cloud for hosting the central server and ensuring scalability and availability.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Data Visualization: Leverage data visualization libraries to create informative charts and graphs that display water usage patterns.</a:t>
            </a:r>
          </a:p>
        </p:txBody>
      </p:sp>
    </p:spTree>
    <p:extLst>
      <p:ext uri="{BB962C8B-B14F-4D97-AF65-F5344CB8AC3E}">
        <p14:creationId xmlns:p14="http://schemas.microsoft.com/office/powerpoint/2010/main" xmlns="" val="2855792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64390"/>
            <a:ext cx="5181600" cy="567463"/>
          </a:xfrm>
          <a:prstGeom prst="rect">
            <a:avLst/>
          </a:prstGeom>
        </p:spPr>
        <p:txBody>
          <a:bodyPr vert="horz" wrap="square" lIns="0" tIns="13335" rIns="0" bIns="0" rtlCol="0">
            <a:spAutoFit/>
          </a:bodyPr>
          <a:lstStyle/>
          <a:p>
            <a:pPr marL="12700">
              <a:lnSpc>
                <a:spcPct val="100000"/>
              </a:lnSpc>
              <a:spcBef>
                <a:spcPts val="105"/>
              </a:spcBef>
            </a:pPr>
            <a:r>
              <a:rPr lang="en-IN" spc="-5" dirty="0"/>
              <a:t>Stages of Development:</a:t>
            </a:r>
            <a:endParaRPr spc="-5" dirty="0"/>
          </a:p>
        </p:txBody>
      </p:sp>
      <p:sp>
        <p:nvSpPr>
          <p:cNvPr id="3" name="object 3"/>
          <p:cNvSpPr txBox="1">
            <a:spLocks noGrp="1"/>
          </p:cNvSpPr>
          <p:nvPr>
            <p:ph type="body" idx="1"/>
          </p:nvPr>
        </p:nvSpPr>
        <p:spPr>
          <a:xfrm>
            <a:off x="756602" y="1117155"/>
            <a:ext cx="8362315" cy="4582024"/>
          </a:xfrm>
          <a:prstGeom prst="rect">
            <a:avLst/>
          </a:prstGeom>
        </p:spPr>
        <p:txBody>
          <a:bodyPr vert="horz" wrap="square" lIns="0" tIns="148590" rIns="0" bIns="0" rtlCol="0">
            <a:spAutoFit/>
          </a:bodyPr>
          <a:lstStyle/>
          <a:p>
            <a:pPr marL="298450" indent="-285750" algn="just">
              <a:lnSpc>
                <a:spcPct val="100000"/>
              </a:lnSpc>
              <a:spcBef>
                <a:spcPts val="1170"/>
              </a:spcBef>
              <a:buFont typeface="Arial" panose="020B0604020202020204" pitchFamily="34" charset="0"/>
              <a:buChar char="•"/>
            </a:pPr>
            <a:r>
              <a:rPr lang="en-US" sz="1200" spc="-10" dirty="0">
                <a:solidFill>
                  <a:schemeClr val="tx1"/>
                </a:solidFill>
                <a:latin typeface="Calibri"/>
                <a:cs typeface="Calibri"/>
              </a:rPr>
              <a:t>Sensor Integration: Integrate IoT water sensors into the system to monitor water quality, consumption, and flow rates.</a:t>
            </a:r>
          </a:p>
          <a:p>
            <a:pPr marL="298450" indent="-285750" algn="just">
              <a:lnSpc>
                <a:spcPct val="100000"/>
              </a:lnSpc>
              <a:spcBef>
                <a:spcPts val="1170"/>
              </a:spcBef>
              <a:buFont typeface="Arial" panose="020B0604020202020204" pitchFamily="34" charset="0"/>
              <a:buChar char="•"/>
            </a:pPr>
            <a:endParaRPr lang="en-US" sz="1200" spc="-10" dirty="0">
              <a:solidFill>
                <a:schemeClr val="tx1"/>
              </a:solidFill>
              <a:latin typeface="Calibri"/>
              <a:cs typeface="Calibri"/>
            </a:endParaRPr>
          </a:p>
          <a:p>
            <a:pPr marL="298450" indent="-285750" algn="just">
              <a:lnSpc>
                <a:spcPct val="100000"/>
              </a:lnSpc>
              <a:spcBef>
                <a:spcPts val="1170"/>
              </a:spcBef>
              <a:buFont typeface="Arial" panose="020B0604020202020204" pitchFamily="34" charset="0"/>
              <a:buChar char="•"/>
            </a:pPr>
            <a:r>
              <a:rPr lang="en-US" sz="1200" spc="-10" dirty="0">
                <a:solidFill>
                  <a:schemeClr val="tx1"/>
                </a:solidFill>
                <a:latin typeface="Calibri"/>
                <a:cs typeface="Calibri"/>
              </a:rPr>
              <a:t>Server Setup: Establish a cloud-based server for receiving, processing, and storing data from the sensors.</a:t>
            </a:r>
          </a:p>
          <a:p>
            <a:pPr marL="298450" indent="-285750" algn="just">
              <a:lnSpc>
                <a:spcPct val="100000"/>
              </a:lnSpc>
              <a:spcBef>
                <a:spcPts val="1170"/>
              </a:spcBef>
              <a:buFont typeface="Arial" panose="020B0604020202020204" pitchFamily="34" charset="0"/>
              <a:buChar char="•"/>
            </a:pPr>
            <a:endParaRPr lang="en-US" sz="1200" spc="-10" dirty="0">
              <a:solidFill>
                <a:schemeClr val="tx1"/>
              </a:solidFill>
              <a:latin typeface="Calibri"/>
              <a:cs typeface="Calibri"/>
            </a:endParaRPr>
          </a:p>
          <a:p>
            <a:pPr marL="298450" indent="-285750" algn="just">
              <a:lnSpc>
                <a:spcPct val="100000"/>
              </a:lnSpc>
              <a:spcBef>
                <a:spcPts val="1170"/>
              </a:spcBef>
              <a:buFont typeface="Arial" panose="020B0604020202020204" pitchFamily="34" charset="0"/>
              <a:buChar char="•"/>
            </a:pPr>
            <a:r>
              <a:rPr lang="en-US" sz="1200" spc="-10" dirty="0">
                <a:solidFill>
                  <a:schemeClr val="tx1"/>
                </a:solidFill>
                <a:latin typeface="Calibri"/>
                <a:cs typeface="Calibri"/>
              </a:rPr>
              <a:t>Data Processing: Develop scripts and algorithms to analyze incoming water data for quality and efficiency.</a:t>
            </a:r>
          </a:p>
          <a:p>
            <a:pPr marL="298450" indent="-285750" algn="just">
              <a:lnSpc>
                <a:spcPct val="100000"/>
              </a:lnSpc>
              <a:spcBef>
                <a:spcPts val="1170"/>
              </a:spcBef>
              <a:buFont typeface="Arial" panose="020B0604020202020204" pitchFamily="34" charset="0"/>
              <a:buChar char="•"/>
            </a:pPr>
            <a:endParaRPr lang="en-US" sz="1200" spc="-10" dirty="0">
              <a:solidFill>
                <a:schemeClr val="tx1"/>
              </a:solidFill>
              <a:latin typeface="Calibri"/>
              <a:cs typeface="Calibri"/>
            </a:endParaRPr>
          </a:p>
          <a:p>
            <a:pPr marL="298450" indent="-285750" algn="just">
              <a:lnSpc>
                <a:spcPct val="100000"/>
              </a:lnSpc>
              <a:spcBef>
                <a:spcPts val="1170"/>
              </a:spcBef>
              <a:buFont typeface="Arial" panose="020B0604020202020204" pitchFamily="34" charset="0"/>
              <a:buChar char="•"/>
            </a:pPr>
            <a:r>
              <a:rPr lang="en-US" sz="1200" spc="-10" dirty="0">
                <a:solidFill>
                  <a:schemeClr val="tx1"/>
                </a:solidFill>
                <a:latin typeface="Calibri"/>
                <a:cs typeface="Calibri"/>
              </a:rPr>
              <a:t>Web Application Development: Create a user-friendly web application for data visualization, user interactions, and analytics.</a:t>
            </a:r>
          </a:p>
          <a:p>
            <a:pPr marL="298450" indent="-285750" algn="just">
              <a:lnSpc>
                <a:spcPct val="100000"/>
              </a:lnSpc>
              <a:spcBef>
                <a:spcPts val="1170"/>
              </a:spcBef>
              <a:buFont typeface="Arial" panose="020B0604020202020204" pitchFamily="34" charset="0"/>
              <a:buChar char="•"/>
            </a:pPr>
            <a:endParaRPr lang="en-US" sz="1200" spc="-10" dirty="0">
              <a:solidFill>
                <a:schemeClr val="tx1"/>
              </a:solidFill>
              <a:latin typeface="Calibri"/>
              <a:cs typeface="Calibri"/>
            </a:endParaRPr>
          </a:p>
          <a:p>
            <a:pPr marL="298450" indent="-285750" algn="just">
              <a:lnSpc>
                <a:spcPct val="100000"/>
              </a:lnSpc>
              <a:spcBef>
                <a:spcPts val="1170"/>
              </a:spcBef>
              <a:buFont typeface="Arial" panose="020B0604020202020204" pitchFamily="34" charset="0"/>
              <a:buChar char="•"/>
            </a:pPr>
            <a:r>
              <a:rPr lang="en-US" sz="1200" spc="-10" dirty="0">
                <a:solidFill>
                  <a:schemeClr val="tx1"/>
                </a:solidFill>
                <a:latin typeface="Calibri"/>
                <a:cs typeface="Calibri"/>
              </a:rPr>
              <a:t>Real-time Monitoring: Implement real-time monitoring features to enable users to track water usage and quality in real-time.</a:t>
            </a:r>
          </a:p>
          <a:p>
            <a:pPr marL="298450" indent="-285750" algn="just">
              <a:lnSpc>
                <a:spcPct val="100000"/>
              </a:lnSpc>
              <a:spcBef>
                <a:spcPts val="1170"/>
              </a:spcBef>
              <a:buFont typeface="Arial" panose="020B0604020202020204" pitchFamily="34" charset="0"/>
              <a:buChar char="•"/>
            </a:pPr>
            <a:endParaRPr lang="en-US" sz="1200" spc="-10" dirty="0">
              <a:solidFill>
                <a:schemeClr val="tx1"/>
              </a:solidFill>
              <a:latin typeface="Calibri"/>
              <a:cs typeface="Calibri"/>
            </a:endParaRPr>
          </a:p>
          <a:p>
            <a:pPr marL="298450" indent="-285750" algn="just">
              <a:lnSpc>
                <a:spcPct val="100000"/>
              </a:lnSpc>
              <a:spcBef>
                <a:spcPts val="1170"/>
              </a:spcBef>
              <a:buFont typeface="Arial" panose="020B0604020202020204" pitchFamily="34" charset="0"/>
              <a:buChar char="•"/>
            </a:pPr>
            <a:r>
              <a:rPr lang="en-US" sz="1200" spc="-10" dirty="0">
                <a:solidFill>
                  <a:schemeClr val="tx1"/>
                </a:solidFill>
                <a:latin typeface="Calibri"/>
                <a:cs typeface="Calibri"/>
              </a:rPr>
              <a:t>Analytics and Reporting: Develop tools to allow users to access historical water usage data, set conservation goals, and receive reports.</a:t>
            </a:r>
          </a:p>
          <a:p>
            <a:pPr marL="298450" indent="-285750" algn="just">
              <a:lnSpc>
                <a:spcPct val="100000"/>
              </a:lnSpc>
              <a:spcBef>
                <a:spcPts val="1170"/>
              </a:spcBef>
              <a:buFont typeface="Arial" panose="020B0604020202020204" pitchFamily="34" charset="0"/>
              <a:buChar char="•"/>
            </a:pPr>
            <a:endParaRPr lang="en-US" sz="1200" spc="-10" dirty="0">
              <a:solidFill>
                <a:schemeClr val="tx1"/>
              </a:solidFill>
              <a:latin typeface="Calibri"/>
              <a:cs typeface="Calibri"/>
            </a:endParaRPr>
          </a:p>
          <a:p>
            <a:pPr marL="298450" indent="-285750" algn="just">
              <a:lnSpc>
                <a:spcPct val="100000"/>
              </a:lnSpc>
              <a:spcBef>
                <a:spcPts val="1170"/>
              </a:spcBef>
              <a:buFont typeface="Arial" panose="020B0604020202020204" pitchFamily="34" charset="0"/>
              <a:buChar char="•"/>
            </a:pPr>
            <a:r>
              <a:rPr lang="en-US" sz="1200" spc="-10" dirty="0">
                <a:solidFill>
                  <a:schemeClr val="tx1"/>
                </a:solidFill>
                <a:latin typeface="Calibri"/>
                <a:cs typeface="Calibri"/>
              </a:rPr>
              <a:t>Alerts and Automation: Integrate alerting mechanisms and automation features for efficient water resource management.</a:t>
            </a:r>
            <a:endParaRPr lang="en-IN" sz="1200" spc="-10" dirty="0">
              <a:solidFill>
                <a:schemeClr val="tx1"/>
              </a:solidFill>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6965E6-2946-3A7B-6395-4A60D10C53C9}"/>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xmlns="" id="{140DFF64-B5C4-8ECC-E4F3-CE5B1D90A257}"/>
              </a:ext>
            </a:extLst>
          </p:cNvPr>
          <p:cNvSpPr>
            <a:spLocks noGrp="1"/>
          </p:cNvSpPr>
          <p:nvPr>
            <p:ph type="body" idx="1"/>
          </p:nvPr>
        </p:nvSpPr>
        <p:spPr>
          <a:xfrm>
            <a:off x="581659" y="2438400"/>
            <a:ext cx="8362315" cy="1661993"/>
          </a:xfrm>
        </p:spPr>
        <p:txBody>
          <a:bodyPr/>
          <a:lstStyle/>
          <a:p>
            <a:r>
              <a:rPr lang="en-US" dirty="0"/>
              <a:t>The IoT Smart Water System project aims to revolutionize water resource management, making it more sustainable and efficient. By employing web technologies, it provides a user-friendly platform for monitoring, managing, and conserving water resources. Successful completion of this project will contribute to smarter water usage, reduced waste, and greater awareness of water conservation, thus helping in the endeavor to ensure sustainable water management practices.</a:t>
            </a:r>
            <a:endParaRPr lang="en-IN" dirty="0"/>
          </a:p>
        </p:txBody>
      </p:sp>
    </p:spTree>
    <p:extLst>
      <p:ext uri="{BB962C8B-B14F-4D97-AF65-F5344CB8AC3E}">
        <p14:creationId xmlns:p14="http://schemas.microsoft.com/office/powerpoint/2010/main" xmlns="" val="3508511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89479" y="2976181"/>
            <a:ext cx="4391025" cy="1032510"/>
          </a:xfrm>
          <a:prstGeom prst="rect">
            <a:avLst/>
          </a:prstGeom>
        </p:spPr>
        <p:txBody>
          <a:bodyPr vert="horz" wrap="square" lIns="0" tIns="13335" rIns="0" bIns="0" rtlCol="0">
            <a:spAutoFit/>
          </a:bodyPr>
          <a:lstStyle/>
          <a:p>
            <a:pPr marL="12700">
              <a:lnSpc>
                <a:spcPct val="100000"/>
              </a:lnSpc>
              <a:spcBef>
                <a:spcPts val="105"/>
              </a:spcBef>
            </a:pPr>
            <a:r>
              <a:rPr sz="6600" spc="5" dirty="0"/>
              <a:t>THANK</a:t>
            </a:r>
            <a:r>
              <a:rPr sz="6600" spc="-265" dirty="0"/>
              <a:t> </a:t>
            </a:r>
            <a:r>
              <a:rPr sz="6600" spc="-15" dirty="0"/>
              <a:t>YOU</a:t>
            </a:r>
            <a:endParaRPr sz="66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TotalTime>
  <Words>529</Words>
  <Application>Microsoft Office PowerPoint</Application>
  <PresentationFormat>Custom</PresentationFormat>
  <Paragraphs>51</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Project</vt:lpstr>
      <vt:lpstr>Requirements</vt:lpstr>
      <vt:lpstr>Web Technologies:</vt:lpstr>
      <vt:lpstr>Stages of Development:</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 Air Quality Monitoring</dc:title>
  <dc:creator>SRUTHI</dc:creator>
  <cp:lastModifiedBy>MYUSER</cp:lastModifiedBy>
  <cp:revision>5</cp:revision>
  <dcterms:created xsi:type="dcterms:W3CDTF">2023-09-30T12:37:30Z</dcterms:created>
  <dcterms:modified xsi:type="dcterms:W3CDTF">2023-10-26T13:24:06Z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2023-09-30T00:00:00Z</vt:filetime>
  </property>
  <property fmtid="{D5CDD505-2E9C-101B-9397-08002B2CF9AE}" pid="3" name="LastSaved">
    <vt:filetime>2023-09-30T00:00:00Z</vt:filetime>
  </property>
</Properties>
</file>