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3" r:id="rId7"/>
    <p:sldId id="267" r:id="rId8"/>
    <p:sldId id="264" r:id="rId9"/>
    <p:sldId id="268" r:id="rId10"/>
    <p:sldId id="270" r:id="rId11"/>
    <p:sldId id="26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8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36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6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0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15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58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6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1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2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2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19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>
          <a:xfrm>
            <a:off x="1097280" y="2349660"/>
            <a:ext cx="10058400" cy="3519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name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Smart Water System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name    </a:t>
            </a:r>
            <a:r>
              <a:rPr lang="en-I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Proj_224784_Team_6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: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Janish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kumar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U(113321205020)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Kotte Chandu(113321205026)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Kishore KV(113321205024)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Yuvaraj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V(113321205060)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2" name="Picture 2" descr="Velammal Institute of Technolog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600" y="239056"/>
            <a:ext cx="9248135" cy="1320801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19A820-061A-6C70-B6B0-60D0534072A7}"/>
              </a:ext>
            </a:extLst>
          </p:cNvPr>
          <p:cNvSpPr txBox="1"/>
          <p:nvPr/>
        </p:nvSpPr>
        <p:spPr>
          <a:xfrm>
            <a:off x="2873416" y="1869840"/>
            <a:ext cx="60940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INFORMATION TECHNOLOGY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E570-34D8-6F42-C794-5BE0EABC4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accent2"/>
                </a:solidFill>
              </a:rPr>
              <a:t>Implementation and Simulation</a:t>
            </a:r>
            <a:br>
              <a:rPr lang="en-US" sz="4800" dirty="0">
                <a:solidFill>
                  <a:schemeClr val="accent2"/>
                </a:solidFill>
              </a:rPr>
            </a:br>
            <a:r>
              <a:rPr lang="en-US" sz="4800" dirty="0">
                <a:solidFill>
                  <a:schemeClr val="accent2"/>
                </a:solidFill>
              </a:rPr>
              <a:t>(Watch the simulation video below)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4" name="bandicam 2023-10-15 11-22-41-394">
            <a:hlinkClick r:id="" action="ppaction://media"/>
            <a:extLst>
              <a:ext uri="{FF2B5EF4-FFF2-40B4-BE49-F238E27FC236}">
                <a16:creationId xmlns:a16="http://schemas.microsoft.com/office/drawing/2014/main" id="{C3B84920-9BBB-A156-A9F7-3CD52C995E56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5033" y="1846263"/>
            <a:ext cx="1001027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3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68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4973D-A97A-EEB1-2F19-D3151849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accent2"/>
                </a:solidFill>
              </a:rPr>
              <a:t>Real-Time Website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EBCF99D-6329-CB2A-B4EF-187EC0DAD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332" y="1846263"/>
            <a:ext cx="934166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82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1234440" y="1793838"/>
            <a:ext cx="9917654" cy="4363122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THANK YOU</a:t>
            </a:r>
            <a:endParaRPr lang="en-IN" sz="6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>
          <a:xfrm>
            <a:off x="1095443" y="1030147"/>
            <a:ext cx="8596668" cy="73510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/>
                <a:cs typeface="Arial"/>
              </a:rPr>
              <a:t>INNOVATION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>
          <a:xfrm>
            <a:off x="1078387" y="1761802"/>
            <a:ext cx="10038792" cy="463899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IoT-enabled Water Sensors</a:t>
            </a:r>
            <a:r>
              <a:rPr lang="en-US" sz="2000" dirty="0"/>
              <a:t>: Utilize IoT sensors for real-time monitoring of water usage, quality, and leak detection, providing actionable insights for efficient water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Data Analytics and AI</a:t>
            </a:r>
            <a:r>
              <a:rPr lang="en-US" sz="2000" dirty="0"/>
              <a:t>: Apply AI and data analytics to process data from sensors, predicting water demand, optimizing distribution, and identifying leakages for proactive interventions.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Smart Metering and Billing</a:t>
            </a:r>
            <a:r>
              <a:rPr lang="en-US" sz="2000" dirty="0"/>
              <a:t>: Implement smart water meters for real-time consumption data, enabling accurate billing, promoting water conservation, and detecting anomalies like leaks.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Water Recycling and Reuse Systems</a:t>
            </a:r>
            <a:r>
              <a:rPr lang="en-US" sz="2000" dirty="0"/>
              <a:t>: Invest in advanced water treatment tech for efficient recycling and reuse of treated wastewater, minimizing strain on freshwater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Mobile Applications for Water Management</a:t>
            </a:r>
            <a:r>
              <a:rPr lang="en-US" sz="2000" dirty="0"/>
              <a:t>: Develop user-friendly mobile apps allowing consumers to monitor water usage, set conservation goals, and receive alerts, promoting awareness and responsible water usage.</a:t>
            </a: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D1E97B-BD34-F303-6F66-FBB29C2B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pc="114" dirty="0"/>
              <a:t>PROJECT OBJECTIVES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4EBAF4-1C19-70F9-E7EB-8EAEDE4DA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Implement IoT-enabled Water Monitoring</a:t>
            </a:r>
            <a:r>
              <a:rPr lang="en-US" sz="2000" dirty="0"/>
              <a:t>: Deploy IoT sensors and devices to monitor water usage, quality, and detect leaks, aiming to enhance real-time data collection and analysis for effective water management.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Integrate Data Analytics and AI Algorithms</a:t>
            </a:r>
            <a:r>
              <a:rPr lang="en-US" sz="2000" dirty="0"/>
              <a:t>: Integrate data analytics and AI algorithms to process sensor data, predict water demand, optimize distribution, and proactively identify and address leakages and inefficiencies in the water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Upgrade to Smart Metering and Billing System</a:t>
            </a:r>
            <a:r>
              <a:rPr lang="en-US" sz="2000" dirty="0"/>
              <a:t>: Upgrade the existing water metering system to smart meters, enabling real-time consumption tracking, accurate billing, leak detection, and encouraging water conservation among consumers.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Implement Water Recycling and Reuse Technologies</a:t>
            </a:r>
            <a:r>
              <a:rPr lang="en-US" sz="2000" dirty="0"/>
              <a:t>: Implement advanced water treatment technologies to efficiently recycle and reuse treated wastewater, promoting sustainable water usage and reducing strain on freshwater resources.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Develop User-Friendly Water Management App</a:t>
            </a:r>
            <a:r>
              <a:rPr lang="en-US" sz="2000" dirty="0"/>
              <a:t>: Develop an intuitive mobile application to empower consumers to monitor their water usage, set conservation goals, receive alerts for anomalies, and promote awareness and responsible water consumption.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1175046" y="1061013"/>
            <a:ext cx="8596668" cy="627529"/>
          </a:xfrm>
        </p:spPr>
        <p:txBody>
          <a:bodyPr>
            <a:normAutofit fontScale="90000"/>
          </a:bodyPr>
          <a:lstStyle/>
          <a:p>
            <a:r>
              <a:rPr lang="en-US" sz="5400" b="1" i="0" dirty="0">
                <a:effectLst/>
                <a:latin typeface="Söhne"/>
              </a:rPr>
              <a:t>Project Requirements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>
          <a:xfrm>
            <a:off x="1117171" y="1757990"/>
            <a:ext cx="10075547" cy="4469189"/>
          </a:xfrm>
        </p:spPr>
        <p:txBody>
          <a:bodyPr>
            <a:noAutofit/>
          </a:bodyPr>
          <a:lstStyle/>
          <a:p>
            <a:pPr algn="l"/>
            <a:r>
              <a:rPr lang="en-US" sz="2000" b="1" i="0" dirty="0">
                <a:solidFill>
                  <a:schemeClr val="accent2"/>
                </a:solidFill>
                <a:effectLst/>
                <a:latin typeface="Söhne"/>
              </a:rPr>
              <a:t>Data Collection and Monitoring</a:t>
            </a: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Deploy sensors for real-time data on water quality, usage, and distribution.</a:t>
            </a:r>
          </a:p>
          <a:p>
            <a:pPr algn="l"/>
            <a:r>
              <a:rPr lang="en-US" sz="2000" b="1" i="0" dirty="0">
                <a:solidFill>
                  <a:schemeClr val="accent2"/>
                </a:solidFill>
                <a:effectLst/>
                <a:latin typeface="Söhne"/>
              </a:rPr>
              <a:t>Data Analytics and Insights</a:t>
            </a: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Develop algorithms to predict demand, detect leaks, and optimize distribution.</a:t>
            </a:r>
          </a:p>
          <a:p>
            <a:pPr algn="l"/>
            <a:r>
              <a:rPr lang="en-US" sz="2000" b="1" i="0" dirty="0">
                <a:solidFill>
                  <a:schemeClr val="accent2"/>
                </a:solidFill>
                <a:effectLst/>
                <a:latin typeface="Söhne"/>
              </a:rPr>
              <a:t>Automation</a:t>
            </a: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Implement remote control systems for valves, pumps, and infrastructure components.</a:t>
            </a:r>
          </a:p>
          <a:p>
            <a:pPr algn="l"/>
            <a:r>
              <a:rPr lang="en-US" sz="2000" b="1" i="0" dirty="0">
                <a:solidFill>
                  <a:schemeClr val="accent2"/>
                </a:solidFill>
                <a:effectLst/>
                <a:latin typeface="Söhne"/>
              </a:rPr>
              <a:t>GIS Integration</a:t>
            </a: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Combine data with GIS for spatial analysis and decision support.</a:t>
            </a:r>
          </a:p>
          <a:p>
            <a:pPr algn="l"/>
            <a:r>
              <a:rPr lang="en-US" sz="2000" b="1" i="0" dirty="0">
                <a:solidFill>
                  <a:schemeClr val="accent2"/>
                </a:solidFill>
                <a:effectLst/>
                <a:latin typeface="Söhne"/>
              </a:rPr>
              <a:t>User Engagement</a:t>
            </a: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Create user-friendly apps for real-time feedback and water conservation education.</a:t>
            </a:r>
          </a:p>
          <a:p>
            <a:pPr algn="just">
              <a:lnSpc>
                <a:spcPct val="110000"/>
              </a:lnSpc>
              <a:spcAft>
                <a:spcPts val="100"/>
              </a:spcAft>
            </a:pPr>
            <a:endParaRPr lang="en-US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75C902-23CC-921F-9529-95948EC34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567" y="1887264"/>
            <a:ext cx="10058400" cy="42992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i="0" dirty="0">
                <a:solidFill>
                  <a:schemeClr val="accent2"/>
                </a:solidFill>
                <a:effectLst/>
                <a:latin typeface="Söhne"/>
              </a:rPr>
              <a:t>Leak Detection</a:t>
            </a: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Use sensors and algorithms to promptly identify and respond to leaks.</a:t>
            </a:r>
            <a:b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2000" b="1" i="0" dirty="0">
                <a:solidFill>
                  <a:schemeClr val="accent2"/>
                </a:solidFill>
                <a:effectLst/>
                <a:latin typeface="Söhne"/>
              </a:rPr>
              <a:t>Agricultural Optimization</a:t>
            </a: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Promote smart irrigation systems for efficient water use in agriculture.</a:t>
            </a:r>
            <a:b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2000" b="1" i="0" dirty="0">
                <a:solidFill>
                  <a:schemeClr val="accent2"/>
                </a:solidFill>
                <a:effectLst/>
                <a:latin typeface="Söhne"/>
              </a:rPr>
              <a:t>Infrastructure Improvement</a:t>
            </a: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Prioritize repairs and upgrades to reduce water loss.</a:t>
            </a:r>
            <a:b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2000" b="1" i="0" dirty="0">
                <a:solidFill>
                  <a:schemeClr val="accent2"/>
                </a:solidFill>
                <a:effectLst/>
                <a:latin typeface="Söhne"/>
              </a:rPr>
              <a:t>Energy Efficiency</a:t>
            </a: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Integrate energy-efficient technologies in water facilities.</a:t>
            </a:r>
            <a:b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2000" b="1" i="0" dirty="0">
                <a:solidFill>
                  <a:schemeClr val="accent2"/>
                </a:solidFill>
                <a:effectLst/>
                <a:latin typeface="Söhne"/>
              </a:rPr>
              <a:t>Community Involvement</a:t>
            </a: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Engage the community through awareness campaigns, workshops, and incentive programs.</a:t>
            </a:r>
            <a:b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2000" b="1" i="0" dirty="0">
                <a:solidFill>
                  <a:schemeClr val="accent2"/>
                </a:solidFill>
                <a:effectLst/>
                <a:latin typeface="Söhne"/>
              </a:rPr>
              <a:t>Regulatory Compliance</a:t>
            </a: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Ensure adherence to local water quality and environmental regulations.</a:t>
            </a:r>
            <a:b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2000" b="1" i="0" dirty="0">
                <a:solidFill>
                  <a:schemeClr val="accent2"/>
                </a:solidFill>
                <a:effectLst/>
                <a:latin typeface="Söhne"/>
              </a:rPr>
              <a:t>Emergency Response Planning</a:t>
            </a: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Develop contingency plans for managing water resources during crises like droughts, floods, or contamination events.</a:t>
            </a:r>
            <a:b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2000" b="1" i="0" dirty="0">
                <a:solidFill>
                  <a:schemeClr val="accent2"/>
                </a:solidFill>
                <a:effectLst/>
                <a:latin typeface="Söhne"/>
              </a:rPr>
              <a:t>Sustainability Evaluation</a:t>
            </a: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Assess the environmental impact and sustainability of the smart water management system, promoting eco-friendly </a:t>
            </a:r>
            <a:r>
              <a:rPr lang="en-US" sz="20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practices.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1237533" y="845076"/>
            <a:ext cx="10058400" cy="807720"/>
          </a:xfrm>
        </p:spPr>
        <p:txBody>
          <a:bodyPr>
            <a:normAutofit/>
          </a:bodyPr>
          <a:lstStyle/>
          <a:p>
            <a:r>
              <a:rPr lang="en-US" sz="4800" b="0" dirty="0">
                <a:solidFill>
                  <a:schemeClr val="accent2"/>
                </a:solidFill>
              </a:rPr>
              <a:t>INTEGRATION</a:t>
            </a:r>
            <a:endParaRPr lang="en-I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A98F137-7222-0862-0D3E-D3BF2EBB2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105" y="1680301"/>
            <a:ext cx="10940716" cy="41886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003BB-01C4-C578-F1C4-8F3519CDD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accent2"/>
                </a:solidFill>
              </a:rPr>
              <a:t>Arduino Integration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9E5B-C1FA-883D-C3C9-14A82E258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22DD30B-45F3-E9F9-8263-6C6A91A9B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68" y="1780674"/>
            <a:ext cx="10315074" cy="421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16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AF6B119F-2902-2475-BEB0-F863AE4F7EE6}"/>
              </a:ext>
            </a:extLst>
          </p:cNvPr>
          <p:cNvSpPr txBox="1"/>
          <p:nvPr/>
        </p:nvSpPr>
        <p:spPr>
          <a:xfrm>
            <a:off x="465221" y="264512"/>
            <a:ext cx="2598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CODE IMPLEMENTATION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3D7F7B-C6B0-B044-F540-0413D61E9181}"/>
              </a:ext>
            </a:extLst>
          </p:cNvPr>
          <p:cNvSpPr txBox="1"/>
          <p:nvPr/>
        </p:nvSpPr>
        <p:spPr>
          <a:xfrm>
            <a:off x="417094" y="858575"/>
            <a:ext cx="303195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dirty="0">
                <a:solidFill>
                  <a:schemeClr val="accent2"/>
                </a:solidFill>
                <a:effectLst/>
                <a:latin typeface="Söhne"/>
              </a:rPr>
              <a:t>Hardware Components:</a:t>
            </a:r>
            <a:endParaRPr lang="en-US" sz="1800" b="0" i="0" dirty="0">
              <a:solidFill>
                <a:schemeClr val="accent2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latin typeface="Söhne"/>
              </a:rPr>
              <a:t>Raspberry Pi (or similar single-board computer)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latin typeface="Söhne"/>
              </a:rPr>
              <a:t>Water Flow Sensor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latin typeface="Söhne"/>
              </a:rPr>
              <a:t>Solenoid Valve (for controlling water flow)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latin typeface="Söhne"/>
              </a:rPr>
              <a:t>Wi-Fi Module (for internet connectivity)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latin typeface="Söhne"/>
              </a:rPr>
              <a:t>Power Supply</a:t>
            </a:r>
          </a:p>
          <a:p>
            <a:pPr algn="l">
              <a:buFont typeface="+mj-lt"/>
              <a:buAutoNum type="arabicPeriod"/>
            </a:pPr>
            <a:endParaRPr lang="en-US" sz="1800" dirty="0">
              <a:latin typeface="Söhne"/>
            </a:endParaRPr>
          </a:p>
          <a:p>
            <a:pPr algn="l"/>
            <a:r>
              <a:rPr lang="en-US" sz="1800" b="1" i="0" dirty="0">
                <a:solidFill>
                  <a:schemeClr val="accent2"/>
                </a:solidFill>
                <a:effectLst/>
                <a:latin typeface="Söhne"/>
              </a:rPr>
              <a:t>Software Components:</a:t>
            </a:r>
            <a:endParaRPr lang="en-US" sz="1800" b="0" i="0" dirty="0">
              <a:solidFill>
                <a:schemeClr val="accent2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latin typeface="Söhne"/>
              </a:rPr>
              <a:t>Python (for programming)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latin typeface="Söhne"/>
              </a:rPr>
              <a:t>MQTT (for communication)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latin typeface="Söhne"/>
              </a:rPr>
              <a:t>Cloud server (for data storage and remote control)</a:t>
            </a:r>
          </a:p>
          <a:p>
            <a:endParaRPr lang="en-US" sz="1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2A29FB-F824-49DE-866B-3BC83C370896}"/>
              </a:ext>
            </a:extLst>
          </p:cNvPr>
          <p:cNvSpPr txBox="1"/>
          <p:nvPr/>
        </p:nvSpPr>
        <p:spPr>
          <a:xfrm>
            <a:off x="3288631" y="248472"/>
            <a:ext cx="4507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>
                <a:solidFill>
                  <a:schemeClr val="accent2"/>
                </a:solidFill>
                <a:effectLst/>
                <a:latin typeface="Söhne"/>
              </a:rPr>
              <a:t>Python Script Development (On IoT Devices)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F0F9237-A1DD-1199-6091-3883CE4925EC}"/>
              </a:ext>
            </a:extLst>
          </p:cNvPr>
          <p:cNvSpPr txBox="1"/>
          <p:nvPr/>
        </p:nvSpPr>
        <p:spPr>
          <a:xfrm>
            <a:off x="3352800" y="886378"/>
            <a:ext cx="42672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1. Set Up the Development Environment</a:t>
            </a:r>
          </a:p>
          <a:p>
            <a:r>
              <a:rPr lang="en-US" sz="1800" dirty="0"/>
              <a:t>2. Import Required Libraries</a:t>
            </a:r>
          </a:p>
          <a:p>
            <a:r>
              <a:rPr lang="en-US" sz="1800" dirty="0"/>
              <a:t>3. Initialize Device and Sensors</a:t>
            </a:r>
          </a:p>
          <a:p>
            <a:r>
              <a:rPr lang="en-US" sz="1800" dirty="0"/>
              <a:t>4. Data Collection</a:t>
            </a:r>
          </a:p>
          <a:p>
            <a:r>
              <a:rPr lang="en-US" sz="1800" dirty="0"/>
              <a:t>5. Data Processing</a:t>
            </a:r>
          </a:p>
          <a:p>
            <a:r>
              <a:rPr lang="en-US" sz="1800" dirty="0"/>
              <a:t>6. Data Transmission</a:t>
            </a:r>
          </a:p>
          <a:p>
            <a:r>
              <a:rPr lang="en-US" sz="1800" dirty="0"/>
              <a:t>7. Error Handling</a:t>
            </a:r>
          </a:p>
          <a:p>
            <a:r>
              <a:rPr lang="en-US" sz="1800" dirty="0"/>
              <a:t>8. Control Logic (If applicable)</a:t>
            </a:r>
          </a:p>
          <a:p>
            <a:r>
              <a:rPr lang="en-US" sz="1800" dirty="0"/>
              <a:t>9. Logging and Debugging</a:t>
            </a:r>
          </a:p>
          <a:p>
            <a:r>
              <a:rPr lang="en-US" sz="1800" dirty="0"/>
              <a:t>10. Power Management (If applicable)</a:t>
            </a:r>
          </a:p>
          <a:p>
            <a:r>
              <a:rPr lang="en-US" sz="1800" dirty="0"/>
              <a:t>11. Testing</a:t>
            </a:r>
          </a:p>
          <a:p>
            <a:r>
              <a:rPr lang="en-US" sz="1800" dirty="0"/>
              <a:t>12. Documentation</a:t>
            </a:r>
          </a:p>
          <a:p>
            <a:r>
              <a:rPr lang="en-US" sz="1800" dirty="0"/>
              <a:t>13. Integration with the Central Server</a:t>
            </a:r>
          </a:p>
          <a:p>
            <a:r>
              <a:rPr lang="en-US" sz="1800" dirty="0"/>
              <a:t>14. Deployment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B3A512-FC7C-2035-A6C1-A5D8AA349447}"/>
              </a:ext>
            </a:extLst>
          </p:cNvPr>
          <p:cNvSpPr txBox="1"/>
          <p:nvPr/>
        </p:nvSpPr>
        <p:spPr>
          <a:xfrm>
            <a:off x="7828547" y="280553"/>
            <a:ext cx="37538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chemeClr val="accent2"/>
                </a:solidFill>
                <a:effectLst/>
                <a:latin typeface="Söhne"/>
              </a:rPr>
              <a:t>Python Script Development (On Central Server)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EB1CB3-C8CB-C7C7-3EEC-ED3232E3BF47}"/>
              </a:ext>
            </a:extLst>
          </p:cNvPr>
          <p:cNvSpPr txBox="1"/>
          <p:nvPr/>
        </p:nvSpPr>
        <p:spPr>
          <a:xfrm>
            <a:off x="7668126" y="822209"/>
            <a:ext cx="433136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1. Setting Up the Central Server Environment</a:t>
            </a:r>
          </a:p>
          <a:p>
            <a:r>
              <a:rPr lang="en-US" sz="1800" dirty="0"/>
              <a:t>2. Importing Required Libraries</a:t>
            </a:r>
          </a:p>
          <a:p>
            <a:r>
              <a:rPr lang="en-US" sz="1800" dirty="0"/>
              <a:t>3. Data Reception and Storage</a:t>
            </a:r>
          </a:p>
          <a:p>
            <a:r>
              <a:rPr lang="en-US" sz="1800" dirty="0"/>
              <a:t>4. Data Processing and Analysis</a:t>
            </a:r>
          </a:p>
          <a:p>
            <a:r>
              <a:rPr lang="en-US" sz="1800" dirty="0"/>
              <a:t>5. Data Visualization</a:t>
            </a:r>
          </a:p>
          <a:p>
            <a:r>
              <a:rPr lang="en-US" sz="1800" dirty="0"/>
              <a:t>6. User Authentication and Access Control</a:t>
            </a:r>
          </a:p>
          <a:p>
            <a:r>
              <a:rPr lang="en-US" sz="1800" dirty="0"/>
              <a:t>7. Error Handling and Logging</a:t>
            </a:r>
          </a:p>
          <a:p>
            <a:r>
              <a:rPr lang="en-US" sz="1800" dirty="0"/>
              <a:t>8. Remote Device Control Logic </a:t>
            </a:r>
          </a:p>
          <a:p>
            <a:r>
              <a:rPr lang="en-US" sz="1800" dirty="0"/>
              <a:t>9. Security Measures</a:t>
            </a:r>
          </a:p>
          <a:p>
            <a:r>
              <a:rPr lang="en-US" sz="1800" dirty="0"/>
              <a:t>10. Automation and Script Execution</a:t>
            </a:r>
          </a:p>
          <a:p>
            <a:r>
              <a:rPr lang="en-US" sz="1800" dirty="0"/>
              <a:t>11. Testing and Debugging</a:t>
            </a:r>
          </a:p>
          <a:p>
            <a:r>
              <a:rPr lang="en-US" sz="1800" dirty="0"/>
              <a:t>12. Documentation</a:t>
            </a:r>
          </a:p>
          <a:p>
            <a:r>
              <a:rPr lang="en-US" sz="1800" dirty="0"/>
              <a:t>13. Integration with IoT Devices</a:t>
            </a:r>
          </a:p>
          <a:p>
            <a:r>
              <a:rPr lang="en-US" sz="1800" dirty="0"/>
              <a:t>14. Deployment and Scaling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E29B-CB25-0982-EF2F-E84AB5DC3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Mobile App Development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7416F-4A3F-4595-EC0C-3386D0607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58088" cy="402336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/>
                </a:solidFill>
                <a:effectLst/>
                <a:latin typeface="Söhne"/>
              </a:rPr>
              <a:t>Objectives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/>
                </a:solidFill>
                <a:effectLst/>
                <a:latin typeface="Söhne"/>
              </a:rPr>
              <a:t>Market Research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/>
                </a:solidFill>
                <a:effectLst/>
                <a:latin typeface="Söhne"/>
              </a:rPr>
              <a:t>Technology Stack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/>
                </a:solidFill>
                <a:effectLst/>
                <a:latin typeface="Söhne"/>
              </a:rPr>
              <a:t>Data Sources and Sensors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/>
                </a:solidFill>
                <a:effectLst/>
                <a:latin typeface="Söhne"/>
              </a:rPr>
              <a:t>UI/UX Design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/>
                </a:solidFill>
                <a:effectLst/>
                <a:latin typeface="Söhne"/>
              </a:rPr>
              <a:t>Feature Set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/>
                </a:solidFill>
                <a:effectLst/>
                <a:latin typeface="Söhne"/>
              </a:rPr>
              <a:t>Backend Development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/>
                </a:solidFill>
                <a:effectLst/>
                <a:latin typeface="Söhne"/>
              </a:rPr>
              <a:t>Mobile App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/>
              </a:solidFill>
            </a:endParaRPr>
          </a:p>
          <a:p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1AB2A-EED4-F587-6184-E2E9FDCB0DAC}"/>
              </a:ext>
            </a:extLst>
          </p:cNvPr>
          <p:cNvSpPr txBox="1"/>
          <p:nvPr/>
        </p:nvSpPr>
        <p:spPr>
          <a:xfrm>
            <a:off x="5839326" y="1867633"/>
            <a:ext cx="5775158" cy="419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/>
                </a:solidFill>
                <a:effectLst/>
                <a:latin typeface="Söhne"/>
              </a:rPr>
              <a:t>Data Analytics and Visualization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/>
                </a:solidFill>
                <a:effectLst/>
                <a:latin typeface="Söhne"/>
              </a:rPr>
              <a:t>IoT Integration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/>
                </a:solidFill>
                <a:effectLst/>
                <a:latin typeface="Söhne"/>
              </a:rPr>
              <a:t>Security and Privacy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/>
                </a:solidFill>
                <a:effectLst/>
                <a:latin typeface="Söhne"/>
              </a:rPr>
              <a:t>Testing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/>
                </a:solidFill>
                <a:effectLst/>
                <a:latin typeface="Söhne"/>
              </a:rPr>
              <a:t>User Testing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/>
                </a:solidFill>
                <a:effectLst/>
                <a:latin typeface="Söhne"/>
              </a:rPr>
              <a:t>Launch and Marketing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/>
                </a:solidFill>
                <a:effectLst/>
                <a:latin typeface="Söhne"/>
              </a:rPr>
              <a:t>Maintenance and Updates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/>
                </a:solidFill>
                <a:effectLst/>
                <a:latin typeface="Söhne"/>
              </a:rPr>
              <a:t>Data Analysis and Feedback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9712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</TotalTime>
  <Words>871</Words>
  <Application>Microsoft Office PowerPoint</Application>
  <PresentationFormat>Widescreen</PresentationFormat>
  <Paragraphs>91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Söhne</vt:lpstr>
      <vt:lpstr>Times New Roman</vt:lpstr>
      <vt:lpstr>Retrospect</vt:lpstr>
      <vt:lpstr>PowerPoint Presentation</vt:lpstr>
      <vt:lpstr>INNOVATION</vt:lpstr>
      <vt:lpstr>PROJECT OBJECTIVES</vt:lpstr>
      <vt:lpstr>Project Requirements</vt:lpstr>
      <vt:lpstr>PowerPoint Presentation</vt:lpstr>
      <vt:lpstr>INTEGRATION</vt:lpstr>
      <vt:lpstr>Arduino Integration</vt:lpstr>
      <vt:lpstr>PowerPoint Presentation</vt:lpstr>
      <vt:lpstr>Mobile App Development</vt:lpstr>
      <vt:lpstr>Implementation and Simulation (Watch the simulation video below)</vt:lpstr>
      <vt:lpstr>Real-Time Website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sahanasiva635@gmail.com</dc:creator>
  <cp:lastModifiedBy>Kotte Chandu</cp:lastModifiedBy>
  <cp:revision>8</cp:revision>
  <dcterms:created xsi:type="dcterms:W3CDTF">2023-09-29T00:40:14Z</dcterms:created>
  <dcterms:modified xsi:type="dcterms:W3CDTF">2023-11-01T13:37:04Z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13aff6c69ffb407bbdef0e4fb9e5ce7f</vt:lpwstr>
  </property>
</Properties>
</file>