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5" r:id="rId1"/>
  </p:sld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NLINE HEALTH TRACKER" id="{1BC957D5-AF5B-49F6-BC01-1CB072E4EA30}">
          <p14:sldIdLst>
            <p14:sldId id="256"/>
            <p14:sldId id="257"/>
            <p14:sldId id="258"/>
            <p14:sldId id="259"/>
            <p14:sldId id="266"/>
            <p14:sldId id="260"/>
            <p14:sldId id="261"/>
            <p14:sldId id="262"/>
            <p14:sldId id="263"/>
            <p14:sldId id="264"/>
            <p14:sldId id="265"/>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91" autoAdjust="0"/>
    <p:restoredTop sz="94660"/>
  </p:normalViewPr>
  <p:slideViewPr>
    <p:cSldViewPr snapToGrid="0">
      <p:cViewPr varScale="1">
        <p:scale>
          <a:sx n="81" d="100"/>
          <a:sy n="81" d="100"/>
        </p:scale>
        <p:origin x="90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48AD6B-2C2B-42AF-8158-5BE7EAF20CD8}" type="datetimeFigureOut">
              <a:rPr lang="en-IN" smtClean="0"/>
              <a:t>12-05-2020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6FD7C2-1DDB-464C-90B6-522E84E82977}" type="slidenum">
              <a:rPr lang="en-IN" smtClean="0"/>
              <a:t>‹#›</a:t>
            </a:fld>
            <a:endParaRPr lang="en-IN"/>
          </a:p>
        </p:txBody>
      </p:sp>
    </p:spTree>
    <p:extLst>
      <p:ext uri="{BB962C8B-B14F-4D97-AF65-F5344CB8AC3E}">
        <p14:creationId xmlns:p14="http://schemas.microsoft.com/office/powerpoint/2010/main" val="118929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48AD6B-2C2B-42AF-8158-5BE7EAF20CD8}" type="datetimeFigureOut">
              <a:rPr lang="en-IN" smtClean="0"/>
              <a:t>12-05-2020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6FD7C2-1DDB-464C-90B6-522E84E82977}" type="slidenum">
              <a:rPr lang="en-IN" smtClean="0"/>
              <a:t>‹#›</a:t>
            </a:fld>
            <a:endParaRPr lang="en-IN"/>
          </a:p>
        </p:txBody>
      </p:sp>
    </p:spTree>
    <p:extLst>
      <p:ext uri="{BB962C8B-B14F-4D97-AF65-F5344CB8AC3E}">
        <p14:creationId xmlns:p14="http://schemas.microsoft.com/office/powerpoint/2010/main" val="905192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148AD6B-2C2B-42AF-8158-5BE7EAF20CD8}" type="datetimeFigureOut">
              <a:rPr lang="en-IN" smtClean="0"/>
              <a:t>12-05-2020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6FD7C2-1DDB-464C-90B6-522E84E82977}" type="slidenum">
              <a:rPr lang="en-IN" smtClean="0"/>
              <a:t>‹#›</a:t>
            </a:fld>
            <a:endParaRPr lang="en-IN"/>
          </a:p>
        </p:txBody>
      </p:sp>
    </p:spTree>
    <p:extLst>
      <p:ext uri="{BB962C8B-B14F-4D97-AF65-F5344CB8AC3E}">
        <p14:creationId xmlns:p14="http://schemas.microsoft.com/office/powerpoint/2010/main" val="2889332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148AD6B-2C2B-42AF-8158-5BE7EAF20CD8}" type="datetimeFigureOut">
              <a:rPr lang="en-IN" smtClean="0"/>
              <a:t>12-05-2020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6FD7C2-1DDB-464C-90B6-522E84E8297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26539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48AD6B-2C2B-42AF-8158-5BE7EAF20CD8}" type="datetimeFigureOut">
              <a:rPr lang="en-IN" smtClean="0"/>
              <a:t>12-05-2020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6FD7C2-1DDB-464C-90B6-522E84E82977}" type="slidenum">
              <a:rPr lang="en-IN" smtClean="0"/>
              <a:t>‹#›</a:t>
            </a:fld>
            <a:endParaRPr lang="en-IN"/>
          </a:p>
        </p:txBody>
      </p:sp>
    </p:spTree>
    <p:extLst>
      <p:ext uri="{BB962C8B-B14F-4D97-AF65-F5344CB8AC3E}">
        <p14:creationId xmlns:p14="http://schemas.microsoft.com/office/powerpoint/2010/main" val="873213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48AD6B-2C2B-42AF-8158-5BE7EAF20CD8}" type="datetimeFigureOut">
              <a:rPr lang="en-IN" smtClean="0"/>
              <a:t>12-05-2020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6FD7C2-1DDB-464C-90B6-522E84E82977}" type="slidenum">
              <a:rPr lang="en-IN" smtClean="0"/>
              <a:t>‹#›</a:t>
            </a:fld>
            <a:endParaRPr lang="en-IN"/>
          </a:p>
        </p:txBody>
      </p:sp>
    </p:spTree>
    <p:extLst>
      <p:ext uri="{BB962C8B-B14F-4D97-AF65-F5344CB8AC3E}">
        <p14:creationId xmlns:p14="http://schemas.microsoft.com/office/powerpoint/2010/main" val="3899971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48AD6B-2C2B-42AF-8158-5BE7EAF20CD8}" type="datetimeFigureOut">
              <a:rPr lang="en-IN" smtClean="0"/>
              <a:t>12-05-2020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6FD7C2-1DDB-464C-90B6-522E84E82977}" type="slidenum">
              <a:rPr lang="en-IN" smtClean="0"/>
              <a:t>‹#›</a:t>
            </a:fld>
            <a:endParaRPr lang="en-IN"/>
          </a:p>
        </p:txBody>
      </p:sp>
    </p:spTree>
    <p:extLst>
      <p:ext uri="{BB962C8B-B14F-4D97-AF65-F5344CB8AC3E}">
        <p14:creationId xmlns:p14="http://schemas.microsoft.com/office/powerpoint/2010/main" val="3865082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48AD6B-2C2B-42AF-8158-5BE7EAF20CD8}" type="datetimeFigureOut">
              <a:rPr lang="en-IN" smtClean="0"/>
              <a:t>12-05-2020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6FD7C2-1DDB-464C-90B6-522E84E82977}" type="slidenum">
              <a:rPr lang="en-IN" smtClean="0"/>
              <a:t>‹#›</a:t>
            </a:fld>
            <a:endParaRPr lang="en-IN"/>
          </a:p>
        </p:txBody>
      </p:sp>
    </p:spTree>
    <p:extLst>
      <p:ext uri="{BB962C8B-B14F-4D97-AF65-F5344CB8AC3E}">
        <p14:creationId xmlns:p14="http://schemas.microsoft.com/office/powerpoint/2010/main" val="2771980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48AD6B-2C2B-42AF-8158-5BE7EAF20CD8}" type="datetimeFigureOut">
              <a:rPr lang="en-IN" smtClean="0"/>
              <a:t>12-05-2020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6FD7C2-1DDB-464C-90B6-522E84E82977}" type="slidenum">
              <a:rPr lang="en-IN" smtClean="0"/>
              <a:t>‹#›</a:t>
            </a:fld>
            <a:endParaRPr lang="en-IN"/>
          </a:p>
        </p:txBody>
      </p:sp>
    </p:spTree>
    <p:extLst>
      <p:ext uri="{BB962C8B-B14F-4D97-AF65-F5344CB8AC3E}">
        <p14:creationId xmlns:p14="http://schemas.microsoft.com/office/powerpoint/2010/main" val="2215266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148AD6B-2C2B-42AF-8158-5BE7EAF20CD8}" type="datetimeFigureOut">
              <a:rPr lang="en-IN" smtClean="0"/>
              <a:t>12-05-2020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6FD7C2-1DDB-464C-90B6-522E84E82977}" type="slidenum">
              <a:rPr lang="en-IN" smtClean="0"/>
              <a:t>‹#›</a:t>
            </a:fld>
            <a:endParaRPr lang="en-IN"/>
          </a:p>
        </p:txBody>
      </p:sp>
    </p:spTree>
    <p:extLst>
      <p:ext uri="{BB962C8B-B14F-4D97-AF65-F5344CB8AC3E}">
        <p14:creationId xmlns:p14="http://schemas.microsoft.com/office/powerpoint/2010/main" val="2677253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48AD6B-2C2B-42AF-8158-5BE7EAF20CD8}" type="datetimeFigureOut">
              <a:rPr lang="en-IN" smtClean="0"/>
              <a:t>12-05-2020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6FD7C2-1DDB-464C-90B6-522E84E82977}" type="slidenum">
              <a:rPr lang="en-IN" smtClean="0"/>
              <a:t>‹#›</a:t>
            </a:fld>
            <a:endParaRPr lang="en-IN"/>
          </a:p>
        </p:txBody>
      </p:sp>
    </p:spTree>
    <p:extLst>
      <p:ext uri="{BB962C8B-B14F-4D97-AF65-F5344CB8AC3E}">
        <p14:creationId xmlns:p14="http://schemas.microsoft.com/office/powerpoint/2010/main" val="3204688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48AD6B-2C2B-42AF-8158-5BE7EAF20CD8}" type="datetimeFigureOut">
              <a:rPr lang="en-IN" smtClean="0"/>
              <a:t>12-05-2020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6FD7C2-1DDB-464C-90B6-522E84E82977}" type="slidenum">
              <a:rPr lang="en-IN" smtClean="0"/>
              <a:t>‹#›</a:t>
            </a:fld>
            <a:endParaRPr lang="en-IN"/>
          </a:p>
        </p:txBody>
      </p:sp>
    </p:spTree>
    <p:extLst>
      <p:ext uri="{BB962C8B-B14F-4D97-AF65-F5344CB8AC3E}">
        <p14:creationId xmlns:p14="http://schemas.microsoft.com/office/powerpoint/2010/main" val="1318145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48AD6B-2C2B-42AF-8158-5BE7EAF20CD8}" type="datetimeFigureOut">
              <a:rPr lang="en-IN" smtClean="0"/>
              <a:t>12-05-2020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6FD7C2-1DDB-464C-90B6-522E84E82977}" type="slidenum">
              <a:rPr lang="en-IN" smtClean="0"/>
              <a:t>‹#›</a:t>
            </a:fld>
            <a:endParaRPr lang="en-IN"/>
          </a:p>
        </p:txBody>
      </p:sp>
    </p:spTree>
    <p:extLst>
      <p:ext uri="{BB962C8B-B14F-4D97-AF65-F5344CB8AC3E}">
        <p14:creationId xmlns:p14="http://schemas.microsoft.com/office/powerpoint/2010/main" val="1187296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148AD6B-2C2B-42AF-8158-5BE7EAF20CD8}" type="datetimeFigureOut">
              <a:rPr lang="en-IN" smtClean="0"/>
              <a:t>12-05-2020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96FD7C2-1DDB-464C-90B6-522E84E82977}" type="slidenum">
              <a:rPr lang="en-IN" smtClean="0"/>
              <a:t>‹#›</a:t>
            </a:fld>
            <a:endParaRPr lang="en-IN"/>
          </a:p>
        </p:txBody>
      </p:sp>
    </p:spTree>
    <p:extLst>
      <p:ext uri="{BB962C8B-B14F-4D97-AF65-F5344CB8AC3E}">
        <p14:creationId xmlns:p14="http://schemas.microsoft.com/office/powerpoint/2010/main" val="3984262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148AD6B-2C2B-42AF-8158-5BE7EAF20CD8}" type="datetimeFigureOut">
              <a:rPr lang="en-IN" smtClean="0"/>
              <a:t>12-05-2020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96FD7C2-1DDB-464C-90B6-522E84E82977}" type="slidenum">
              <a:rPr lang="en-IN" smtClean="0"/>
              <a:t>‹#›</a:t>
            </a:fld>
            <a:endParaRPr lang="en-IN"/>
          </a:p>
        </p:txBody>
      </p:sp>
    </p:spTree>
    <p:extLst>
      <p:ext uri="{BB962C8B-B14F-4D97-AF65-F5344CB8AC3E}">
        <p14:creationId xmlns:p14="http://schemas.microsoft.com/office/powerpoint/2010/main" val="2281838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148AD6B-2C2B-42AF-8158-5BE7EAF20CD8}" type="datetimeFigureOut">
              <a:rPr lang="en-IN" smtClean="0"/>
              <a:t>12-05-2020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96FD7C2-1DDB-464C-90B6-522E84E82977}" type="slidenum">
              <a:rPr lang="en-IN" smtClean="0"/>
              <a:t>‹#›</a:t>
            </a:fld>
            <a:endParaRPr lang="en-IN"/>
          </a:p>
        </p:txBody>
      </p:sp>
    </p:spTree>
    <p:extLst>
      <p:ext uri="{BB962C8B-B14F-4D97-AF65-F5344CB8AC3E}">
        <p14:creationId xmlns:p14="http://schemas.microsoft.com/office/powerpoint/2010/main" val="1070927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48AD6B-2C2B-42AF-8158-5BE7EAF20CD8}" type="datetimeFigureOut">
              <a:rPr lang="en-IN" smtClean="0"/>
              <a:t>12-05-2020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6FD7C2-1DDB-464C-90B6-522E84E82977}" type="slidenum">
              <a:rPr lang="en-IN" smtClean="0"/>
              <a:t>‹#›</a:t>
            </a:fld>
            <a:endParaRPr lang="en-IN"/>
          </a:p>
        </p:txBody>
      </p:sp>
    </p:spTree>
    <p:extLst>
      <p:ext uri="{BB962C8B-B14F-4D97-AF65-F5344CB8AC3E}">
        <p14:creationId xmlns:p14="http://schemas.microsoft.com/office/powerpoint/2010/main" val="425286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srcRect/>
          <a:tile tx="0" ty="0" sx="100000" sy="100000" flip="none" algn="tl"/>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148AD6B-2C2B-42AF-8158-5BE7EAF20CD8}" type="datetimeFigureOut">
              <a:rPr lang="en-IN" smtClean="0"/>
              <a:t>12-05-2020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96FD7C2-1DDB-464C-90B6-522E84E82977}" type="slidenum">
              <a:rPr lang="en-IN" smtClean="0"/>
              <a:t>‹#›</a:t>
            </a:fld>
            <a:endParaRPr lang="en-IN"/>
          </a:p>
        </p:txBody>
      </p:sp>
    </p:spTree>
    <p:extLst>
      <p:ext uri="{BB962C8B-B14F-4D97-AF65-F5344CB8AC3E}">
        <p14:creationId xmlns:p14="http://schemas.microsoft.com/office/powerpoint/2010/main" val="2916086793"/>
      </p:ext>
    </p:extLst>
  </p:cSld>
  <p:clrMap bg1="dk1" tx1="lt1" bg2="dk2" tx2="lt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 id="2147484027" r:id="rId12"/>
    <p:sldLayoutId id="2147484028" r:id="rId13"/>
    <p:sldLayoutId id="2147484029" r:id="rId14"/>
    <p:sldLayoutId id="2147484030" r:id="rId15"/>
    <p:sldLayoutId id="2147484031" r:id="rId16"/>
    <p:sldLayoutId id="214748403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FE8-7A41-4746-89C4-21C440053058}"/>
              </a:ext>
            </a:extLst>
          </p:cNvPr>
          <p:cNvSpPr>
            <a:spLocks noGrp="1"/>
          </p:cNvSpPr>
          <p:nvPr>
            <p:ph type="title"/>
          </p:nvPr>
        </p:nvSpPr>
        <p:spPr>
          <a:xfrm>
            <a:off x="971337" y="2693709"/>
            <a:ext cx="9404723" cy="897904"/>
          </a:xfrm>
        </p:spPr>
        <p:txBody>
          <a:bodyPr/>
          <a:lstStyle/>
          <a:p>
            <a:r>
              <a:rPr lang="en-US" b="1" dirty="0">
                <a:solidFill>
                  <a:schemeClr val="bg1"/>
                </a:solidFill>
              </a:rPr>
              <a:t>ONLINE HEALTH TRACKER</a:t>
            </a:r>
          </a:p>
        </p:txBody>
      </p:sp>
      <p:sp>
        <p:nvSpPr>
          <p:cNvPr id="3" name="Content Placeholder 2">
            <a:extLst>
              <a:ext uri="{FF2B5EF4-FFF2-40B4-BE49-F238E27FC236}">
                <a16:creationId xmlns:a16="http://schemas.microsoft.com/office/drawing/2014/main" id="{B475F027-D193-4E64-8EA7-24D7A6F2FF6C}"/>
              </a:ext>
            </a:extLst>
          </p:cNvPr>
          <p:cNvSpPr>
            <a:spLocks noGrp="1"/>
          </p:cNvSpPr>
          <p:nvPr>
            <p:ph idx="1"/>
          </p:nvPr>
        </p:nvSpPr>
        <p:spPr>
          <a:xfrm>
            <a:off x="1075032" y="3918131"/>
            <a:ext cx="4845001" cy="492319"/>
          </a:xfrm>
        </p:spPr>
        <p:txBody>
          <a:bodyPr>
            <a:noAutofit/>
          </a:bodyPr>
          <a:lstStyle/>
          <a:p>
            <a:pPr marL="0" indent="0">
              <a:buNone/>
            </a:pPr>
            <a:r>
              <a:rPr lang="en-US" sz="1800" b="1" dirty="0">
                <a:solidFill>
                  <a:schemeClr val="bg1"/>
                </a:solidFill>
                <a:latin typeface="Calibri" panose="020F0502020204030204" pitchFamily="34" charset="0"/>
                <a:cs typeface="Calibri" panose="020F0502020204030204" pitchFamily="34" charset="0"/>
              </a:rPr>
              <a:t>Chandrika Machavarapu</a:t>
            </a:r>
          </a:p>
          <a:p>
            <a:pPr marL="0" indent="0">
              <a:buNone/>
            </a:pPr>
            <a:r>
              <a:rPr lang="en-US" sz="1800" b="1" dirty="0">
                <a:solidFill>
                  <a:schemeClr val="bg1"/>
                </a:solidFill>
                <a:latin typeface="Calibri" panose="020F0502020204030204" pitchFamily="34" charset="0"/>
                <a:cs typeface="Calibri" panose="020F0502020204030204" pitchFamily="34" charset="0"/>
              </a:rPr>
              <a:t>HAP 618</a:t>
            </a:r>
          </a:p>
        </p:txBody>
      </p:sp>
    </p:spTree>
    <p:extLst>
      <p:ext uri="{BB962C8B-B14F-4D97-AF65-F5344CB8AC3E}">
        <p14:creationId xmlns:p14="http://schemas.microsoft.com/office/powerpoint/2010/main" val="309380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80BDFD-9512-4C4D-AFB0-1F40B3EAD1DF}"/>
              </a:ext>
            </a:extLst>
          </p:cNvPr>
          <p:cNvPicPr>
            <a:picLocks noChangeAspect="1"/>
          </p:cNvPicPr>
          <p:nvPr/>
        </p:nvPicPr>
        <p:blipFill>
          <a:blip r:embed="rId2"/>
          <a:stretch>
            <a:fillRect/>
          </a:stretch>
        </p:blipFill>
        <p:spPr>
          <a:xfrm>
            <a:off x="4783015" y="1294228"/>
            <a:ext cx="7408985" cy="5563772"/>
          </a:xfrm>
          <a:prstGeom prst="rect">
            <a:avLst/>
          </a:prstGeom>
        </p:spPr>
      </p:pic>
      <p:sp>
        <p:nvSpPr>
          <p:cNvPr id="5" name="TextBox 4">
            <a:extLst>
              <a:ext uri="{FF2B5EF4-FFF2-40B4-BE49-F238E27FC236}">
                <a16:creationId xmlns:a16="http://schemas.microsoft.com/office/drawing/2014/main" id="{5E905667-AAF9-48EB-8AC7-E13780C84213}"/>
              </a:ext>
            </a:extLst>
          </p:cNvPr>
          <p:cNvSpPr txBox="1"/>
          <p:nvPr/>
        </p:nvSpPr>
        <p:spPr>
          <a:xfrm>
            <a:off x="225083" y="367547"/>
            <a:ext cx="2715065" cy="461665"/>
          </a:xfrm>
          <a:prstGeom prst="rect">
            <a:avLst/>
          </a:prstGeom>
          <a:noFill/>
        </p:spPr>
        <p:txBody>
          <a:bodyPr wrap="square" rtlCol="0">
            <a:spAutoFit/>
          </a:bodyPr>
          <a:lstStyle/>
          <a:p>
            <a:r>
              <a:rPr lang="en-IN" sz="2400" dirty="0">
                <a:solidFill>
                  <a:schemeClr val="bg1"/>
                </a:solidFill>
                <a:latin typeface="Calibri" panose="020F0502020204030204" pitchFamily="34" charset="0"/>
                <a:cs typeface="Calibri" panose="020F0502020204030204" pitchFamily="34" charset="0"/>
              </a:rPr>
              <a:t>User Dashboard:</a:t>
            </a:r>
          </a:p>
        </p:txBody>
      </p:sp>
      <p:sp>
        <p:nvSpPr>
          <p:cNvPr id="6" name="TextBox 5">
            <a:extLst>
              <a:ext uri="{FF2B5EF4-FFF2-40B4-BE49-F238E27FC236}">
                <a16:creationId xmlns:a16="http://schemas.microsoft.com/office/drawing/2014/main" id="{D7A5D674-98E2-4F08-B6BF-868947D06EE3}"/>
              </a:ext>
            </a:extLst>
          </p:cNvPr>
          <p:cNvSpPr txBox="1"/>
          <p:nvPr/>
        </p:nvSpPr>
        <p:spPr>
          <a:xfrm>
            <a:off x="393895" y="1519311"/>
            <a:ext cx="4389120" cy="4801314"/>
          </a:xfrm>
          <a:prstGeom prst="rect">
            <a:avLst/>
          </a:prstGeom>
          <a:noFill/>
        </p:spPr>
        <p:txBody>
          <a:bodyPr wrap="square" rtlCol="0">
            <a:spAutoFit/>
          </a:bodyPr>
          <a:lstStyle/>
          <a:p>
            <a:pPr marL="342900" indent="-342900">
              <a:buFont typeface="Wingdings" panose="05000000000000000000" pitchFamily="2" charset="2"/>
              <a:buChar char="§"/>
            </a:pPr>
            <a:r>
              <a:rPr lang="en-IN" dirty="0">
                <a:solidFill>
                  <a:schemeClr val="bg1"/>
                </a:solidFill>
                <a:latin typeface="Calibri" panose="020F0502020204030204" pitchFamily="34" charset="0"/>
                <a:cs typeface="Calibri" panose="020F0502020204030204" pitchFamily="34" charset="0"/>
              </a:rPr>
              <a:t>All the Information he recorded each day will be shown as a table format.</a:t>
            </a:r>
          </a:p>
          <a:p>
            <a:pPr marL="342900" indent="-342900">
              <a:buFont typeface="Wingdings" panose="05000000000000000000" pitchFamily="2" charset="2"/>
              <a:buChar char="§"/>
            </a:pPr>
            <a:endParaRPr lang="en-IN" dirty="0">
              <a:solidFill>
                <a:schemeClr val="bg1"/>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IN" dirty="0">
                <a:solidFill>
                  <a:schemeClr val="bg1"/>
                </a:solidFill>
                <a:latin typeface="Calibri" panose="020F0502020204030204" pitchFamily="34" charset="0"/>
                <a:cs typeface="Calibri" panose="020F0502020204030204" pitchFamily="34" charset="0"/>
              </a:rPr>
              <a:t>This table data is user respective.</a:t>
            </a:r>
          </a:p>
          <a:p>
            <a:pPr marL="342900" indent="-342900">
              <a:buFont typeface="Wingdings" panose="05000000000000000000" pitchFamily="2" charset="2"/>
              <a:buChar char="§"/>
            </a:pPr>
            <a:endParaRPr lang="en-IN" dirty="0">
              <a:solidFill>
                <a:schemeClr val="bg1"/>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IN" dirty="0">
                <a:solidFill>
                  <a:schemeClr val="bg1"/>
                </a:solidFill>
                <a:latin typeface="Calibri" panose="020F0502020204030204" pitchFamily="34" charset="0"/>
                <a:cs typeface="Calibri" panose="020F0502020204030204" pitchFamily="34" charset="0"/>
              </a:rPr>
              <a:t>From here we can navigate to:</a:t>
            </a:r>
          </a:p>
          <a:p>
            <a:r>
              <a:rPr lang="en-IN" dirty="0">
                <a:solidFill>
                  <a:schemeClr val="bg1"/>
                </a:solidFill>
                <a:latin typeface="Calibri" panose="020F0502020204030204" pitchFamily="34" charset="0"/>
                <a:cs typeface="Calibri" panose="020F0502020204030204" pitchFamily="34" charset="0"/>
              </a:rPr>
              <a:t> </a:t>
            </a:r>
          </a:p>
          <a:p>
            <a:pPr marL="742950" lvl="1" indent="-285750">
              <a:buFont typeface="Wingdings" panose="05000000000000000000" pitchFamily="2" charset="2"/>
              <a:buChar char="Ø"/>
            </a:pPr>
            <a:r>
              <a:rPr lang="en-IN" dirty="0">
                <a:solidFill>
                  <a:schemeClr val="bg1"/>
                </a:solidFill>
                <a:latin typeface="Calibri" panose="020F0502020204030204" pitchFamily="34" charset="0"/>
                <a:cs typeface="Calibri" panose="020F0502020204030204" pitchFamily="34" charset="0"/>
              </a:rPr>
              <a:t>Profile Page : To re-enter height and weight in order to calculate BMI,BMR</a:t>
            </a:r>
          </a:p>
          <a:p>
            <a:pPr marL="800100" lvl="1" indent="-342900">
              <a:buFont typeface="Wingdings" panose="05000000000000000000" pitchFamily="2" charset="2"/>
              <a:buChar char="Ø"/>
            </a:pPr>
            <a:endParaRPr lang="en-IN" dirty="0">
              <a:solidFill>
                <a:schemeClr val="bg1"/>
              </a:solidFill>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Ø"/>
            </a:pPr>
            <a:r>
              <a:rPr lang="en-IN" dirty="0">
                <a:solidFill>
                  <a:schemeClr val="bg1"/>
                </a:solidFill>
                <a:latin typeface="Calibri" panose="020F0502020204030204" pitchFamily="34" charset="0"/>
                <a:cs typeface="Calibri" panose="020F0502020204030204" pitchFamily="34" charset="0"/>
              </a:rPr>
              <a:t>Record Page: To enter Daily workout Information</a:t>
            </a:r>
          </a:p>
          <a:p>
            <a:pPr marL="800100" lvl="1" indent="-342900">
              <a:buFont typeface="Wingdings" panose="05000000000000000000" pitchFamily="2" charset="2"/>
              <a:buChar char="Ø"/>
            </a:pPr>
            <a:endParaRPr lang="en-IN" dirty="0">
              <a:solidFill>
                <a:schemeClr val="bg1"/>
              </a:solidFill>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Ø"/>
            </a:pPr>
            <a:r>
              <a:rPr lang="en-IN" dirty="0">
                <a:solidFill>
                  <a:schemeClr val="bg1"/>
                </a:solidFill>
                <a:latin typeface="Calibri" panose="020F0502020204030204" pitchFamily="34" charset="0"/>
                <a:cs typeface="Calibri" panose="020F0502020204030204" pitchFamily="34" charset="0"/>
              </a:rPr>
              <a:t>Graph Page: All this Information is shown is graphs for easy understanding.</a:t>
            </a:r>
          </a:p>
        </p:txBody>
      </p:sp>
    </p:spTree>
    <p:extLst>
      <p:ext uri="{BB962C8B-B14F-4D97-AF65-F5344CB8AC3E}">
        <p14:creationId xmlns:p14="http://schemas.microsoft.com/office/powerpoint/2010/main" val="374892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0BB77F-B716-4185-8F31-10E2523A5A48}"/>
              </a:ext>
            </a:extLst>
          </p:cNvPr>
          <p:cNvPicPr>
            <a:picLocks noChangeAspect="1"/>
          </p:cNvPicPr>
          <p:nvPr/>
        </p:nvPicPr>
        <p:blipFill>
          <a:blip r:embed="rId2"/>
          <a:stretch>
            <a:fillRect/>
          </a:stretch>
        </p:blipFill>
        <p:spPr>
          <a:xfrm>
            <a:off x="0" y="1294228"/>
            <a:ext cx="12192000" cy="5563772"/>
          </a:xfrm>
          <a:prstGeom prst="rect">
            <a:avLst/>
          </a:prstGeom>
        </p:spPr>
      </p:pic>
      <p:sp>
        <p:nvSpPr>
          <p:cNvPr id="6" name="TextBox 5">
            <a:extLst>
              <a:ext uri="{FF2B5EF4-FFF2-40B4-BE49-F238E27FC236}">
                <a16:creationId xmlns:a16="http://schemas.microsoft.com/office/drawing/2014/main" id="{5B2F9141-5AE0-4ABF-93E1-B73D00E4691A}"/>
              </a:ext>
            </a:extLst>
          </p:cNvPr>
          <p:cNvSpPr txBox="1"/>
          <p:nvPr/>
        </p:nvSpPr>
        <p:spPr>
          <a:xfrm>
            <a:off x="154745" y="112542"/>
            <a:ext cx="1899138" cy="461665"/>
          </a:xfrm>
          <a:prstGeom prst="rect">
            <a:avLst/>
          </a:prstGeom>
          <a:noFill/>
        </p:spPr>
        <p:txBody>
          <a:bodyPr wrap="square" rtlCol="0">
            <a:spAutoFit/>
          </a:bodyPr>
          <a:lstStyle/>
          <a:p>
            <a:r>
              <a:rPr lang="en-IN" sz="2400" dirty="0">
                <a:solidFill>
                  <a:schemeClr val="bg1"/>
                </a:solidFill>
                <a:latin typeface="Calibri" panose="020F0502020204030204" pitchFamily="34" charset="0"/>
                <a:cs typeface="Calibri" panose="020F0502020204030204" pitchFamily="34" charset="0"/>
              </a:rPr>
              <a:t>Graphs:</a:t>
            </a:r>
          </a:p>
        </p:txBody>
      </p:sp>
      <p:sp>
        <p:nvSpPr>
          <p:cNvPr id="7" name="TextBox 6">
            <a:extLst>
              <a:ext uri="{FF2B5EF4-FFF2-40B4-BE49-F238E27FC236}">
                <a16:creationId xmlns:a16="http://schemas.microsoft.com/office/drawing/2014/main" id="{8CCC8B80-1D2D-462E-A936-D332F752365D}"/>
              </a:ext>
            </a:extLst>
          </p:cNvPr>
          <p:cNvSpPr txBox="1"/>
          <p:nvPr/>
        </p:nvSpPr>
        <p:spPr>
          <a:xfrm>
            <a:off x="154745" y="749551"/>
            <a:ext cx="9115865" cy="369332"/>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bg1"/>
                </a:solidFill>
                <a:latin typeface="Calibri" panose="020F0502020204030204" pitchFamily="34" charset="0"/>
                <a:cs typeface="Calibri" panose="020F0502020204030204" pitchFamily="34" charset="0"/>
              </a:rPr>
              <a:t>Each users information is presented in different graphs as shown in snapshot.</a:t>
            </a:r>
          </a:p>
        </p:txBody>
      </p:sp>
    </p:spTree>
    <p:extLst>
      <p:ext uri="{BB962C8B-B14F-4D97-AF65-F5344CB8AC3E}">
        <p14:creationId xmlns:p14="http://schemas.microsoft.com/office/powerpoint/2010/main" val="4085226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67D5-88FB-41B7-9C66-664CC8D0DED0}"/>
              </a:ext>
            </a:extLst>
          </p:cNvPr>
          <p:cNvSpPr>
            <a:spLocks noGrp="1"/>
          </p:cNvSpPr>
          <p:nvPr>
            <p:ph type="title"/>
          </p:nvPr>
        </p:nvSpPr>
        <p:spPr>
          <a:xfrm>
            <a:off x="4002053" y="2823003"/>
            <a:ext cx="3313147" cy="1041987"/>
          </a:xfrm>
        </p:spPr>
        <p:txBody>
          <a:bodyPr/>
          <a:lstStyle/>
          <a:p>
            <a:r>
              <a:rPr lang="en-US" sz="4800" b="1" dirty="0">
                <a:solidFill>
                  <a:schemeClr val="bg1"/>
                </a:solidFill>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733435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BF805AE-0B00-42F2-89E9-50AFD3509990}"/>
              </a:ext>
            </a:extLst>
          </p:cNvPr>
          <p:cNvSpPr>
            <a:spLocks noGrp="1"/>
          </p:cNvSpPr>
          <p:nvPr>
            <p:ph idx="1"/>
          </p:nvPr>
        </p:nvSpPr>
        <p:spPr>
          <a:xfrm>
            <a:off x="886119" y="1253765"/>
            <a:ext cx="9164715" cy="4015820"/>
          </a:xfrm>
        </p:spPr>
        <p:txBody>
          <a:bodyPr>
            <a:normAutofit/>
          </a:bodyPr>
          <a:lstStyle/>
          <a:p>
            <a:pPr marL="0" indent="0" algn="just">
              <a:lnSpc>
                <a:spcPct val="150000"/>
              </a:lnSpc>
              <a:buNone/>
            </a:pPr>
            <a:r>
              <a:rPr lang="en-US" sz="1800" dirty="0">
                <a:solidFill>
                  <a:schemeClr val="bg1"/>
                </a:solidFill>
                <a:latin typeface="Calibri" panose="020F0502020204030204" pitchFamily="34" charset="0"/>
                <a:cs typeface="Calibri" panose="020F0502020204030204" pitchFamily="34" charset="0"/>
              </a:rPr>
              <a:t>The notion behind the project is to develop an online health tracker which helps the users to track the characteristics like calories they need to burn or gain in order to maintain the normal weight. The primary step is to create an account by providing email, username and password then the user inputs name, age, height and weight and then the persons BMI is calculated and then it results in the weight which is more than the usual one and show the status of obese. It will also ask the person for the calories input they takes on daily basis then the BMR is calculated and it shows the actual BMR value and suggested BMR value in order to maintain normal weight. The data is recorded users can access the historical data in the form of both table and graph and see how the values are changed over time.</a:t>
            </a:r>
          </a:p>
          <a:p>
            <a:pPr marL="0" indent="0">
              <a:buNone/>
            </a:pPr>
            <a:endParaRPr lang="en-US" dirty="0">
              <a:solidFill>
                <a:schemeClr val="bg1"/>
              </a:solidFill>
            </a:endParaRPr>
          </a:p>
        </p:txBody>
      </p:sp>
      <p:sp>
        <p:nvSpPr>
          <p:cNvPr id="3" name="Title 2">
            <a:extLst>
              <a:ext uri="{FF2B5EF4-FFF2-40B4-BE49-F238E27FC236}">
                <a16:creationId xmlns:a16="http://schemas.microsoft.com/office/drawing/2014/main" id="{B6236165-CE9B-4259-ADC6-E17BD9193947}"/>
              </a:ext>
            </a:extLst>
          </p:cNvPr>
          <p:cNvSpPr>
            <a:spLocks noGrp="1"/>
          </p:cNvSpPr>
          <p:nvPr>
            <p:ph type="title"/>
          </p:nvPr>
        </p:nvSpPr>
        <p:spPr/>
        <p:txBody>
          <a:bodyPr/>
          <a:lstStyle/>
          <a:p>
            <a:r>
              <a:rPr lang="en-US" dirty="0"/>
              <a:t> </a:t>
            </a:r>
            <a:r>
              <a:rPr lang="en-US" sz="2400" b="1" u="sng" dirty="0">
                <a:solidFill>
                  <a:schemeClr val="bg1"/>
                </a:solidFill>
                <a:latin typeface="Calibri" panose="020F0502020204030204" pitchFamily="34" charset="0"/>
                <a:cs typeface="Calibri" panose="020F0502020204030204" pitchFamily="34" charset="0"/>
              </a:rPr>
              <a:t>Project Description</a:t>
            </a:r>
            <a:r>
              <a:rPr lang="en-US" b="1" dirty="0"/>
              <a:t>:</a:t>
            </a:r>
          </a:p>
        </p:txBody>
      </p:sp>
    </p:spTree>
    <p:extLst>
      <p:ext uri="{BB962C8B-B14F-4D97-AF65-F5344CB8AC3E}">
        <p14:creationId xmlns:p14="http://schemas.microsoft.com/office/powerpoint/2010/main" val="2863879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079F37-5194-4E50-BE6B-3269EFC68158}"/>
              </a:ext>
            </a:extLst>
          </p:cNvPr>
          <p:cNvSpPr/>
          <p:nvPr/>
        </p:nvSpPr>
        <p:spPr>
          <a:xfrm>
            <a:off x="1448972" y="876314"/>
            <a:ext cx="8623495" cy="2552686"/>
          </a:xfrm>
          <a:prstGeom prst="rect">
            <a:avLst/>
          </a:prstGeom>
        </p:spPr>
        <p:txBody>
          <a:bodyPr wrap="square">
            <a:spAutoFit/>
          </a:bodyPr>
          <a:lstStyle/>
          <a:p>
            <a:pPr>
              <a:lnSpc>
                <a:spcPct val="107000"/>
              </a:lnSpc>
              <a:spcAft>
                <a:spcPts val="800"/>
              </a:spcAft>
            </a:pPr>
            <a:r>
              <a:rPr lang="en-IN" b="1" dirty="0">
                <a:solidFill>
                  <a:schemeClr val="bg1"/>
                </a:solidFill>
                <a:latin typeface="Calibri" panose="020F0502020204030204" pitchFamily="34" charset="0"/>
                <a:ea typeface="Calibri" panose="020F0502020204030204" pitchFamily="34" charset="0"/>
                <a:cs typeface="Times New Roman" panose="02020603050405020304" pitchFamily="18" charset="0"/>
              </a:rPr>
              <a:t>Software’s Used :</a:t>
            </a:r>
            <a:endPar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Python (2.6)</a:t>
            </a:r>
          </a:p>
          <a:p>
            <a:pPr marL="342900" lvl="0" indent="-342900">
              <a:lnSpc>
                <a:spcPct val="107000"/>
              </a:lnSpc>
              <a:spcAft>
                <a:spcPts val="0"/>
              </a:spcAft>
              <a:buFont typeface="Wingdings" panose="05000000000000000000" pitchFamily="2" charset="2"/>
              <a:buChar char="§"/>
            </a:pP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Flask(Python Frame work)</a:t>
            </a:r>
          </a:p>
          <a:p>
            <a:pPr marL="342900" lvl="0" indent="-342900">
              <a:lnSpc>
                <a:spcPct val="107000"/>
              </a:lnSpc>
              <a:spcAft>
                <a:spcPts val="0"/>
              </a:spcAft>
              <a:buFont typeface="Wingdings" panose="05000000000000000000" pitchFamily="2" charset="2"/>
              <a:buChar char="§"/>
            </a:pP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HTML</a:t>
            </a:r>
          </a:p>
          <a:p>
            <a:pPr marL="342900" lvl="0" indent="-342900">
              <a:lnSpc>
                <a:spcPct val="107000"/>
              </a:lnSpc>
              <a:spcAft>
                <a:spcPts val="0"/>
              </a:spcAft>
              <a:buFont typeface="Wingdings" panose="05000000000000000000" pitchFamily="2" charset="2"/>
              <a:buChar char="§"/>
            </a:pP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CSS</a:t>
            </a:r>
          </a:p>
          <a:p>
            <a:pPr marL="342900" lvl="0" indent="-342900">
              <a:lnSpc>
                <a:spcPct val="107000"/>
              </a:lnSpc>
              <a:spcAft>
                <a:spcPts val="0"/>
              </a:spcAft>
              <a:buFont typeface="Wingdings" panose="05000000000000000000" pitchFamily="2" charset="2"/>
              <a:buChar char="§"/>
            </a:pP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Java script (JS)</a:t>
            </a:r>
          </a:p>
          <a:p>
            <a:pPr marL="342900" lvl="0" indent="-342900">
              <a:lnSpc>
                <a:spcPct val="107000"/>
              </a:lnSpc>
              <a:spcAft>
                <a:spcPts val="0"/>
              </a:spcAft>
              <a:buFont typeface="Wingdings" panose="05000000000000000000" pitchFamily="2" charset="2"/>
              <a:buChar char="§"/>
            </a:pP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My SQL database</a:t>
            </a:r>
          </a:p>
          <a:p>
            <a:pPr marL="342900" lvl="0" indent="-342900">
              <a:lnSpc>
                <a:spcPct val="107000"/>
              </a:lnSpc>
              <a:spcAft>
                <a:spcPts val="800"/>
              </a:spcAft>
              <a:buFont typeface="Wingdings" panose="05000000000000000000" pitchFamily="2" charset="2"/>
              <a:buChar char="§"/>
            </a:pP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Xampp software</a:t>
            </a:r>
          </a:p>
        </p:txBody>
      </p:sp>
      <p:sp>
        <p:nvSpPr>
          <p:cNvPr id="6" name="Rectangle 5">
            <a:extLst>
              <a:ext uri="{FF2B5EF4-FFF2-40B4-BE49-F238E27FC236}">
                <a16:creationId xmlns:a16="http://schemas.microsoft.com/office/drawing/2014/main" id="{1C814905-8A54-4596-A274-9383BDB464AC}"/>
              </a:ext>
            </a:extLst>
          </p:cNvPr>
          <p:cNvSpPr/>
          <p:nvPr/>
        </p:nvSpPr>
        <p:spPr>
          <a:xfrm>
            <a:off x="1448972" y="3860086"/>
            <a:ext cx="1894108" cy="774507"/>
          </a:xfrm>
          <a:prstGeom prst="rect">
            <a:avLst/>
          </a:prstGeom>
        </p:spPr>
        <p:txBody>
          <a:bodyPr wrap="none">
            <a:spAutoFit/>
          </a:bodyPr>
          <a:lstStyle/>
          <a:p>
            <a:pPr>
              <a:lnSpc>
                <a:spcPct val="107000"/>
              </a:lnSpc>
              <a:spcAft>
                <a:spcPts val="800"/>
              </a:spcAft>
            </a:pPr>
            <a:r>
              <a:rPr lang="en-IN" b="1" dirty="0">
                <a:solidFill>
                  <a:schemeClr val="bg1"/>
                </a:solidFill>
                <a:latin typeface="Calibri" panose="020F0502020204030204" pitchFamily="34" charset="0"/>
                <a:ea typeface="Calibri" panose="020F0502020204030204" pitchFamily="34" charset="0"/>
                <a:cs typeface="Times New Roman" panose="02020603050405020304" pitchFamily="18" charset="0"/>
              </a:rPr>
              <a:t>Data Base Name </a:t>
            </a: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Wingdings" panose="05000000000000000000" pitchFamily="2" charset="2"/>
              <a:buChar char="§"/>
            </a:pP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 health_tracker</a:t>
            </a:r>
          </a:p>
        </p:txBody>
      </p:sp>
      <p:sp>
        <p:nvSpPr>
          <p:cNvPr id="7" name="TextBox 6">
            <a:extLst>
              <a:ext uri="{FF2B5EF4-FFF2-40B4-BE49-F238E27FC236}">
                <a16:creationId xmlns:a16="http://schemas.microsoft.com/office/drawing/2014/main" id="{99D80EDC-1792-4070-915B-00A7BC0BD924}"/>
              </a:ext>
            </a:extLst>
          </p:cNvPr>
          <p:cNvSpPr txBox="1"/>
          <p:nvPr/>
        </p:nvSpPr>
        <p:spPr>
          <a:xfrm>
            <a:off x="1448972" y="5243022"/>
            <a:ext cx="2588456" cy="1200329"/>
          </a:xfrm>
          <a:prstGeom prst="rect">
            <a:avLst/>
          </a:prstGeom>
          <a:noFill/>
        </p:spPr>
        <p:txBody>
          <a:bodyPr wrap="square" rtlCol="0">
            <a:spAutoFit/>
          </a:bodyPr>
          <a:lstStyle/>
          <a:p>
            <a:r>
              <a:rPr lang="en-IN" b="1" dirty="0">
                <a:solidFill>
                  <a:schemeClr val="bg1"/>
                </a:solidFill>
                <a:latin typeface="Calibri" panose="020F0502020204030204" pitchFamily="34" charset="0"/>
                <a:cs typeface="Calibri" panose="020F0502020204030204" pitchFamily="34" charset="0"/>
              </a:rPr>
              <a:t>Database Tables:</a:t>
            </a:r>
          </a:p>
          <a:p>
            <a:pPr marL="285750" indent="-285750">
              <a:buFont typeface="Wingdings" panose="05000000000000000000" pitchFamily="2" charset="2"/>
              <a:buChar char="§"/>
            </a:pPr>
            <a:r>
              <a:rPr lang="en-IN" dirty="0">
                <a:solidFill>
                  <a:schemeClr val="bg1"/>
                </a:solidFill>
                <a:latin typeface="Calibri" panose="020F0502020204030204" pitchFamily="34" charset="0"/>
                <a:cs typeface="Calibri" panose="020F0502020204030204" pitchFamily="34" charset="0"/>
              </a:rPr>
              <a:t>User</a:t>
            </a:r>
          </a:p>
          <a:p>
            <a:pPr marL="285750" indent="-285750">
              <a:buFont typeface="Wingdings" panose="05000000000000000000" pitchFamily="2" charset="2"/>
              <a:buChar char="§"/>
            </a:pPr>
            <a:r>
              <a:rPr lang="en-IN" dirty="0">
                <a:solidFill>
                  <a:schemeClr val="bg1"/>
                </a:solidFill>
                <a:latin typeface="Calibri" panose="020F0502020204030204" pitchFamily="34" charset="0"/>
                <a:cs typeface="Calibri" panose="020F0502020204030204" pitchFamily="34" charset="0"/>
              </a:rPr>
              <a:t>Personal Profile</a:t>
            </a:r>
          </a:p>
          <a:p>
            <a:pPr marL="285750" indent="-285750">
              <a:buFont typeface="Wingdings" panose="05000000000000000000" pitchFamily="2" charset="2"/>
              <a:buChar char="§"/>
            </a:pPr>
            <a:r>
              <a:rPr lang="en-IN" dirty="0">
                <a:solidFill>
                  <a:schemeClr val="bg1"/>
                </a:solidFill>
                <a:latin typeface="Calibri" panose="020F0502020204030204" pitchFamily="34" charset="0"/>
                <a:cs typeface="Calibri" panose="020F0502020204030204" pitchFamily="34" charset="0"/>
              </a:rPr>
              <a:t>Dashboard</a:t>
            </a:r>
          </a:p>
        </p:txBody>
      </p:sp>
    </p:spTree>
    <p:extLst>
      <p:ext uri="{BB962C8B-B14F-4D97-AF65-F5344CB8AC3E}">
        <p14:creationId xmlns:p14="http://schemas.microsoft.com/office/powerpoint/2010/main" val="2104796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FA7E00-05DB-415B-BABF-A1BE3E366CAA}"/>
              </a:ext>
            </a:extLst>
          </p:cNvPr>
          <p:cNvPicPr>
            <a:picLocks noChangeAspect="1"/>
          </p:cNvPicPr>
          <p:nvPr/>
        </p:nvPicPr>
        <p:blipFill>
          <a:blip r:embed="rId2"/>
          <a:stretch>
            <a:fillRect/>
          </a:stretch>
        </p:blipFill>
        <p:spPr>
          <a:xfrm>
            <a:off x="1" y="0"/>
            <a:ext cx="12192000" cy="6857999"/>
          </a:xfrm>
          <a:prstGeom prst="rect">
            <a:avLst/>
          </a:prstGeom>
        </p:spPr>
      </p:pic>
    </p:spTree>
    <p:extLst>
      <p:ext uri="{BB962C8B-B14F-4D97-AF65-F5344CB8AC3E}">
        <p14:creationId xmlns:p14="http://schemas.microsoft.com/office/powerpoint/2010/main" val="372892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8F4DB1-C0ED-4C2E-B502-B9FFCD7D501B}"/>
              </a:ext>
            </a:extLst>
          </p:cNvPr>
          <p:cNvSpPr txBox="1"/>
          <p:nvPr/>
        </p:nvSpPr>
        <p:spPr>
          <a:xfrm>
            <a:off x="436098" y="295422"/>
            <a:ext cx="3319976" cy="461665"/>
          </a:xfrm>
          <a:prstGeom prst="rect">
            <a:avLst/>
          </a:prstGeom>
          <a:noFill/>
        </p:spPr>
        <p:txBody>
          <a:bodyPr wrap="square" rtlCol="0">
            <a:spAutoFit/>
          </a:bodyPr>
          <a:lstStyle/>
          <a:p>
            <a:r>
              <a:rPr lang="en-IN" sz="2400" dirty="0">
                <a:solidFill>
                  <a:schemeClr val="bg1"/>
                </a:solidFill>
                <a:latin typeface="Calibri" panose="020F0502020204030204" pitchFamily="34" charset="0"/>
                <a:cs typeface="Calibri" panose="020F0502020204030204" pitchFamily="34" charset="0"/>
              </a:rPr>
              <a:t>Project Outline:</a:t>
            </a:r>
          </a:p>
        </p:txBody>
      </p:sp>
      <p:sp>
        <p:nvSpPr>
          <p:cNvPr id="6" name="TextBox 5">
            <a:extLst>
              <a:ext uri="{FF2B5EF4-FFF2-40B4-BE49-F238E27FC236}">
                <a16:creationId xmlns:a16="http://schemas.microsoft.com/office/drawing/2014/main" id="{3C74444C-7752-443C-BE8C-769F2A639815}"/>
              </a:ext>
            </a:extLst>
          </p:cNvPr>
          <p:cNvSpPr txBox="1"/>
          <p:nvPr/>
        </p:nvSpPr>
        <p:spPr>
          <a:xfrm>
            <a:off x="543950" y="1626102"/>
            <a:ext cx="7474634" cy="2862322"/>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bg1"/>
                </a:solidFill>
                <a:latin typeface="Calibri" panose="020F0502020204030204" pitchFamily="34" charset="0"/>
                <a:cs typeface="Calibri" panose="020F0502020204030204" pitchFamily="34" charset="0"/>
              </a:rPr>
              <a:t>HTML and CSS are used for frontend pages </a:t>
            </a:r>
          </a:p>
          <a:p>
            <a:pPr marL="285750" indent="-285750">
              <a:buFont typeface="Wingdings" panose="05000000000000000000" pitchFamily="2" charset="2"/>
              <a:buChar char="§"/>
            </a:pPr>
            <a:endParaRPr lang="en-IN" dirty="0">
              <a:solidFill>
                <a:schemeClr val="bg1"/>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IN" dirty="0">
                <a:solidFill>
                  <a:schemeClr val="bg1"/>
                </a:solidFill>
                <a:latin typeface="Calibri" panose="020F0502020204030204" pitchFamily="34" charset="0"/>
                <a:cs typeface="Calibri" panose="020F0502020204030204" pitchFamily="34" charset="0"/>
              </a:rPr>
              <a:t>Python is used for backend codes </a:t>
            </a:r>
          </a:p>
          <a:p>
            <a:pPr marL="285750" indent="-285750">
              <a:buFont typeface="Wingdings" panose="05000000000000000000" pitchFamily="2" charset="2"/>
              <a:buChar char="§"/>
            </a:pPr>
            <a:endParaRPr lang="en-IN" dirty="0">
              <a:solidFill>
                <a:schemeClr val="bg1"/>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IN" dirty="0">
                <a:solidFill>
                  <a:schemeClr val="bg1"/>
                </a:solidFill>
                <a:latin typeface="Calibri" panose="020F0502020204030204" pitchFamily="34" charset="0"/>
                <a:cs typeface="Calibri" panose="020F0502020204030204" pitchFamily="34" charset="0"/>
              </a:rPr>
              <a:t>Xampp server is used for database </a:t>
            </a:r>
          </a:p>
          <a:p>
            <a:pPr marL="285750" indent="-285750">
              <a:buFont typeface="Wingdings" panose="05000000000000000000" pitchFamily="2" charset="2"/>
              <a:buChar char="§"/>
            </a:pPr>
            <a:endParaRPr lang="en-IN" dirty="0">
              <a:solidFill>
                <a:schemeClr val="bg1"/>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IN" dirty="0">
                <a:solidFill>
                  <a:schemeClr val="bg1"/>
                </a:solidFill>
                <a:latin typeface="Calibri" panose="020F0502020204030204" pitchFamily="34" charset="0"/>
                <a:cs typeface="Calibri" panose="020F0502020204030204" pitchFamily="34" charset="0"/>
              </a:rPr>
              <a:t>Using Flask routes we are connecting frontend HTML and Backend Databases where Flask Routes are written in Python.</a:t>
            </a:r>
          </a:p>
          <a:p>
            <a:pPr marL="285750" indent="-285750">
              <a:buFont typeface="Wingdings" panose="05000000000000000000" pitchFamily="2" charset="2"/>
              <a:buChar char="§"/>
            </a:pPr>
            <a:endParaRPr lang="en-IN" dirty="0">
              <a:solidFill>
                <a:schemeClr val="bg1"/>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endParaRPr lang="en-IN"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0868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BECDF2-5E6D-4AB8-AB9E-C504BFE0A2EE}"/>
              </a:ext>
            </a:extLst>
          </p:cNvPr>
          <p:cNvSpPr txBox="1"/>
          <p:nvPr/>
        </p:nvSpPr>
        <p:spPr>
          <a:xfrm>
            <a:off x="323557" y="267286"/>
            <a:ext cx="2912012" cy="461665"/>
          </a:xfrm>
          <a:prstGeom prst="rect">
            <a:avLst/>
          </a:prstGeom>
          <a:noFill/>
        </p:spPr>
        <p:txBody>
          <a:bodyPr wrap="square" rtlCol="0">
            <a:spAutoFit/>
          </a:bodyPr>
          <a:lstStyle/>
          <a:p>
            <a:r>
              <a:rPr lang="en-IN" sz="2400" dirty="0">
                <a:solidFill>
                  <a:schemeClr val="bg1"/>
                </a:solidFill>
                <a:latin typeface="Calibri" panose="020F0502020204030204" pitchFamily="34" charset="0"/>
                <a:cs typeface="Calibri" panose="020F0502020204030204" pitchFamily="34" charset="0"/>
              </a:rPr>
              <a:t>Login Page:</a:t>
            </a:r>
          </a:p>
        </p:txBody>
      </p:sp>
      <p:pic>
        <p:nvPicPr>
          <p:cNvPr id="6" name="Picture 5">
            <a:extLst>
              <a:ext uri="{FF2B5EF4-FFF2-40B4-BE49-F238E27FC236}">
                <a16:creationId xmlns:a16="http://schemas.microsoft.com/office/drawing/2014/main" id="{030C1BE4-C3E3-4142-A700-41E1094B656B}"/>
              </a:ext>
            </a:extLst>
          </p:cNvPr>
          <p:cNvPicPr>
            <a:picLocks noChangeAspect="1"/>
          </p:cNvPicPr>
          <p:nvPr/>
        </p:nvPicPr>
        <p:blipFill>
          <a:blip r:embed="rId2"/>
          <a:stretch>
            <a:fillRect/>
          </a:stretch>
        </p:blipFill>
        <p:spPr>
          <a:xfrm>
            <a:off x="4937761" y="1364566"/>
            <a:ext cx="7254240" cy="5493433"/>
          </a:xfrm>
          <a:prstGeom prst="rect">
            <a:avLst/>
          </a:prstGeom>
        </p:spPr>
      </p:pic>
      <p:sp>
        <p:nvSpPr>
          <p:cNvPr id="7" name="TextBox 6">
            <a:extLst>
              <a:ext uri="{FF2B5EF4-FFF2-40B4-BE49-F238E27FC236}">
                <a16:creationId xmlns:a16="http://schemas.microsoft.com/office/drawing/2014/main" id="{454BA715-F5C4-4E04-B8B5-220765156FB1}"/>
              </a:ext>
            </a:extLst>
          </p:cNvPr>
          <p:cNvSpPr txBox="1"/>
          <p:nvPr/>
        </p:nvSpPr>
        <p:spPr>
          <a:xfrm>
            <a:off x="302455" y="1519310"/>
            <a:ext cx="4107766" cy="1754326"/>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bg1"/>
                </a:solidFill>
                <a:latin typeface="Calibri" panose="020F0502020204030204" pitchFamily="34" charset="0"/>
                <a:cs typeface="Calibri" panose="020F0502020204030204" pitchFamily="34" charset="0"/>
              </a:rPr>
              <a:t>User Logins to the application using his/her login credentials.</a:t>
            </a:r>
          </a:p>
          <a:p>
            <a:pPr marL="285750" indent="-285750">
              <a:buFont typeface="Wingdings" panose="05000000000000000000" pitchFamily="2" charset="2"/>
              <a:buChar char="§"/>
            </a:pPr>
            <a:endParaRPr lang="en-IN" dirty="0">
              <a:solidFill>
                <a:schemeClr val="bg1"/>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IN" dirty="0">
                <a:solidFill>
                  <a:schemeClr val="bg1"/>
                </a:solidFill>
                <a:latin typeface="Calibri" panose="020F0502020204030204" pitchFamily="34" charset="0"/>
                <a:cs typeface="Calibri" panose="020F0502020204030204" pitchFamily="34" charset="0"/>
              </a:rPr>
              <a:t>If new user wants to login he/she must create an account with the link provided below ‘LOGIN’ button</a:t>
            </a:r>
          </a:p>
        </p:txBody>
      </p:sp>
    </p:spTree>
    <p:extLst>
      <p:ext uri="{BB962C8B-B14F-4D97-AF65-F5344CB8AC3E}">
        <p14:creationId xmlns:p14="http://schemas.microsoft.com/office/powerpoint/2010/main" val="2585099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120D0C-1F89-452F-A0A0-95B871F5AD49}"/>
              </a:ext>
            </a:extLst>
          </p:cNvPr>
          <p:cNvSpPr txBox="1"/>
          <p:nvPr/>
        </p:nvSpPr>
        <p:spPr>
          <a:xfrm>
            <a:off x="253219" y="323557"/>
            <a:ext cx="2855742" cy="461665"/>
          </a:xfrm>
          <a:prstGeom prst="rect">
            <a:avLst/>
          </a:prstGeom>
          <a:noFill/>
        </p:spPr>
        <p:txBody>
          <a:bodyPr wrap="square" rtlCol="0">
            <a:spAutoFit/>
          </a:bodyPr>
          <a:lstStyle/>
          <a:p>
            <a:r>
              <a:rPr lang="en-IN" sz="2400" dirty="0">
                <a:solidFill>
                  <a:schemeClr val="bg1"/>
                </a:solidFill>
                <a:latin typeface="Calibri" panose="020F0502020204030204" pitchFamily="34" charset="0"/>
                <a:cs typeface="Calibri" panose="020F0502020204030204" pitchFamily="34" charset="0"/>
              </a:rPr>
              <a:t>User Profile Creation:</a:t>
            </a:r>
          </a:p>
        </p:txBody>
      </p:sp>
      <p:sp>
        <p:nvSpPr>
          <p:cNvPr id="6" name="TextBox 5">
            <a:extLst>
              <a:ext uri="{FF2B5EF4-FFF2-40B4-BE49-F238E27FC236}">
                <a16:creationId xmlns:a16="http://schemas.microsoft.com/office/drawing/2014/main" id="{F0E6F3E1-D4B5-4099-A4B8-704A578EF00D}"/>
              </a:ext>
            </a:extLst>
          </p:cNvPr>
          <p:cNvSpPr txBox="1"/>
          <p:nvPr/>
        </p:nvSpPr>
        <p:spPr>
          <a:xfrm>
            <a:off x="253219" y="1758461"/>
            <a:ext cx="4853355" cy="923330"/>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bg1"/>
                </a:solidFill>
                <a:latin typeface="Calibri" panose="020F0502020204030204" pitchFamily="34" charset="0"/>
                <a:cs typeface="Calibri" panose="020F0502020204030204" pitchFamily="34" charset="0"/>
              </a:rPr>
              <a:t>After Login user needs to create his/her own profile giving the following details mentioned in snapshot.</a:t>
            </a:r>
          </a:p>
        </p:txBody>
      </p:sp>
      <p:pic>
        <p:nvPicPr>
          <p:cNvPr id="2" name="Picture 1">
            <a:extLst>
              <a:ext uri="{FF2B5EF4-FFF2-40B4-BE49-F238E27FC236}">
                <a16:creationId xmlns:a16="http://schemas.microsoft.com/office/drawing/2014/main" id="{CB97A14C-01A0-4FB2-8039-3296B46ECD56}"/>
              </a:ext>
            </a:extLst>
          </p:cNvPr>
          <p:cNvPicPr>
            <a:picLocks noChangeAspect="1"/>
          </p:cNvPicPr>
          <p:nvPr/>
        </p:nvPicPr>
        <p:blipFill>
          <a:blip r:embed="rId2"/>
          <a:stretch>
            <a:fillRect/>
          </a:stretch>
        </p:blipFill>
        <p:spPr>
          <a:xfrm>
            <a:off x="5297864" y="1282044"/>
            <a:ext cx="6894136" cy="5575955"/>
          </a:xfrm>
          <a:prstGeom prst="rect">
            <a:avLst/>
          </a:prstGeom>
        </p:spPr>
      </p:pic>
    </p:spTree>
    <p:extLst>
      <p:ext uri="{BB962C8B-B14F-4D97-AF65-F5344CB8AC3E}">
        <p14:creationId xmlns:p14="http://schemas.microsoft.com/office/powerpoint/2010/main" val="1871912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12B711-8383-4F19-9B9B-C6F74DB2B3F2}"/>
              </a:ext>
            </a:extLst>
          </p:cNvPr>
          <p:cNvPicPr>
            <a:picLocks noChangeAspect="1"/>
          </p:cNvPicPr>
          <p:nvPr/>
        </p:nvPicPr>
        <p:blipFill>
          <a:blip r:embed="rId2"/>
          <a:stretch>
            <a:fillRect/>
          </a:stretch>
        </p:blipFill>
        <p:spPr>
          <a:xfrm>
            <a:off x="4825218" y="1167618"/>
            <a:ext cx="7366782" cy="5690382"/>
          </a:xfrm>
          <a:prstGeom prst="rect">
            <a:avLst/>
          </a:prstGeom>
        </p:spPr>
      </p:pic>
      <p:sp>
        <p:nvSpPr>
          <p:cNvPr id="5" name="TextBox 4">
            <a:extLst>
              <a:ext uri="{FF2B5EF4-FFF2-40B4-BE49-F238E27FC236}">
                <a16:creationId xmlns:a16="http://schemas.microsoft.com/office/drawing/2014/main" id="{0CF980CF-61F1-4A49-A73E-6942F7CCDFD8}"/>
              </a:ext>
            </a:extLst>
          </p:cNvPr>
          <p:cNvSpPr txBox="1"/>
          <p:nvPr/>
        </p:nvSpPr>
        <p:spPr>
          <a:xfrm>
            <a:off x="246184" y="335069"/>
            <a:ext cx="2180492" cy="461665"/>
          </a:xfrm>
          <a:prstGeom prst="rect">
            <a:avLst/>
          </a:prstGeom>
          <a:noFill/>
        </p:spPr>
        <p:txBody>
          <a:bodyPr wrap="square" rtlCol="0">
            <a:spAutoFit/>
          </a:bodyPr>
          <a:lstStyle/>
          <a:p>
            <a:r>
              <a:rPr lang="en-IN" sz="2400" dirty="0">
                <a:solidFill>
                  <a:schemeClr val="bg1"/>
                </a:solidFill>
                <a:latin typeface="Calibri" panose="020F0502020204030204" pitchFamily="34" charset="0"/>
                <a:cs typeface="Calibri" panose="020F0502020204030204" pitchFamily="34" charset="0"/>
              </a:rPr>
              <a:t>Output Page:</a:t>
            </a:r>
          </a:p>
        </p:txBody>
      </p:sp>
      <p:sp>
        <p:nvSpPr>
          <p:cNvPr id="6" name="TextBox 5">
            <a:extLst>
              <a:ext uri="{FF2B5EF4-FFF2-40B4-BE49-F238E27FC236}">
                <a16:creationId xmlns:a16="http://schemas.microsoft.com/office/drawing/2014/main" id="{D666D3F9-B484-45A6-81A4-97480F8C8311}"/>
              </a:ext>
            </a:extLst>
          </p:cNvPr>
          <p:cNvSpPr txBox="1"/>
          <p:nvPr/>
        </p:nvSpPr>
        <p:spPr>
          <a:xfrm>
            <a:off x="140676" y="1167618"/>
            <a:ext cx="4572000" cy="3416320"/>
          </a:xfrm>
          <a:prstGeom prst="rect">
            <a:avLst/>
          </a:prstGeom>
          <a:noFill/>
        </p:spPr>
        <p:txBody>
          <a:bodyPr wrap="square" rtlCol="0">
            <a:spAutoFit/>
          </a:bodyPr>
          <a:lstStyle/>
          <a:p>
            <a:r>
              <a:rPr lang="en-IN" dirty="0">
                <a:solidFill>
                  <a:schemeClr val="bg1"/>
                </a:solidFill>
                <a:latin typeface="Calibri" panose="020F0502020204030204" pitchFamily="34" charset="0"/>
                <a:cs typeface="Calibri" panose="020F0502020204030204" pitchFamily="34" charset="0"/>
              </a:rPr>
              <a:t>When User created profile with mandatory data then this output  will be shown .</a:t>
            </a:r>
          </a:p>
          <a:p>
            <a:endParaRPr lang="en-IN" dirty="0">
              <a:solidFill>
                <a:schemeClr val="bg1"/>
              </a:solidFill>
              <a:latin typeface="Calibri" panose="020F0502020204030204" pitchFamily="34" charset="0"/>
              <a:cs typeface="Calibri" panose="020F0502020204030204" pitchFamily="34" charset="0"/>
            </a:endParaRPr>
          </a:p>
          <a:p>
            <a:endParaRPr lang="en-IN" dirty="0">
              <a:solidFill>
                <a:schemeClr val="bg1"/>
              </a:solidFill>
              <a:latin typeface="Calibri" panose="020F0502020204030204" pitchFamily="34" charset="0"/>
              <a:cs typeface="Calibri" panose="020F0502020204030204" pitchFamily="34" charset="0"/>
            </a:endParaRPr>
          </a:p>
          <a:p>
            <a:r>
              <a:rPr lang="en-IN" dirty="0">
                <a:solidFill>
                  <a:schemeClr val="bg1"/>
                </a:solidFill>
                <a:latin typeface="Calibri" panose="020F0502020204030204" pitchFamily="34" charset="0"/>
                <a:cs typeface="Calibri" panose="020F0502020204030204" pitchFamily="34" charset="0"/>
              </a:rPr>
              <a:t>Basically the outputs consists of :</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BMI value</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BMI Category</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Maximum Weight </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Minimum Weight</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BMR value</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Suggestions</a:t>
            </a:r>
          </a:p>
          <a:p>
            <a:endParaRPr lang="en-IN" dirty="0">
              <a:solidFill>
                <a:schemeClr val="bg1"/>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1066CC6-8998-4758-A57F-42C0F527B522}"/>
              </a:ext>
            </a:extLst>
          </p:cNvPr>
          <p:cNvSpPr txBox="1"/>
          <p:nvPr/>
        </p:nvSpPr>
        <p:spPr>
          <a:xfrm>
            <a:off x="140675" y="4583938"/>
            <a:ext cx="5838094" cy="1477328"/>
          </a:xfrm>
          <a:prstGeom prst="rect">
            <a:avLst/>
          </a:prstGeom>
          <a:noFill/>
        </p:spPr>
        <p:txBody>
          <a:bodyPr wrap="square" rtlCol="0">
            <a:spAutoFit/>
          </a:bodyPr>
          <a:lstStyle/>
          <a:p>
            <a:r>
              <a:rPr lang="en-IN" dirty="0">
                <a:solidFill>
                  <a:schemeClr val="bg1"/>
                </a:solidFill>
                <a:latin typeface="Calibri" panose="020F0502020204030204" pitchFamily="34" charset="0"/>
                <a:cs typeface="Calibri" panose="020F0502020204030204" pitchFamily="34" charset="0"/>
              </a:rPr>
              <a:t>Here there are two Buttons</a:t>
            </a:r>
          </a:p>
          <a:p>
            <a:pPr marL="342900" indent="-342900">
              <a:buAutoNum type="arabicPeriod"/>
            </a:pPr>
            <a:r>
              <a:rPr lang="en-IN" dirty="0">
                <a:solidFill>
                  <a:schemeClr val="bg1"/>
                </a:solidFill>
                <a:latin typeface="Calibri" panose="020F0502020204030204" pitchFamily="34" charset="0"/>
                <a:cs typeface="Calibri" panose="020F0502020204030204" pitchFamily="34" charset="0"/>
              </a:rPr>
              <a:t>Modify User Profile. </a:t>
            </a:r>
          </a:p>
          <a:p>
            <a:r>
              <a:rPr lang="en-IN" dirty="0">
                <a:solidFill>
                  <a:schemeClr val="bg1"/>
                </a:solidFill>
                <a:latin typeface="Calibri" panose="020F0502020204030204" pitchFamily="34" charset="0"/>
                <a:cs typeface="Calibri" panose="020F0502020204030204" pitchFamily="34" charset="0"/>
              </a:rPr>
              <a:t>           To recheck the BMI and BMR value.</a:t>
            </a:r>
          </a:p>
          <a:p>
            <a:r>
              <a:rPr lang="en-IN" dirty="0">
                <a:solidFill>
                  <a:schemeClr val="bg1"/>
                </a:solidFill>
                <a:latin typeface="Calibri" panose="020F0502020204030204" pitchFamily="34" charset="0"/>
                <a:cs typeface="Calibri" panose="020F0502020204030204" pitchFamily="34" charset="0"/>
              </a:rPr>
              <a:t>2. Dashboard Page</a:t>
            </a:r>
          </a:p>
          <a:p>
            <a:r>
              <a:rPr lang="en-IN" dirty="0">
                <a:solidFill>
                  <a:schemeClr val="bg1"/>
                </a:solidFill>
                <a:latin typeface="Calibri" panose="020F0502020204030204" pitchFamily="34" charset="0"/>
                <a:cs typeface="Calibri" panose="020F0502020204030204" pitchFamily="34" charset="0"/>
              </a:rPr>
              <a:t>	- To check the Results in 	Graphs and tables.</a:t>
            </a:r>
          </a:p>
        </p:txBody>
      </p:sp>
    </p:spTree>
    <p:extLst>
      <p:ext uri="{BB962C8B-B14F-4D97-AF65-F5344CB8AC3E}">
        <p14:creationId xmlns:p14="http://schemas.microsoft.com/office/powerpoint/2010/main" val="4077909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0485D0-6456-4873-AB3E-73C42009DD12}"/>
              </a:ext>
            </a:extLst>
          </p:cNvPr>
          <p:cNvPicPr>
            <a:picLocks noChangeAspect="1"/>
          </p:cNvPicPr>
          <p:nvPr/>
        </p:nvPicPr>
        <p:blipFill>
          <a:blip r:embed="rId2"/>
          <a:stretch>
            <a:fillRect/>
          </a:stretch>
        </p:blipFill>
        <p:spPr>
          <a:xfrm>
            <a:off x="4614203" y="1209822"/>
            <a:ext cx="7577796" cy="5648178"/>
          </a:xfrm>
          <a:prstGeom prst="rect">
            <a:avLst/>
          </a:prstGeom>
        </p:spPr>
      </p:pic>
      <p:sp>
        <p:nvSpPr>
          <p:cNvPr id="5" name="TextBox 4">
            <a:extLst>
              <a:ext uri="{FF2B5EF4-FFF2-40B4-BE49-F238E27FC236}">
                <a16:creationId xmlns:a16="http://schemas.microsoft.com/office/drawing/2014/main" id="{BDD41081-3EB7-4128-9C78-F614CB31F616}"/>
              </a:ext>
            </a:extLst>
          </p:cNvPr>
          <p:cNvSpPr txBox="1"/>
          <p:nvPr/>
        </p:nvSpPr>
        <p:spPr>
          <a:xfrm>
            <a:off x="225083" y="211015"/>
            <a:ext cx="3699803" cy="461665"/>
          </a:xfrm>
          <a:prstGeom prst="rect">
            <a:avLst/>
          </a:prstGeom>
          <a:noFill/>
        </p:spPr>
        <p:txBody>
          <a:bodyPr wrap="square" rtlCol="0">
            <a:spAutoFit/>
          </a:bodyPr>
          <a:lstStyle/>
          <a:p>
            <a:r>
              <a:rPr lang="en-IN" sz="2400" dirty="0">
                <a:solidFill>
                  <a:schemeClr val="bg1"/>
                </a:solidFill>
                <a:latin typeface="Calibri" panose="020F0502020204030204" pitchFamily="34" charset="0"/>
                <a:cs typeface="Calibri" panose="020F0502020204030204" pitchFamily="34" charset="0"/>
              </a:rPr>
              <a:t>User Daily Workout Inputs:</a:t>
            </a:r>
          </a:p>
        </p:txBody>
      </p:sp>
      <p:sp>
        <p:nvSpPr>
          <p:cNvPr id="6" name="TextBox 5">
            <a:extLst>
              <a:ext uri="{FF2B5EF4-FFF2-40B4-BE49-F238E27FC236}">
                <a16:creationId xmlns:a16="http://schemas.microsoft.com/office/drawing/2014/main" id="{008C1B71-1820-4E27-9B82-AC6C52394EC1}"/>
              </a:ext>
            </a:extLst>
          </p:cNvPr>
          <p:cNvSpPr txBox="1"/>
          <p:nvPr/>
        </p:nvSpPr>
        <p:spPr>
          <a:xfrm>
            <a:off x="225083" y="1927275"/>
            <a:ext cx="4262511" cy="923330"/>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bg1"/>
                </a:solidFill>
                <a:latin typeface="Calibri" panose="020F0502020204030204" pitchFamily="34" charset="0"/>
                <a:cs typeface="Calibri" panose="020F0502020204030204" pitchFamily="34" charset="0"/>
              </a:rPr>
              <a:t>User Inputs his daily workout information like Number of calories gained and number of calories burnt.</a:t>
            </a:r>
          </a:p>
        </p:txBody>
      </p:sp>
      <p:sp>
        <p:nvSpPr>
          <p:cNvPr id="7" name="TextBox 6">
            <a:extLst>
              <a:ext uri="{FF2B5EF4-FFF2-40B4-BE49-F238E27FC236}">
                <a16:creationId xmlns:a16="http://schemas.microsoft.com/office/drawing/2014/main" id="{9DA261FF-D1CD-425E-9400-25A4B7868E14}"/>
              </a:ext>
            </a:extLst>
          </p:cNvPr>
          <p:cNvSpPr txBox="1"/>
          <p:nvPr/>
        </p:nvSpPr>
        <p:spPr>
          <a:xfrm>
            <a:off x="225083" y="3319975"/>
            <a:ext cx="4262511" cy="923330"/>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bg1"/>
                </a:solidFill>
                <a:latin typeface="Calibri" panose="020F0502020204030204" pitchFamily="34" charset="0"/>
                <a:cs typeface="Calibri" panose="020F0502020204030204" pitchFamily="34" charset="0"/>
              </a:rPr>
              <a:t>All this daily information of that particular user  will be stored in database tables.</a:t>
            </a:r>
          </a:p>
        </p:txBody>
      </p:sp>
    </p:spTree>
    <p:extLst>
      <p:ext uri="{BB962C8B-B14F-4D97-AF65-F5344CB8AC3E}">
        <p14:creationId xmlns:p14="http://schemas.microsoft.com/office/powerpoint/2010/main" val="905835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223</TotalTime>
  <Words>501</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Wingdings</vt:lpstr>
      <vt:lpstr>Wingdings 3</vt:lpstr>
      <vt:lpstr>Ion</vt:lpstr>
      <vt:lpstr>ONLINE HEALTH TRACKER</vt:lpstr>
      <vt:lpstr> Project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YASHPAUL VALLABHAPURAPU</dc:creator>
  <cp:lastModifiedBy>cmachava</cp:lastModifiedBy>
  <cp:revision>34</cp:revision>
  <dcterms:created xsi:type="dcterms:W3CDTF">2020-04-22T18:46:25Z</dcterms:created>
  <dcterms:modified xsi:type="dcterms:W3CDTF">2020-05-12T20:25:20Z</dcterms:modified>
</cp:coreProperties>
</file>