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Arial Bold" charset="1" panose="020B0802020202020204"/>
      <p:regular r:id="rId30"/>
    </p:embeddedFont>
    <p:embeddedFont>
      <p:font typeface="Arial" charset="1" panose="020B0502020202020204"/>
      <p:regular r:id="rId31"/>
    </p:embeddedFont>
    <p:embeddedFont>
      <p:font typeface="Mont Bold" charset="1" panose="00000800000000000000"/>
      <p:regular r:id="rId32"/>
    </p:embeddedFont>
    <p:embeddedFont>
      <p:font typeface="League Spartan" charset="1" panose="00000800000000000000"/>
      <p:regular r:id="rId33"/>
    </p:embeddedFont>
    <p:embeddedFont>
      <p:font typeface="Montserrat Classic Bold" charset="1" panose="00000800000000000000"/>
      <p:regular r:id="rId34"/>
    </p:embeddedFont>
    <p:embeddedFont>
      <p:font typeface="Raleway Medium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B8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78796"/>
            <a:ext cx="10208204" cy="10208204"/>
          </a:xfrm>
          <a:custGeom>
            <a:avLst/>
            <a:gdLst/>
            <a:ahLst/>
            <a:cxnLst/>
            <a:rect r="r" b="b" t="t" l="l"/>
            <a:pathLst>
              <a:path h="10208204" w="10208204">
                <a:moveTo>
                  <a:pt x="0" y="0"/>
                </a:moveTo>
                <a:lnTo>
                  <a:pt x="10208204" y="0"/>
                </a:lnTo>
                <a:lnTo>
                  <a:pt x="10208204" y="10208204"/>
                </a:lnTo>
                <a:lnTo>
                  <a:pt x="0" y="10208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61856" y="2497297"/>
            <a:ext cx="6028518" cy="3757210"/>
          </a:xfrm>
          <a:custGeom>
            <a:avLst/>
            <a:gdLst/>
            <a:ahLst/>
            <a:cxnLst/>
            <a:rect r="r" b="b" t="t" l="l"/>
            <a:pathLst>
              <a:path h="3757210" w="6028518">
                <a:moveTo>
                  <a:pt x="0" y="0"/>
                </a:moveTo>
                <a:lnTo>
                  <a:pt x="6028518" y="0"/>
                </a:lnTo>
                <a:lnTo>
                  <a:pt x="6028518" y="3757211"/>
                </a:lnTo>
                <a:lnTo>
                  <a:pt x="0" y="3757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9155" y="5412315"/>
            <a:ext cx="4812632" cy="4114800"/>
          </a:xfrm>
          <a:custGeom>
            <a:avLst/>
            <a:gdLst/>
            <a:ahLst/>
            <a:cxnLst/>
            <a:rect r="r" b="b" t="t" l="l"/>
            <a:pathLst>
              <a:path h="4114800" w="4812632">
                <a:moveTo>
                  <a:pt x="0" y="0"/>
                </a:moveTo>
                <a:lnTo>
                  <a:pt x="4812632" y="0"/>
                </a:lnTo>
                <a:lnTo>
                  <a:pt x="48126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359106"/>
            <a:ext cx="9179504" cy="205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88"/>
              </a:lnSpc>
            </a:pPr>
            <a:r>
              <a:rPr lang="en-US" b="true" sz="5900" spc="-27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 Amazon Business Intelligence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16039" y="7121320"/>
            <a:ext cx="9179504" cy="50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150"/>
              </a:lnSpc>
            </a:pPr>
            <a:r>
              <a:rPr lang="en-US" sz="3500" spc="-161">
                <a:solidFill>
                  <a:srgbClr val="00694C"/>
                </a:solidFill>
                <a:latin typeface="Arial"/>
                <a:ea typeface="Arial"/>
                <a:cs typeface="Arial"/>
                <a:sym typeface="Arial"/>
              </a:rPr>
              <a:t>26/04/2025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35958" y="6283083"/>
            <a:ext cx="9179504" cy="53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330"/>
              </a:lnSpc>
            </a:pPr>
            <a:r>
              <a:rPr lang="en-US" sz="3700" spc="-170">
                <a:solidFill>
                  <a:srgbClr val="00694C"/>
                </a:solidFill>
                <a:latin typeface="Arial"/>
                <a:ea typeface="Arial"/>
                <a:cs typeface="Arial"/>
                <a:sym typeface="Arial"/>
              </a:rPr>
              <a:t>Chandu M 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3754" y="1028700"/>
            <a:ext cx="11200492" cy="6902303"/>
          </a:xfrm>
          <a:custGeom>
            <a:avLst/>
            <a:gdLst/>
            <a:ahLst/>
            <a:cxnLst/>
            <a:rect r="r" b="b" t="t" l="l"/>
            <a:pathLst>
              <a:path h="6902303" w="11200492">
                <a:moveTo>
                  <a:pt x="0" y="0"/>
                </a:moveTo>
                <a:lnTo>
                  <a:pt x="11200492" y="0"/>
                </a:lnTo>
                <a:lnTo>
                  <a:pt x="11200492" y="6902303"/>
                </a:lnTo>
                <a:lnTo>
                  <a:pt x="0" y="6902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9774" y="8332437"/>
            <a:ext cx="14228453" cy="15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 25-35 age group consistently shows the highest wait times across all product categories (on average 9.55-9.58 days).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 36-50 age group has the lowest wait times across most categories (on average 9.48-9.53 days).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Under 25 and 50+ groups fall in between, with relatively similar patterns.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29513">
            <a:off x="15539795" y="6224922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3737" y="1028700"/>
            <a:ext cx="10184160" cy="7192563"/>
          </a:xfrm>
          <a:custGeom>
            <a:avLst/>
            <a:gdLst/>
            <a:ahLst/>
            <a:cxnLst/>
            <a:rect r="r" b="b" t="t" l="l"/>
            <a:pathLst>
              <a:path h="7192563" w="10184160">
                <a:moveTo>
                  <a:pt x="0" y="0"/>
                </a:moveTo>
                <a:lnTo>
                  <a:pt x="10184160" y="0"/>
                </a:lnTo>
                <a:lnTo>
                  <a:pt x="10184160" y="7192563"/>
                </a:lnTo>
                <a:lnTo>
                  <a:pt x="0" y="7192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3497" y="8555227"/>
            <a:ext cx="14921006" cy="1731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6" indent="-215898" lvl="1">
              <a:lnSpc>
                <a:spcPts val="3519"/>
              </a:lnSpc>
              <a:buFont typeface="Arial"/>
              <a:buChar char="•"/>
            </a:pPr>
            <a:r>
              <a:rPr lang="en-US" b="true" sz="1999" spc="29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There is an inverse relationship between delivery type and average customer wait time.</a:t>
            </a:r>
          </a:p>
          <a:p>
            <a:pPr algn="just" marL="431796" indent="-215898" lvl="1">
              <a:lnSpc>
                <a:spcPts val="3519"/>
              </a:lnSpc>
              <a:buFont typeface="Arial"/>
              <a:buChar char="•"/>
            </a:pPr>
            <a:r>
              <a:rPr lang="en-US" b="true" sz="1999" spc="29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Faster delivery options result in less customer wait time, while in the case of orders requiring shipments takes a much longer time.</a:t>
            </a:r>
          </a:p>
          <a:p>
            <a:pPr algn="just">
              <a:lnSpc>
                <a:spcPts val="316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129513">
            <a:off x="15419890" y="6168794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2" y="0"/>
                </a:lnTo>
                <a:lnTo>
                  <a:pt x="1436862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4891" y="634444"/>
            <a:ext cx="9996205" cy="5635360"/>
          </a:xfrm>
          <a:custGeom>
            <a:avLst/>
            <a:gdLst/>
            <a:ahLst/>
            <a:cxnLst/>
            <a:rect r="r" b="b" t="t" l="l"/>
            <a:pathLst>
              <a:path h="5635360" w="9996205">
                <a:moveTo>
                  <a:pt x="0" y="0"/>
                </a:moveTo>
                <a:lnTo>
                  <a:pt x="9996205" y="0"/>
                </a:lnTo>
                <a:lnTo>
                  <a:pt x="9996205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5311" y="6800314"/>
            <a:ext cx="14602355" cy="365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The Health and Beauty category records the highest total shipping fee at ₹ 415 K.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Fashion products contribute a substantial ₹383K to the overall shipping fees.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Phones and Tablets: ₹206K &amp; Home and Office: ₹177K  categories show moderate shipping costs.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Electronics have the lowest total shipping fee at ₹118K  </a:t>
            </a:r>
          </a:p>
          <a:p>
            <a:pPr algn="ctr">
              <a:lnSpc>
                <a:spcPts val="3717"/>
              </a:lnSpc>
            </a:pPr>
          </a:p>
          <a:p>
            <a:pPr algn="ctr">
              <a:lnSpc>
                <a:spcPts val="371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129513">
            <a:off x="15304439" y="4539339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2" y="0"/>
                </a:lnTo>
                <a:lnTo>
                  <a:pt x="1436862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19366">
            <a:off x="16059234" y="5349921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93425" y="2053849"/>
            <a:ext cx="14501150" cy="2930480"/>
          </a:xfrm>
          <a:custGeom>
            <a:avLst/>
            <a:gdLst/>
            <a:ahLst/>
            <a:cxnLst/>
            <a:rect r="r" b="b" t="t" l="l"/>
            <a:pathLst>
              <a:path h="2930480" w="14501150">
                <a:moveTo>
                  <a:pt x="0" y="0"/>
                </a:moveTo>
                <a:lnTo>
                  <a:pt x="14501150" y="0"/>
                </a:lnTo>
                <a:lnTo>
                  <a:pt x="14501150" y="2930480"/>
                </a:lnTo>
                <a:lnTo>
                  <a:pt x="0" y="2930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93425" y="6002484"/>
            <a:ext cx="14602355" cy="377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Mobile phones generate the highest subcategory revenue within electronics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Laptops represent the second-largest electronics subcategory by revenue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Kitchen appliances dominate the Home and Office category revenue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Medical equipment leads revenue generation in the Health and Beauty category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Revenue shows significant concentration in specific subcategories rather than even distribution</a:t>
            </a:r>
          </a:p>
          <a:p>
            <a:pPr algn="l">
              <a:lnSpc>
                <a:spcPts val="422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5410">
            <a:off x="14936545" y="5349921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0114" y="631524"/>
            <a:ext cx="10247773" cy="5731462"/>
          </a:xfrm>
          <a:custGeom>
            <a:avLst/>
            <a:gdLst/>
            <a:ahLst/>
            <a:cxnLst/>
            <a:rect r="r" b="b" t="t" l="l"/>
            <a:pathLst>
              <a:path h="5731462" w="10247773">
                <a:moveTo>
                  <a:pt x="0" y="0"/>
                </a:moveTo>
                <a:lnTo>
                  <a:pt x="10247772" y="0"/>
                </a:lnTo>
                <a:lnTo>
                  <a:pt x="10247772" y="5731461"/>
                </a:lnTo>
                <a:lnTo>
                  <a:pt x="0" y="573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06924" y="6801379"/>
            <a:ext cx="14602355" cy="32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Zone 3 leads in total quantity (~0.3M units)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Fashion and Health &amp; Beauty categories drive Zone 3 volume leadership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Zone 1 shows balanced category distribution (~0.15M units)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Zone 2 (~0.12M units) and Zone 4 (~0.08M units) show progressively lower volumes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Electronics maintain consistently low quantities across all zones</a:t>
            </a:r>
          </a:p>
          <a:p>
            <a:pPr algn="l">
              <a:lnSpc>
                <a:spcPts val="4224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5410">
            <a:off x="14936545" y="5349921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86811" y="1208780"/>
            <a:ext cx="13114378" cy="4712608"/>
          </a:xfrm>
          <a:custGeom>
            <a:avLst/>
            <a:gdLst/>
            <a:ahLst/>
            <a:cxnLst/>
            <a:rect r="r" b="b" t="t" l="l"/>
            <a:pathLst>
              <a:path h="4712608" w="13114378">
                <a:moveTo>
                  <a:pt x="0" y="0"/>
                </a:moveTo>
                <a:lnTo>
                  <a:pt x="13114378" y="0"/>
                </a:lnTo>
                <a:lnTo>
                  <a:pt x="13114378" y="4712608"/>
                </a:lnTo>
                <a:lnTo>
                  <a:pt x="0" y="4712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51542" y="7071500"/>
            <a:ext cx="14602355" cy="164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71% of orders receive ratings 1-3, indicating significant quality challenges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Rating concentration in lower categories suggests systematic quality issues</a:t>
            </a:r>
          </a:p>
          <a:p>
            <a:pPr algn="l">
              <a:lnSpc>
                <a:spcPts val="422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5410">
            <a:off x="14936545" y="5349921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24074" y="646029"/>
            <a:ext cx="8439852" cy="6380732"/>
          </a:xfrm>
          <a:custGeom>
            <a:avLst/>
            <a:gdLst/>
            <a:ahLst/>
            <a:cxnLst/>
            <a:rect r="r" b="b" t="t" l="l"/>
            <a:pathLst>
              <a:path h="6380732" w="8439852">
                <a:moveTo>
                  <a:pt x="0" y="0"/>
                </a:moveTo>
                <a:lnTo>
                  <a:pt x="8439852" y="0"/>
                </a:lnTo>
                <a:lnTo>
                  <a:pt x="8439852" y="6380732"/>
                </a:lnTo>
                <a:lnTo>
                  <a:pt x="0" y="6380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96562" y="7613649"/>
            <a:ext cx="14602355" cy="217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Female customers: 58.29K (51.5%)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Male customers: 54.71K (48.5%)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Gender distribution shows a balanced customer base with a slight female predominance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07524">
            <a:off x="13270802" y="6677227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86345" y="550375"/>
            <a:ext cx="8515311" cy="6361438"/>
          </a:xfrm>
          <a:custGeom>
            <a:avLst/>
            <a:gdLst/>
            <a:ahLst/>
            <a:cxnLst/>
            <a:rect r="r" b="b" t="t" l="l"/>
            <a:pathLst>
              <a:path h="6361438" w="8515311">
                <a:moveTo>
                  <a:pt x="0" y="0"/>
                </a:moveTo>
                <a:lnTo>
                  <a:pt x="8515310" y="0"/>
                </a:lnTo>
                <a:lnTo>
                  <a:pt x="8515310" y="6361438"/>
                </a:lnTo>
                <a:lnTo>
                  <a:pt x="0" y="636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7526" y="7209407"/>
            <a:ext cx="14602355" cy="32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Zone 3: Longest wait times (~0.5M time units)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Zone 1: Moderate wait times (~0.3M time units)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Zone 2: Lower wait times (~0.2M time units)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Zone 4: Shortest wait times (~0.15M time units)</a:t>
            </a:r>
          </a:p>
          <a:p>
            <a:pPr algn="l" marL="539746" indent="-269873" lvl="1">
              <a:lnSpc>
                <a:spcPts val="422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Zone 3 wait times are 3x longer than Zone 4</a:t>
            </a:r>
          </a:p>
          <a:p>
            <a:pPr algn="l">
              <a:lnSpc>
                <a:spcPts val="4224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49649" y="1028700"/>
            <a:ext cx="6734010" cy="7981049"/>
          </a:xfrm>
          <a:custGeom>
            <a:avLst/>
            <a:gdLst/>
            <a:ahLst/>
            <a:cxnLst/>
            <a:rect r="r" b="b" t="t" l="l"/>
            <a:pathLst>
              <a:path h="7981049" w="6734010">
                <a:moveTo>
                  <a:pt x="0" y="0"/>
                </a:moveTo>
                <a:lnTo>
                  <a:pt x="6734009" y="0"/>
                </a:lnTo>
                <a:lnTo>
                  <a:pt x="6734009" y="7981049"/>
                </a:lnTo>
                <a:lnTo>
                  <a:pt x="0" y="7981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3388" y="857861"/>
            <a:ext cx="11783380" cy="78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987"/>
              </a:lnSpc>
            </a:pPr>
            <a:r>
              <a:rPr lang="en-US" sz="5541" spc="-254">
                <a:solidFill>
                  <a:srgbClr val="00694C"/>
                </a:solidFill>
                <a:latin typeface="Arial"/>
                <a:ea typeface="Arial"/>
                <a:cs typeface="Arial"/>
                <a:sym typeface="Arial"/>
              </a:rPr>
              <a:t>Strategic Recommendations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189783"/>
            <a:ext cx="15087954" cy="7295245"/>
            <a:chOff x="0" y="0"/>
            <a:chExt cx="20117271" cy="972699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68141" y="0"/>
              <a:ext cx="17023228" cy="2486587"/>
              <a:chOff x="0" y="0"/>
              <a:chExt cx="2167467" cy="31660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167467" cy="316602"/>
              </a:xfrm>
              <a:custGeom>
                <a:avLst/>
                <a:gdLst/>
                <a:ahLst/>
                <a:cxnLst/>
                <a:rect r="r" b="b" t="t" l="l"/>
                <a:pathLst>
                  <a:path h="316602" w="2167467">
                    <a:moveTo>
                      <a:pt x="9702" y="0"/>
                    </a:moveTo>
                    <a:lnTo>
                      <a:pt x="2157765" y="0"/>
                    </a:lnTo>
                    <a:cubicBezTo>
                      <a:pt x="2163123" y="0"/>
                      <a:pt x="2167467" y="4344"/>
                      <a:pt x="2167467" y="9702"/>
                    </a:cubicBezTo>
                    <a:lnTo>
                      <a:pt x="2167467" y="306900"/>
                    </a:lnTo>
                    <a:cubicBezTo>
                      <a:pt x="2167467" y="312259"/>
                      <a:pt x="2163123" y="316602"/>
                      <a:pt x="2157765" y="316602"/>
                    </a:cubicBezTo>
                    <a:lnTo>
                      <a:pt x="9702" y="316602"/>
                    </a:lnTo>
                    <a:cubicBezTo>
                      <a:pt x="4344" y="316602"/>
                      <a:pt x="0" y="312259"/>
                      <a:pt x="0" y="306900"/>
                    </a:cubicBezTo>
                    <a:lnTo>
                      <a:pt x="0" y="9702"/>
                    </a:lnTo>
                    <a:cubicBezTo>
                      <a:pt x="0" y="4344"/>
                      <a:pt x="4344" y="0"/>
                      <a:pt x="9702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2167467" cy="345177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305261"/>
              <a:ext cx="16589452" cy="1610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964322" indent="-321441" lvl="2">
                <a:lnSpc>
                  <a:spcPts val="3126"/>
                </a:lnSpc>
                <a:buAutoNum type="alphaLcPeriod" startAt="1"/>
              </a:pPr>
              <a:r>
                <a:rPr lang="en-US" b="true" sz="2233">
                  <a:solidFill>
                    <a:srgbClr val="FFFFFF"/>
                  </a:solidFill>
                  <a:latin typeface="Mont Bold"/>
                  <a:ea typeface="Mont Bold"/>
                  <a:cs typeface="Mont Bold"/>
                  <a:sym typeface="Mont Bold"/>
                </a:rPr>
                <a:t> Loyalty &amp; Customer Segmentation - Segment customers into Premium, Silver, and Bronze tiers based on spending and frequency, offering cashback, free shipping, early access to deals, and VIP perks to drive repeat purchases.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2764018" y="3648992"/>
              <a:ext cx="17353253" cy="2436253"/>
              <a:chOff x="0" y="0"/>
              <a:chExt cx="2209487" cy="31019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09487" cy="310194"/>
              </a:xfrm>
              <a:custGeom>
                <a:avLst/>
                <a:gdLst/>
                <a:ahLst/>
                <a:cxnLst/>
                <a:rect r="r" b="b" t="t" l="l"/>
                <a:pathLst>
                  <a:path h="310194" w="2209487">
                    <a:moveTo>
                      <a:pt x="9518" y="0"/>
                    </a:moveTo>
                    <a:lnTo>
                      <a:pt x="2199969" y="0"/>
                    </a:lnTo>
                    <a:cubicBezTo>
                      <a:pt x="2205225" y="0"/>
                      <a:pt x="2209487" y="4261"/>
                      <a:pt x="2209487" y="9518"/>
                    </a:cubicBezTo>
                    <a:lnTo>
                      <a:pt x="2209487" y="300676"/>
                    </a:lnTo>
                    <a:cubicBezTo>
                      <a:pt x="2209487" y="305933"/>
                      <a:pt x="2205225" y="310194"/>
                      <a:pt x="2199969" y="310194"/>
                    </a:cubicBezTo>
                    <a:lnTo>
                      <a:pt x="9518" y="310194"/>
                    </a:lnTo>
                    <a:cubicBezTo>
                      <a:pt x="4261" y="310194"/>
                      <a:pt x="0" y="305933"/>
                      <a:pt x="0" y="300676"/>
                    </a:cubicBezTo>
                    <a:lnTo>
                      <a:pt x="0" y="9518"/>
                    </a:lnTo>
                    <a:cubicBezTo>
                      <a:pt x="0" y="4261"/>
                      <a:pt x="4261" y="0"/>
                      <a:pt x="9518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09487" cy="338769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145919" y="3954254"/>
              <a:ext cx="16589452" cy="2130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26"/>
                </a:lnSpc>
              </a:pPr>
              <a:r>
                <a:rPr lang="en-US" sz="2233" b="true">
                  <a:solidFill>
                    <a:srgbClr val="FFFFFF"/>
                  </a:solidFill>
                  <a:latin typeface="Mont Bold"/>
                  <a:ea typeface="Mont Bold"/>
                  <a:cs typeface="Mont Bold"/>
                  <a:sym typeface="Mont Bold"/>
                </a:rPr>
                <a:t>b. Targeted Discounts &amp; Bundles - Focus on high-priced, slow-moving products with decent ratings. Use strategic discounts and bundle them with accessories or complementary items to increase value and boost conversions.</a:t>
              </a:r>
            </a:p>
            <a:p>
              <a:pPr algn="just">
                <a:lnSpc>
                  <a:spcPts val="3126"/>
                </a:lnSpc>
              </a:pP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354524" y="7290739"/>
              <a:ext cx="17353253" cy="2263619"/>
              <a:chOff x="0" y="0"/>
              <a:chExt cx="2209487" cy="28821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209487" cy="288213"/>
              </a:xfrm>
              <a:custGeom>
                <a:avLst/>
                <a:gdLst/>
                <a:ahLst/>
                <a:cxnLst/>
                <a:rect r="r" b="b" t="t" l="l"/>
                <a:pathLst>
                  <a:path h="288213" w="2209487">
                    <a:moveTo>
                      <a:pt x="9518" y="0"/>
                    </a:moveTo>
                    <a:lnTo>
                      <a:pt x="2199969" y="0"/>
                    </a:lnTo>
                    <a:cubicBezTo>
                      <a:pt x="2205225" y="0"/>
                      <a:pt x="2209487" y="4261"/>
                      <a:pt x="2209487" y="9518"/>
                    </a:cubicBezTo>
                    <a:lnTo>
                      <a:pt x="2209487" y="278696"/>
                    </a:lnTo>
                    <a:cubicBezTo>
                      <a:pt x="2209487" y="283952"/>
                      <a:pt x="2205225" y="288213"/>
                      <a:pt x="2199969" y="288213"/>
                    </a:cubicBezTo>
                    <a:lnTo>
                      <a:pt x="9518" y="288213"/>
                    </a:lnTo>
                    <a:cubicBezTo>
                      <a:pt x="4261" y="288213"/>
                      <a:pt x="0" y="283952"/>
                      <a:pt x="0" y="278696"/>
                    </a:cubicBezTo>
                    <a:lnTo>
                      <a:pt x="0" y="9518"/>
                    </a:lnTo>
                    <a:cubicBezTo>
                      <a:pt x="0" y="4261"/>
                      <a:pt x="4261" y="0"/>
                      <a:pt x="9518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2209487" cy="316788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736425" y="7596001"/>
              <a:ext cx="16589452" cy="2130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26"/>
                </a:lnSpc>
              </a:pPr>
              <a:r>
                <a:rPr lang="en-US" sz="2233" b="true">
                  <a:solidFill>
                    <a:srgbClr val="FFFFFF"/>
                  </a:solidFill>
                  <a:latin typeface="Mont Bold"/>
                  <a:ea typeface="Mont Bold"/>
                  <a:cs typeface="Mont Bold"/>
                  <a:sym typeface="Mont Bold"/>
                </a:rPr>
                <a:t>c. Seasonal Promotions - Address dips in June and September through campaigns like "Mid-Year Mega Sale" and "Back-to-School Boost," tailored to seasonal buying behavior and top product categories.</a:t>
              </a:r>
            </a:p>
            <a:p>
              <a:pPr algn="just">
                <a:lnSpc>
                  <a:spcPts val="3126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2459" y="1028700"/>
            <a:ext cx="13014940" cy="1827190"/>
            <a:chOff x="0" y="0"/>
            <a:chExt cx="17353253" cy="243625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353253" cy="2263619"/>
              <a:chOff x="0" y="0"/>
              <a:chExt cx="2209487" cy="28821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209487" cy="288213"/>
              </a:xfrm>
              <a:custGeom>
                <a:avLst/>
                <a:gdLst/>
                <a:ahLst/>
                <a:cxnLst/>
                <a:rect r="r" b="b" t="t" l="l"/>
                <a:pathLst>
                  <a:path h="288213" w="2209487">
                    <a:moveTo>
                      <a:pt x="9518" y="0"/>
                    </a:moveTo>
                    <a:lnTo>
                      <a:pt x="2199969" y="0"/>
                    </a:lnTo>
                    <a:cubicBezTo>
                      <a:pt x="2205225" y="0"/>
                      <a:pt x="2209487" y="4261"/>
                      <a:pt x="2209487" y="9518"/>
                    </a:cubicBezTo>
                    <a:lnTo>
                      <a:pt x="2209487" y="278696"/>
                    </a:lnTo>
                    <a:cubicBezTo>
                      <a:pt x="2209487" y="283952"/>
                      <a:pt x="2205225" y="288213"/>
                      <a:pt x="2199969" y="288213"/>
                    </a:cubicBezTo>
                    <a:lnTo>
                      <a:pt x="9518" y="288213"/>
                    </a:lnTo>
                    <a:cubicBezTo>
                      <a:pt x="4261" y="288213"/>
                      <a:pt x="0" y="283952"/>
                      <a:pt x="0" y="278696"/>
                    </a:cubicBezTo>
                    <a:lnTo>
                      <a:pt x="0" y="9518"/>
                    </a:lnTo>
                    <a:cubicBezTo>
                      <a:pt x="0" y="4261"/>
                      <a:pt x="4261" y="0"/>
                      <a:pt x="9518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209487" cy="316788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81900" y="305261"/>
              <a:ext cx="16589452" cy="2130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26"/>
                </a:lnSpc>
              </a:pPr>
              <a:r>
                <a:rPr lang="en-US" sz="2233" b="true">
                  <a:solidFill>
                    <a:srgbClr val="FFFFFF"/>
                  </a:solidFill>
                  <a:latin typeface="Mont Bold"/>
                  <a:ea typeface="Mont Bold"/>
                  <a:cs typeface="Mont Bold"/>
                  <a:sym typeface="Mont Bold"/>
                </a:rPr>
                <a:t>d. Regional Market Focus - Prioritize high-performing regions like Greater Accra and Ashanti for premium experiences. In underperforming regions, use localized campaigns and logistics improvements to grow market share.</a:t>
              </a:r>
            </a:p>
            <a:p>
              <a:pPr algn="just">
                <a:lnSpc>
                  <a:spcPts val="312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037488" y="3173952"/>
            <a:ext cx="13014940" cy="1827190"/>
            <a:chOff x="0" y="0"/>
            <a:chExt cx="17353253" cy="243625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353253" cy="2263619"/>
              <a:chOff x="0" y="0"/>
              <a:chExt cx="2209487" cy="28821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209487" cy="288213"/>
              </a:xfrm>
              <a:custGeom>
                <a:avLst/>
                <a:gdLst/>
                <a:ahLst/>
                <a:cxnLst/>
                <a:rect r="r" b="b" t="t" l="l"/>
                <a:pathLst>
                  <a:path h="288213" w="2209487">
                    <a:moveTo>
                      <a:pt x="9518" y="0"/>
                    </a:moveTo>
                    <a:lnTo>
                      <a:pt x="2199969" y="0"/>
                    </a:lnTo>
                    <a:cubicBezTo>
                      <a:pt x="2205225" y="0"/>
                      <a:pt x="2209487" y="4261"/>
                      <a:pt x="2209487" y="9518"/>
                    </a:cubicBezTo>
                    <a:lnTo>
                      <a:pt x="2209487" y="278696"/>
                    </a:lnTo>
                    <a:cubicBezTo>
                      <a:pt x="2209487" y="283952"/>
                      <a:pt x="2205225" y="288213"/>
                      <a:pt x="2199969" y="288213"/>
                    </a:cubicBezTo>
                    <a:lnTo>
                      <a:pt x="9518" y="288213"/>
                    </a:lnTo>
                    <a:cubicBezTo>
                      <a:pt x="4261" y="288213"/>
                      <a:pt x="0" y="283952"/>
                      <a:pt x="0" y="278696"/>
                    </a:cubicBezTo>
                    <a:lnTo>
                      <a:pt x="0" y="9518"/>
                    </a:lnTo>
                    <a:cubicBezTo>
                      <a:pt x="0" y="4261"/>
                      <a:pt x="4261" y="0"/>
                      <a:pt x="9518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209487" cy="316788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81900" y="305261"/>
              <a:ext cx="16589452" cy="2130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26"/>
                </a:lnSpc>
              </a:pPr>
              <a:r>
                <a:rPr lang="en-US" sz="2233" b="true">
                  <a:solidFill>
                    <a:srgbClr val="FFFFFF"/>
                  </a:solidFill>
                  <a:latin typeface="Mont Bold"/>
                  <a:ea typeface="Mont Bold"/>
                  <a:cs typeface="Mont Bold"/>
                  <a:sym typeface="Mont Bold"/>
                </a:rPr>
                <a:t>e. Delivery Experience Upgrade - Long delays for overseas orders impact satisfaction. Flag longer wait times at checkout, offer Express Delivery as a perk, and stock high-demand items locally to reduce delays.</a:t>
              </a:r>
            </a:p>
            <a:p>
              <a:pPr algn="just">
                <a:lnSpc>
                  <a:spcPts val="312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2459" y="5315467"/>
            <a:ext cx="13014940" cy="1827190"/>
            <a:chOff x="0" y="0"/>
            <a:chExt cx="17353253" cy="243625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7353253" cy="2263619"/>
              <a:chOff x="0" y="0"/>
              <a:chExt cx="2209487" cy="28821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209487" cy="288213"/>
              </a:xfrm>
              <a:custGeom>
                <a:avLst/>
                <a:gdLst/>
                <a:ahLst/>
                <a:cxnLst/>
                <a:rect r="r" b="b" t="t" l="l"/>
                <a:pathLst>
                  <a:path h="288213" w="2209487">
                    <a:moveTo>
                      <a:pt x="9518" y="0"/>
                    </a:moveTo>
                    <a:lnTo>
                      <a:pt x="2199969" y="0"/>
                    </a:lnTo>
                    <a:cubicBezTo>
                      <a:pt x="2205225" y="0"/>
                      <a:pt x="2209487" y="4261"/>
                      <a:pt x="2209487" y="9518"/>
                    </a:cubicBezTo>
                    <a:lnTo>
                      <a:pt x="2209487" y="278696"/>
                    </a:lnTo>
                    <a:cubicBezTo>
                      <a:pt x="2209487" y="283952"/>
                      <a:pt x="2205225" y="288213"/>
                      <a:pt x="2199969" y="288213"/>
                    </a:cubicBezTo>
                    <a:lnTo>
                      <a:pt x="9518" y="288213"/>
                    </a:lnTo>
                    <a:cubicBezTo>
                      <a:pt x="4261" y="288213"/>
                      <a:pt x="0" y="283952"/>
                      <a:pt x="0" y="278696"/>
                    </a:cubicBezTo>
                    <a:lnTo>
                      <a:pt x="0" y="9518"/>
                    </a:lnTo>
                    <a:cubicBezTo>
                      <a:pt x="0" y="4261"/>
                      <a:pt x="4261" y="0"/>
                      <a:pt x="9518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2209487" cy="316788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381900" y="305261"/>
              <a:ext cx="16589452" cy="2130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26"/>
                </a:lnSpc>
              </a:pPr>
              <a:r>
                <a:rPr lang="en-US" sz="2233" b="true">
                  <a:solidFill>
                    <a:srgbClr val="FFFFFF"/>
                  </a:solidFill>
                  <a:latin typeface="Mont Bold"/>
                  <a:ea typeface="Mont Bold"/>
                  <a:cs typeface="Mont Bold"/>
                  <a:sym typeface="Mont Bold"/>
                </a:rPr>
                <a:t>f. Reduce Returns with Better Listings - Returns driven by quality and expectation mismatches can be reduced by improving product descriptions, implementing stricter supplier standards, and using packaging verification tools.</a:t>
              </a:r>
            </a:p>
            <a:p>
              <a:pPr algn="just">
                <a:lnSpc>
                  <a:spcPts val="312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037488" y="7431110"/>
            <a:ext cx="13014940" cy="1697714"/>
            <a:chOff x="0" y="0"/>
            <a:chExt cx="2209487" cy="2882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09487" cy="288213"/>
            </a:xfrm>
            <a:custGeom>
              <a:avLst/>
              <a:gdLst/>
              <a:ahLst/>
              <a:cxnLst/>
              <a:rect r="r" b="b" t="t" l="l"/>
              <a:pathLst>
                <a:path h="288213" w="2209487">
                  <a:moveTo>
                    <a:pt x="9518" y="0"/>
                  </a:moveTo>
                  <a:lnTo>
                    <a:pt x="2199969" y="0"/>
                  </a:lnTo>
                  <a:cubicBezTo>
                    <a:pt x="2205225" y="0"/>
                    <a:pt x="2209487" y="4261"/>
                    <a:pt x="2209487" y="9518"/>
                  </a:cubicBezTo>
                  <a:lnTo>
                    <a:pt x="2209487" y="278696"/>
                  </a:lnTo>
                  <a:cubicBezTo>
                    <a:pt x="2209487" y="283952"/>
                    <a:pt x="2205225" y="288213"/>
                    <a:pt x="2199969" y="288213"/>
                  </a:cubicBezTo>
                  <a:lnTo>
                    <a:pt x="9518" y="288213"/>
                  </a:lnTo>
                  <a:cubicBezTo>
                    <a:pt x="4261" y="288213"/>
                    <a:pt x="0" y="283952"/>
                    <a:pt x="0" y="278696"/>
                  </a:cubicBezTo>
                  <a:lnTo>
                    <a:pt x="0" y="9518"/>
                  </a:lnTo>
                  <a:cubicBezTo>
                    <a:pt x="0" y="4261"/>
                    <a:pt x="4261" y="0"/>
                    <a:pt x="9518" y="0"/>
                  </a:cubicBezTo>
                  <a:close/>
                </a:path>
              </a:pathLst>
            </a:custGeom>
            <a:solidFill>
              <a:srgbClr val="4B87C7"/>
            </a:solidFill>
            <a:ln w="38100" cap="sq">
              <a:solidFill>
                <a:srgbClr val="E6B8A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209487" cy="316788"/>
            </a:xfrm>
            <a:prstGeom prst="rect">
              <a:avLst/>
            </a:prstGeom>
          </p:spPr>
          <p:txBody>
            <a:bodyPr anchor="ctr" rtlCol="false" tIns="107240" lIns="107240" bIns="107240" rIns="10724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1293082">
            <a:off x="16251136" y="5001142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9"/>
                </a:lnTo>
                <a:lnTo>
                  <a:pt x="0" y="2026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323913" y="7629100"/>
            <a:ext cx="12442089" cy="162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26"/>
              </a:lnSpc>
            </a:pPr>
            <a:r>
              <a:rPr lang="en-US" sz="2233" b="true">
                <a:solidFill>
                  <a:srgbClr val="FFFFFF"/>
                </a:solidFill>
                <a:latin typeface="Mont Bold"/>
                <a:ea typeface="Mont Bold"/>
                <a:cs typeface="Mont Bold"/>
                <a:sym typeface="Mont Bold"/>
              </a:rPr>
              <a:t>g. Fix Low-Rated High-Revenue Products - High-revenue items with low ratings (like tablets and phones) need focused quality improvements. Use customer reviews to identify fixes and incentivize feedback through loyalty rewards.</a:t>
            </a:r>
          </a:p>
          <a:p>
            <a:pPr algn="just">
              <a:lnSpc>
                <a:spcPts val="3126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true" flipV="false" rot="-3017446">
            <a:off x="678671" y="3205302"/>
            <a:ext cx="1248667" cy="1760752"/>
          </a:xfrm>
          <a:custGeom>
            <a:avLst/>
            <a:gdLst/>
            <a:ahLst/>
            <a:cxnLst/>
            <a:rect r="r" b="b" t="t" l="l"/>
            <a:pathLst>
              <a:path h="1760752" w="1248667">
                <a:moveTo>
                  <a:pt x="1248666" y="0"/>
                </a:moveTo>
                <a:lnTo>
                  <a:pt x="0" y="0"/>
                </a:lnTo>
                <a:lnTo>
                  <a:pt x="0" y="1760753"/>
                </a:lnTo>
                <a:lnTo>
                  <a:pt x="1248666" y="1760753"/>
                </a:lnTo>
                <a:lnTo>
                  <a:pt x="12486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3696" y="1622685"/>
            <a:ext cx="13044877" cy="10624756"/>
            <a:chOff x="0" y="0"/>
            <a:chExt cx="17393169" cy="141663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45433" y="3256117"/>
              <a:ext cx="17147737" cy="4157962"/>
              <a:chOff x="0" y="0"/>
              <a:chExt cx="2276064" cy="55189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276064" cy="551897"/>
              </a:xfrm>
              <a:custGeom>
                <a:avLst/>
                <a:gdLst/>
                <a:ahLst/>
                <a:cxnLst/>
                <a:rect r="r" b="b" t="t" l="l"/>
                <a:pathLst>
                  <a:path h="551897" w="2276064">
                    <a:moveTo>
                      <a:pt x="9239" y="0"/>
                    </a:moveTo>
                    <a:lnTo>
                      <a:pt x="2266825" y="0"/>
                    </a:lnTo>
                    <a:cubicBezTo>
                      <a:pt x="2269276" y="0"/>
                      <a:pt x="2271626" y="973"/>
                      <a:pt x="2273358" y="2706"/>
                    </a:cubicBezTo>
                    <a:cubicBezTo>
                      <a:pt x="2275091" y="4439"/>
                      <a:pt x="2276064" y="6789"/>
                      <a:pt x="2276064" y="9239"/>
                    </a:cubicBezTo>
                    <a:lnTo>
                      <a:pt x="2276064" y="542658"/>
                    </a:lnTo>
                    <a:cubicBezTo>
                      <a:pt x="2276064" y="547761"/>
                      <a:pt x="2271928" y="551897"/>
                      <a:pt x="2266825" y="551897"/>
                    </a:cubicBezTo>
                    <a:lnTo>
                      <a:pt x="9239" y="551897"/>
                    </a:lnTo>
                    <a:cubicBezTo>
                      <a:pt x="6789" y="551897"/>
                      <a:pt x="4439" y="550924"/>
                      <a:pt x="2706" y="549191"/>
                    </a:cubicBezTo>
                    <a:cubicBezTo>
                      <a:pt x="973" y="547458"/>
                      <a:pt x="0" y="545108"/>
                      <a:pt x="0" y="542658"/>
                    </a:cubicBezTo>
                    <a:lnTo>
                      <a:pt x="0" y="9239"/>
                    </a:lnTo>
                    <a:cubicBezTo>
                      <a:pt x="0" y="4137"/>
                      <a:pt x="4137" y="0"/>
                      <a:pt x="9239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276064" cy="580472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8589413"/>
              <a:ext cx="17147737" cy="2248903"/>
              <a:chOff x="0" y="0"/>
              <a:chExt cx="2276064" cy="29850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76064" cy="298503"/>
              </a:xfrm>
              <a:custGeom>
                <a:avLst/>
                <a:gdLst/>
                <a:ahLst/>
                <a:cxnLst/>
                <a:rect r="r" b="b" t="t" l="l"/>
                <a:pathLst>
                  <a:path h="298503" w="2276064">
                    <a:moveTo>
                      <a:pt x="9239" y="0"/>
                    </a:moveTo>
                    <a:lnTo>
                      <a:pt x="2266825" y="0"/>
                    </a:lnTo>
                    <a:cubicBezTo>
                      <a:pt x="2269276" y="0"/>
                      <a:pt x="2271626" y="973"/>
                      <a:pt x="2273358" y="2706"/>
                    </a:cubicBezTo>
                    <a:cubicBezTo>
                      <a:pt x="2275091" y="4439"/>
                      <a:pt x="2276064" y="6789"/>
                      <a:pt x="2276064" y="9239"/>
                    </a:cubicBezTo>
                    <a:lnTo>
                      <a:pt x="2276064" y="289264"/>
                    </a:lnTo>
                    <a:cubicBezTo>
                      <a:pt x="2276064" y="294366"/>
                      <a:pt x="2271928" y="298503"/>
                      <a:pt x="2266825" y="298503"/>
                    </a:cubicBezTo>
                    <a:lnTo>
                      <a:pt x="9239" y="298503"/>
                    </a:lnTo>
                    <a:cubicBezTo>
                      <a:pt x="4137" y="298503"/>
                      <a:pt x="0" y="294366"/>
                      <a:pt x="0" y="289264"/>
                    </a:cubicBezTo>
                    <a:lnTo>
                      <a:pt x="0" y="9239"/>
                    </a:lnTo>
                    <a:cubicBezTo>
                      <a:pt x="0" y="4137"/>
                      <a:pt x="4137" y="0"/>
                      <a:pt x="9239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276064" cy="327078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17393169" cy="2086596"/>
              <a:chOff x="0" y="0"/>
              <a:chExt cx="2308641" cy="27695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308641" cy="276959"/>
              </a:xfrm>
              <a:custGeom>
                <a:avLst/>
                <a:gdLst/>
                <a:ahLst/>
                <a:cxnLst/>
                <a:rect r="r" b="b" t="t" l="l"/>
                <a:pathLst>
                  <a:path h="276959" w="2308641">
                    <a:moveTo>
                      <a:pt x="9109" y="0"/>
                    </a:moveTo>
                    <a:lnTo>
                      <a:pt x="2299533" y="0"/>
                    </a:lnTo>
                    <a:cubicBezTo>
                      <a:pt x="2304563" y="0"/>
                      <a:pt x="2308641" y="4078"/>
                      <a:pt x="2308641" y="9109"/>
                    </a:cubicBezTo>
                    <a:lnTo>
                      <a:pt x="2308641" y="267851"/>
                    </a:lnTo>
                    <a:cubicBezTo>
                      <a:pt x="2308641" y="272881"/>
                      <a:pt x="2304563" y="276959"/>
                      <a:pt x="2299533" y="276959"/>
                    </a:cubicBezTo>
                    <a:lnTo>
                      <a:pt x="9109" y="276959"/>
                    </a:lnTo>
                    <a:cubicBezTo>
                      <a:pt x="6693" y="276959"/>
                      <a:pt x="4376" y="276000"/>
                      <a:pt x="2668" y="274292"/>
                    </a:cubicBezTo>
                    <a:cubicBezTo>
                      <a:pt x="960" y="272583"/>
                      <a:pt x="0" y="270266"/>
                      <a:pt x="0" y="267851"/>
                    </a:cubicBezTo>
                    <a:lnTo>
                      <a:pt x="0" y="9109"/>
                    </a:lnTo>
                    <a:cubicBezTo>
                      <a:pt x="0" y="4078"/>
                      <a:pt x="4078" y="0"/>
                      <a:pt x="9109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6B8A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308641" cy="305534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5945" y="126807"/>
              <a:ext cx="17015847" cy="14039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98"/>
                </a:lnSpc>
              </a:pPr>
              <a:r>
                <a:rPr lang="en-US" sz="2175" b="true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“Amazon continues to dominate e-commerce with consistent performance, but the question remains: How can we transform good performance into exceptional customer loyalty and sustained growth?"</a:t>
              </a:r>
            </a:p>
            <a:p>
              <a:pPr algn="just">
                <a:lnSpc>
                  <a:spcPts val="3198"/>
                </a:lnSpc>
              </a:pPr>
            </a:p>
            <a:p>
              <a:pPr algn="just">
                <a:lnSpc>
                  <a:spcPts val="3480"/>
                </a:lnSpc>
              </a:pPr>
              <a:r>
                <a:rPr lang="en-US" sz="2367" b="true">
                  <a:solidFill>
                    <a:srgbClr val="00694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 </a:t>
              </a:r>
              <a:r>
                <a:rPr lang="en-US" sz="2367" b="true">
                  <a:solidFill>
                    <a:srgbClr val="00694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Project Context -</a:t>
              </a:r>
            </a:p>
            <a:p>
              <a:pPr algn="just">
                <a:lnSpc>
                  <a:spcPts val="3198"/>
                </a:lnSpc>
              </a:pPr>
            </a:p>
            <a:p>
              <a:pPr algn="just" marL="469783" indent="-234892" lvl="1">
                <a:lnSpc>
                  <a:spcPts val="3198"/>
                </a:lnSpc>
                <a:buFont typeface="Arial"/>
                <a:buChar char="•"/>
              </a:pPr>
              <a:r>
                <a:rPr lang="en-US" b="true" sz="217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Amazon is currently performing well with strong revenue streams, but stakeholders recognize the need for strategic evolution to maintain a competitive advantage.</a:t>
              </a:r>
            </a:p>
            <a:p>
              <a:pPr algn="just" marL="469783" indent="-234892" lvl="1">
                <a:lnSpc>
                  <a:spcPts val="3198"/>
                </a:lnSpc>
                <a:buFont typeface="Arial"/>
                <a:buChar char="•"/>
              </a:pPr>
              <a:r>
                <a:rPr lang="en-US" b="true" sz="217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With changing customer expectations and increasing market competition, a data-driven approach to customer experience enhancement is urgently needed.</a:t>
              </a:r>
            </a:p>
            <a:p>
              <a:pPr algn="just" marL="469783" indent="-234892" lvl="1">
                <a:lnSpc>
                  <a:spcPts val="3198"/>
                </a:lnSpc>
                <a:buFont typeface="Arial"/>
                <a:buChar char="•"/>
              </a:pPr>
              <a:r>
                <a:rPr lang="en-US" b="true" sz="217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This project involves a comprehensive analysis of customer behavior, product performance, and operational efficiency to identify discount strategies, Prime membership enhancement, and loyalty program development opportunities.</a:t>
              </a:r>
            </a:p>
            <a:p>
              <a:pPr algn="just">
                <a:lnSpc>
                  <a:spcPts val="3198"/>
                </a:lnSpc>
              </a:pPr>
            </a:p>
            <a:p>
              <a:pPr algn="just">
                <a:lnSpc>
                  <a:spcPts val="3480"/>
                </a:lnSpc>
              </a:pPr>
              <a:r>
                <a:rPr lang="en-US" sz="2367" b="true">
                  <a:solidFill>
                    <a:srgbClr val="00694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 </a:t>
              </a:r>
              <a:r>
                <a:rPr lang="en-US" sz="2367" b="true">
                  <a:solidFill>
                    <a:srgbClr val="00694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Primary Objectives:</a:t>
              </a:r>
            </a:p>
            <a:p>
              <a:pPr algn="just">
                <a:lnSpc>
                  <a:spcPts val="3198"/>
                </a:lnSpc>
              </a:pPr>
            </a:p>
            <a:p>
              <a:pPr algn="just" marL="469783" indent="-234892" lvl="1">
                <a:lnSpc>
                  <a:spcPts val="3198"/>
                </a:lnSpc>
                <a:buAutoNum type="arabicPeriod" startAt="1"/>
              </a:pPr>
              <a:r>
                <a:rPr lang="en-US" b="true" sz="217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Develop new strategies to benefit customers through discounts and Prime perks</a:t>
              </a:r>
            </a:p>
            <a:p>
              <a:pPr algn="just" marL="469783" indent="-234892" lvl="1">
                <a:lnSpc>
                  <a:spcPts val="3198"/>
                </a:lnSpc>
                <a:buAutoNum type="arabicPeriod" startAt="1"/>
              </a:pPr>
              <a:r>
                <a:rPr lang="en-US" b="true" sz="217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Identify and reward valuable customers to enhance the shopping experience</a:t>
              </a:r>
            </a:p>
            <a:p>
              <a:pPr algn="just" marL="469783" indent="-234892" lvl="1">
                <a:lnSpc>
                  <a:spcPts val="3198"/>
                </a:lnSpc>
                <a:buAutoNum type="arabicPeriod" startAt="1"/>
              </a:pPr>
              <a:r>
                <a:rPr lang="en-US" b="true" sz="217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Create data-driven approaches for customer retention and acquisition.</a:t>
              </a:r>
            </a:p>
            <a:p>
              <a:pPr algn="just">
                <a:lnSpc>
                  <a:spcPts val="3198"/>
                </a:lnSpc>
              </a:pPr>
            </a:p>
            <a:p>
              <a:pPr algn="just">
                <a:lnSpc>
                  <a:spcPts val="3198"/>
                </a:lnSpc>
              </a:pPr>
            </a:p>
            <a:p>
              <a:pPr algn="just">
                <a:lnSpc>
                  <a:spcPts val="3198"/>
                </a:lnSpc>
              </a:pPr>
            </a:p>
            <a:p>
              <a:pPr algn="l">
                <a:lnSpc>
                  <a:spcPts val="3198"/>
                </a:lnSpc>
              </a:pPr>
            </a:p>
            <a:p>
              <a:pPr algn="l">
                <a:lnSpc>
                  <a:spcPts val="3198"/>
                </a:lnSpc>
              </a:pPr>
            </a:p>
            <a:p>
              <a:pPr algn="l">
                <a:lnSpc>
                  <a:spcPts val="3198"/>
                </a:lnSpc>
              </a:pPr>
            </a:p>
            <a:p>
              <a:pPr algn="l">
                <a:lnSpc>
                  <a:spcPts val="3198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588238" y="3547229"/>
            <a:ext cx="3342123" cy="2673699"/>
          </a:xfrm>
          <a:custGeom>
            <a:avLst/>
            <a:gdLst/>
            <a:ahLst/>
            <a:cxnLst/>
            <a:rect r="r" b="b" t="t" l="l"/>
            <a:pathLst>
              <a:path h="2673699" w="3342123">
                <a:moveTo>
                  <a:pt x="0" y="0"/>
                </a:moveTo>
                <a:lnTo>
                  <a:pt x="3342124" y="0"/>
                </a:lnTo>
                <a:lnTo>
                  <a:pt x="3342124" y="2673699"/>
                </a:lnTo>
                <a:lnTo>
                  <a:pt x="0" y="2673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0361" y="507373"/>
            <a:ext cx="10269415" cy="78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987"/>
              </a:lnSpc>
            </a:pPr>
            <a:r>
              <a:rPr lang="en-US" sz="5541" spc="-254">
                <a:solidFill>
                  <a:srgbClr val="00694C"/>
                </a:solidFill>
                <a:latin typeface="Arial"/>
                <a:ea typeface="Arial"/>
                <a:cs typeface="Arial"/>
                <a:sym typeface="Arial"/>
              </a:rPr>
              <a:t>Introduction &amp; Objectives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42682"/>
            <a:ext cx="16230600" cy="9150001"/>
          </a:xfrm>
          <a:custGeom>
            <a:avLst/>
            <a:gdLst/>
            <a:ahLst/>
            <a:cxnLst/>
            <a:rect r="r" b="b" t="t" l="l"/>
            <a:pathLst>
              <a:path h="9150001" w="16230600">
                <a:moveTo>
                  <a:pt x="0" y="0"/>
                </a:moveTo>
                <a:lnTo>
                  <a:pt x="16230600" y="0"/>
                </a:lnTo>
                <a:lnTo>
                  <a:pt x="16230600" y="9150001"/>
                </a:lnTo>
                <a:lnTo>
                  <a:pt x="0" y="9150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561" y="1191296"/>
            <a:ext cx="14841375" cy="8311170"/>
          </a:xfrm>
          <a:custGeom>
            <a:avLst/>
            <a:gdLst/>
            <a:ahLst/>
            <a:cxnLst/>
            <a:rect r="r" b="b" t="t" l="l"/>
            <a:pathLst>
              <a:path h="8311170" w="14841375">
                <a:moveTo>
                  <a:pt x="0" y="0"/>
                </a:moveTo>
                <a:lnTo>
                  <a:pt x="14841375" y="0"/>
                </a:lnTo>
                <a:lnTo>
                  <a:pt x="14841375" y="8311170"/>
                </a:lnTo>
                <a:lnTo>
                  <a:pt x="0" y="8311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85195" y="441697"/>
            <a:ext cx="4906108" cy="701566"/>
            <a:chOff x="0" y="0"/>
            <a:chExt cx="1163027" cy="166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3027" cy="166311"/>
            </a:xfrm>
            <a:custGeom>
              <a:avLst/>
              <a:gdLst/>
              <a:ahLst/>
              <a:cxnLst/>
              <a:rect r="r" b="b" t="t" l="l"/>
              <a:pathLst>
                <a:path h="166311" w="1163027">
                  <a:moveTo>
                    <a:pt x="45762" y="0"/>
                  </a:moveTo>
                  <a:lnTo>
                    <a:pt x="1117264" y="0"/>
                  </a:lnTo>
                  <a:cubicBezTo>
                    <a:pt x="1129401" y="0"/>
                    <a:pt x="1141041" y="4821"/>
                    <a:pt x="1149623" y="13404"/>
                  </a:cubicBezTo>
                  <a:cubicBezTo>
                    <a:pt x="1158206" y="21986"/>
                    <a:pt x="1163027" y="33626"/>
                    <a:pt x="1163027" y="45762"/>
                  </a:cubicBezTo>
                  <a:lnTo>
                    <a:pt x="1163027" y="120549"/>
                  </a:lnTo>
                  <a:cubicBezTo>
                    <a:pt x="1163027" y="132685"/>
                    <a:pt x="1158206" y="144325"/>
                    <a:pt x="1149623" y="152907"/>
                  </a:cubicBezTo>
                  <a:cubicBezTo>
                    <a:pt x="1141041" y="161490"/>
                    <a:pt x="1129401" y="166311"/>
                    <a:pt x="1117264" y="166311"/>
                  </a:cubicBezTo>
                  <a:lnTo>
                    <a:pt x="45762" y="166311"/>
                  </a:lnTo>
                  <a:cubicBezTo>
                    <a:pt x="33626" y="166311"/>
                    <a:pt x="21986" y="161490"/>
                    <a:pt x="13404" y="152907"/>
                  </a:cubicBezTo>
                  <a:cubicBezTo>
                    <a:pt x="4821" y="144325"/>
                    <a:pt x="0" y="132685"/>
                    <a:pt x="0" y="120549"/>
                  </a:cubicBezTo>
                  <a:lnTo>
                    <a:pt x="0" y="45762"/>
                  </a:lnTo>
                  <a:cubicBezTo>
                    <a:pt x="0" y="33626"/>
                    <a:pt x="4821" y="21986"/>
                    <a:pt x="13404" y="13404"/>
                  </a:cubicBezTo>
                  <a:cubicBezTo>
                    <a:pt x="21986" y="4821"/>
                    <a:pt x="33626" y="0"/>
                    <a:pt x="45762" y="0"/>
                  </a:cubicBezTo>
                  <a:close/>
                </a:path>
              </a:pathLst>
            </a:custGeom>
            <a:solidFill>
              <a:srgbClr val="CB6CE6"/>
            </a:solidFill>
            <a:ln w="38100" cap="rnd">
              <a:solidFill>
                <a:srgbClr val="CB6CE6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1163027" cy="137736"/>
            </a:xfrm>
            <a:prstGeom prst="rect">
              <a:avLst/>
            </a:prstGeom>
          </p:spPr>
          <p:txBody>
            <a:bodyPr anchor="ctr" rtlCol="false" tIns="76798" lIns="76798" bIns="76798" rIns="76798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23312" y="499110"/>
            <a:ext cx="14841375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Dashboard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8679" y="1270312"/>
            <a:ext cx="15518321" cy="8535076"/>
          </a:xfrm>
          <a:custGeom>
            <a:avLst/>
            <a:gdLst/>
            <a:ahLst/>
            <a:cxnLst/>
            <a:rect r="r" b="b" t="t" l="l"/>
            <a:pathLst>
              <a:path h="8535076" w="15518321">
                <a:moveTo>
                  <a:pt x="0" y="0"/>
                </a:moveTo>
                <a:lnTo>
                  <a:pt x="15518321" y="0"/>
                </a:lnTo>
                <a:lnTo>
                  <a:pt x="15518321" y="8535077"/>
                </a:lnTo>
                <a:lnTo>
                  <a:pt x="0" y="8535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01799" y="378172"/>
            <a:ext cx="6684401" cy="828615"/>
            <a:chOff x="0" y="0"/>
            <a:chExt cx="1584584" cy="1964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84584" cy="196429"/>
            </a:xfrm>
            <a:custGeom>
              <a:avLst/>
              <a:gdLst/>
              <a:ahLst/>
              <a:cxnLst/>
              <a:rect r="r" b="b" t="t" l="l"/>
              <a:pathLst>
                <a:path h="196429" w="1584584">
                  <a:moveTo>
                    <a:pt x="22006" y="0"/>
                  </a:moveTo>
                  <a:lnTo>
                    <a:pt x="1562578" y="0"/>
                  </a:lnTo>
                  <a:cubicBezTo>
                    <a:pt x="1574731" y="0"/>
                    <a:pt x="1584584" y="9852"/>
                    <a:pt x="1584584" y="22006"/>
                  </a:cubicBezTo>
                  <a:lnTo>
                    <a:pt x="1584584" y="174423"/>
                  </a:lnTo>
                  <a:cubicBezTo>
                    <a:pt x="1584584" y="186577"/>
                    <a:pt x="1574731" y="196429"/>
                    <a:pt x="1562578" y="196429"/>
                  </a:cubicBezTo>
                  <a:lnTo>
                    <a:pt x="22006" y="196429"/>
                  </a:lnTo>
                  <a:cubicBezTo>
                    <a:pt x="9852" y="196429"/>
                    <a:pt x="0" y="186577"/>
                    <a:pt x="0" y="174423"/>
                  </a:cubicBezTo>
                  <a:lnTo>
                    <a:pt x="0" y="22006"/>
                  </a:lnTo>
                  <a:cubicBezTo>
                    <a:pt x="0" y="9852"/>
                    <a:pt x="9852" y="0"/>
                    <a:pt x="22006" y="0"/>
                  </a:cubicBezTo>
                  <a:close/>
                </a:path>
              </a:pathLst>
            </a:custGeom>
            <a:solidFill>
              <a:srgbClr val="CB6CE6"/>
            </a:solidFill>
            <a:ln w="38100" cap="sq">
              <a:solidFill>
                <a:srgbClr val="FFA1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1584584" cy="167854"/>
            </a:xfrm>
            <a:prstGeom prst="rect">
              <a:avLst/>
            </a:prstGeom>
          </p:spPr>
          <p:txBody>
            <a:bodyPr anchor="ctr" rtlCol="false" tIns="76798" lIns="76798" bIns="76798" rIns="76798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23312" y="499110"/>
            <a:ext cx="14841375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FFF5F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Individual Product Dashboard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0593" y="1784673"/>
            <a:ext cx="14412968" cy="5813859"/>
            <a:chOff x="0" y="0"/>
            <a:chExt cx="19217290" cy="77518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011899"/>
              <a:ext cx="16993658" cy="2216712"/>
              <a:chOff x="0" y="0"/>
              <a:chExt cx="2209487" cy="28821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209487" cy="288213"/>
              </a:xfrm>
              <a:custGeom>
                <a:avLst/>
                <a:gdLst/>
                <a:ahLst/>
                <a:cxnLst/>
                <a:rect r="r" b="b" t="t" l="l"/>
                <a:pathLst>
                  <a:path h="288213" w="2209487">
                    <a:moveTo>
                      <a:pt x="9518" y="0"/>
                    </a:moveTo>
                    <a:lnTo>
                      <a:pt x="2199969" y="0"/>
                    </a:lnTo>
                    <a:cubicBezTo>
                      <a:pt x="2205225" y="0"/>
                      <a:pt x="2209487" y="4261"/>
                      <a:pt x="2209487" y="9518"/>
                    </a:cubicBezTo>
                    <a:lnTo>
                      <a:pt x="2209487" y="278696"/>
                    </a:lnTo>
                    <a:cubicBezTo>
                      <a:pt x="2209487" y="283952"/>
                      <a:pt x="2205225" y="288213"/>
                      <a:pt x="2199969" y="288213"/>
                    </a:cubicBezTo>
                    <a:lnTo>
                      <a:pt x="9518" y="288213"/>
                    </a:lnTo>
                    <a:cubicBezTo>
                      <a:pt x="4261" y="288213"/>
                      <a:pt x="0" y="283952"/>
                      <a:pt x="0" y="278696"/>
                    </a:cubicBezTo>
                    <a:lnTo>
                      <a:pt x="0" y="9518"/>
                    </a:lnTo>
                    <a:cubicBezTo>
                      <a:pt x="0" y="4261"/>
                      <a:pt x="4261" y="0"/>
                      <a:pt x="9518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0E2D2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209487" cy="316788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73987" y="1308269"/>
              <a:ext cx="16245685" cy="1579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61"/>
                </a:lnSpc>
              </a:pPr>
              <a:r>
                <a:rPr lang="en-US" sz="2186" b="true">
                  <a:solidFill>
                    <a:srgbClr val="FFFFFF"/>
                  </a:solidFill>
                  <a:latin typeface="Mont Bold"/>
                  <a:ea typeface="Mont Bold"/>
                  <a:cs typeface="Mont Bold"/>
                  <a:sym typeface="Mont Bold"/>
                </a:rPr>
                <a:t>The analysis revealed that high sales are not always driven by ratings—necessity, pricing, and delivery experience play a more influential role. Customer segmentation highlighted a vast untapped base for loyalty engagement.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5051603" cy="967106"/>
              <a:chOff x="0" y="0"/>
              <a:chExt cx="917143" cy="17558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17143" cy="175583"/>
              </a:xfrm>
              <a:custGeom>
                <a:avLst/>
                <a:gdLst/>
                <a:ahLst/>
                <a:cxnLst/>
                <a:rect r="r" b="b" t="t" l="l"/>
                <a:pathLst>
                  <a:path h="175583" w="917143">
                    <a:moveTo>
                      <a:pt x="38020" y="0"/>
                    </a:moveTo>
                    <a:lnTo>
                      <a:pt x="879123" y="0"/>
                    </a:lnTo>
                    <a:cubicBezTo>
                      <a:pt x="889206" y="0"/>
                      <a:pt x="898877" y="4006"/>
                      <a:pt x="906007" y="11136"/>
                    </a:cubicBezTo>
                    <a:cubicBezTo>
                      <a:pt x="913137" y="18266"/>
                      <a:pt x="917143" y="27937"/>
                      <a:pt x="917143" y="38020"/>
                    </a:cubicBezTo>
                    <a:lnTo>
                      <a:pt x="917143" y="137562"/>
                    </a:lnTo>
                    <a:cubicBezTo>
                      <a:pt x="917143" y="147646"/>
                      <a:pt x="913137" y="157317"/>
                      <a:pt x="906007" y="164447"/>
                    </a:cubicBezTo>
                    <a:cubicBezTo>
                      <a:pt x="898877" y="171577"/>
                      <a:pt x="889206" y="175583"/>
                      <a:pt x="879123" y="175583"/>
                    </a:cubicBezTo>
                    <a:lnTo>
                      <a:pt x="38020" y="175583"/>
                    </a:lnTo>
                    <a:cubicBezTo>
                      <a:pt x="27937" y="175583"/>
                      <a:pt x="18266" y="171577"/>
                      <a:pt x="11136" y="164447"/>
                    </a:cubicBezTo>
                    <a:cubicBezTo>
                      <a:pt x="4006" y="157317"/>
                      <a:pt x="0" y="147646"/>
                      <a:pt x="0" y="137562"/>
                    </a:cubicBezTo>
                    <a:lnTo>
                      <a:pt x="0" y="38020"/>
                    </a:lnTo>
                    <a:cubicBezTo>
                      <a:pt x="0" y="27937"/>
                      <a:pt x="4006" y="18266"/>
                      <a:pt x="11136" y="11136"/>
                    </a:cubicBezTo>
                    <a:cubicBezTo>
                      <a:pt x="18266" y="4006"/>
                      <a:pt x="27937" y="0"/>
                      <a:pt x="38020" y="0"/>
                    </a:cubicBezTo>
                    <a:close/>
                  </a:path>
                </a:pathLst>
              </a:custGeom>
              <a:solidFill>
                <a:srgbClr val="FFBD59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28575"/>
                <a:ext cx="917143" cy="147008"/>
              </a:xfrm>
              <a:prstGeom prst="rect">
                <a:avLst/>
              </a:prstGeom>
            </p:spPr>
            <p:txBody>
              <a:bodyPr anchor="ctr" rtlCol="false" tIns="76798" lIns="76798" bIns="76798" rIns="76798"/>
              <a:lstStyle/>
              <a:p>
                <a:pPr algn="ctr">
                  <a:lnSpc>
                    <a:spcPts val="15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206098" y="335987"/>
              <a:ext cx="3845505" cy="371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1"/>
                </a:lnSpc>
              </a:pPr>
              <a:r>
                <a:rPr lang="en-US" sz="2091" b="true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Customer Insights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533777" y="386811"/>
              <a:ext cx="304849" cy="304849"/>
            </a:xfrm>
            <a:custGeom>
              <a:avLst/>
              <a:gdLst/>
              <a:ahLst/>
              <a:cxnLst/>
              <a:rect r="r" b="b" t="t" l="l"/>
              <a:pathLst>
                <a:path h="304849" w="304849">
                  <a:moveTo>
                    <a:pt x="0" y="0"/>
                  </a:moveTo>
                  <a:lnTo>
                    <a:pt x="304849" y="0"/>
                  </a:lnTo>
                  <a:lnTo>
                    <a:pt x="304849" y="304850"/>
                  </a:lnTo>
                  <a:lnTo>
                    <a:pt x="0" y="3048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5025190"/>
              <a:ext cx="16993658" cy="2726622"/>
              <a:chOff x="0" y="0"/>
              <a:chExt cx="2209487" cy="354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209487" cy="354511"/>
              </a:xfrm>
              <a:custGeom>
                <a:avLst/>
                <a:gdLst/>
                <a:ahLst/>
                <a:cxnLst/>
                <a:rect r="r" b="b" t="t" l="l"/>
                <a:pathLst>
                  <a:path h="354511" w="2209487">
                    <a:moveTo>
                      <a:pt x="9518" y="0"/>
                    </a:moveTo>
                    <a:lnTo>
                      <a:pt x="2199969" y="0"/>
                    </a:lnTo>
                    <a:cubicBezTo>
                      <a:pt x="2205225" y="0"/>
                      <a:pt x="2209487" y="4261"/>
                      <a:pt x="2209487" y="9518"/>
                    </a:cubicBezTo>
                    <a:lnTo>
                      <a:pt x="2209487" y="344993"/>
                    </a:lnTo>
                    <a:cubicBezTo>
                      <a:pt x="2209487" y="350250"/>
                      <a:pt x="2205225" y="354511"/>
                      <a:pt x="2199969" y="354511"/>
                    </a:cubicBezTo>
                    <a:lnTo>
                      <a:pt x="9518" y="354511"/>
                    </a:lnTo>
                    <a:cubicBezTo>
                      <a:pt x="4261" y="354511"/>
                      <a:pt x="0" y="350250"/>
                      <a:pt x="0" y="344993"/>
                    </a:cubicBezTo>
                    <a:lnTo>
                      <a:pt x="0" y="9518"/>
                    </a:lnTo>
                    <a:cubicBezTo>
                      <a:pt x="0" y="4261"/>
                      <a:pt x="4261" y="0"/>
                      <a:pt x="9518" y="0"/>
                    </a:cubicBezTo>
                    <a:close/>
                  </a:path>
                </a:pathLst>
              </a:custGeom>
              <a:solidFill>
                <a:srgbClr val="4B87C7"/>
              </a:solidFill>
              <a:ln w="38100" cap="sq">
                <a:solidFill>
                  <a:srgbClr val="E0E2D2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209487" cy="383086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73987" y="5321560"/>
              <a:ext cx="16245685" cy="2089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61"/>
                </a:lnSpc>
              </a:pPr>
              <a:r>
                <a:rPr lang="en-US" sz="2186" b="true">
                  <a:solidFill>
                    <a:srgbClr val="FFFFFF"/>
                  </a:solidFill>
                  <a:latin typeface="Mont Bold"/>
                  <a:ea typeface="Mont Bold"/>
                  <a:cs typeface="Mont Bold"/>
                  <a:sym typeface="Mont Bold"/>
                </a:rPr>
                <a:t>Introducing loyalty tiers, optimizing delivery options, and launching seasonal campaigns can directly address these challenges. Regional marketing and bundling strategies further position Amazon to grow efficiently while improving customer experience.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12154016" y="4058085"/>
              <a:ext cx="4674053" cy="967106"/>
              <a:chOff x="0" y="0"/>
              <a:chExt cx="848597" cy="17558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48597" cy="175583"/>
              </a:xfrm>
              <a:custGeom>
                <a:avLst/>
                <a:gdLst/>
                <a:ahLst/>
                <a:cxnLst/>
                <a:rect r="r" b="b" t="t" l="l"/>
                <a:pathLst>
                  <a:path h="175583" w="848597">
                    <a:moveTo>
                      <a:pt x="41092" y="0"/>
                    </a:moveTo>
                    <a:lnTo>
                      <a:pt x="807506" y="0"/>
                    </a:lnTo>
                    <a:cubicBezTo>
                      <a:pt x="830200" y="0"/>
                      <a:pt x="848597" y="18397"/>
                      <a:pt x="848597" y="41092"/>
                    </a:cubicBezTo>
                    <a:lnTo>
                      <a:pt x="848597" y="134491"/>
                    </a:lnTo>
                    <a:cubicBezTo>
                      <a:pt x="848597" y="157185"/>
                      <a:pt x="830200" y="175583"/>
                      <a:pt x="807506" y="175583"/>
                    </a:cubicBezTo>
                    <a:lnTo>
                      <a:pt x="41092" y="175583"/>
                    </a:lnTo>
                    <a:cubicBezTo>
                      <a:pt x="18397" y="175583"/>
                      <a:pt x="0" y="157185"/>
                      <a:pt x="0" y="134491"/>
                    </a:cubicBezTo>
                    <a:lnTo>
                      <a:pt x="0" y="41092"/>
                    </a:lnTo>
                    <a:cubicBezTo>
                      <a:pt x="0" y="18397"/>
                      <a:pt x="18397" y="0"/>
                      <a:pt x="41092" y="0"/>
                    </a:cubicBezTo>
                    <a:close/>
                  </a:path>
                </a:pathLst>
              </a:custGeom>
              <a:solidFill>
                <a:srgbClr val="FFBD59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28575"/>
                <a:ext cx="848597" cy="147008"/>
              </a:xfrm>
              <a:prstGeom prst="rect">
                <a:avLst/>
              </a:prstGeom>
            </p:spPr>
            <p:txBody>
              <a:bodyPr anchor="ctr" rtlCol="false" tIns="76798" lIns="76798" bIns="76798" rIns="76798"/>
              <a:lstStyle/>
              <a:p>
                <a:pPr algn="ctr">
                  <a:lnSpc>
                    <a:spcPts val="159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2303794" y="4379736"/>
              <a:ext cx="4689864" cy="371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1"/>
                </a:lnSpc>
              </a:pPr>
              <a:r>
                <a:rPr lang="en-US" sz="2091" b="true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Business Opportunities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1357385">
              <a:off x="16904528" y="2735323"/>
              <a:ext cx="1876117" cy="2645524"/>
            </a:xfrm>
            <a:custGeom>
              <a:avLst/>
              <a:gdLst/>
              <a:ahLst/>
              <a:cxnLst/>
              <a:rect r="r" b="b" t="t" l="l"/>
              <a:pathLst>
                <a:path h="2645524" w="1876117">
                  <a:moveTo>
                    <a:pt x="0" y="0"/>
                  </a:moveTo>
                  <a:lnTo>
                    <a:pt x="1876118" y="0"/>
                  </a:lnTo>
                  <a:lnTo>
                    <a:pt x="1876118" y="2645523"/>
                  </a:lnTo>
                  <a:lnTo>
                    <a:pt x="0" y="2645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26761" y="765013"/>
            <a:ext cx="10239237" cy="670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07"/>
              </a:lnSpc>
            </a:pPr>
            <a:r>
              <a:rPr lang="en-US" b="true" sz="5341" spc="-245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Conclusion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2278685" y="8131932"/>
            <a:ext cx="14208543" cy="1427224"/>
            <a:chOff x="0" y="0"/>
            <a:chExt cx="18944724" cy="1902965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7751284" cy="1902965"/>
              <a:chOff x="0" y="0"/>
              <a:chExt cx="2260166" cy="24229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260166" cy="242293"/>
              </a:xfrm>
              <a:custGeom>
                <a:avLst/>
                <a:gdLst/>
                <a:ahLst/>
                <a:cxnLst/>
                <a:rect r="r" b="b" t="t" l="l"/>
                <a:pathLst>
                  <a:path h="242293" w="2260166">
                    <a:moveTo>
                      <a:pt x="9304" y="0"/>
                    </a:moveTo>
                    <a:lnTo>
                      <a:pt x="2250861" y="0"/>
                    </a:lnTo>
                    <a:cubicBezTo>
                      <a:pt x="2256000" y="0"/>
                      <a:pt x="2260166" y="4166"/>
                      <a:pt x="2260166" y="9304"/>
                    </a:cubicBezTo>
                    <a:lnTo>
                      <a:pt x="2260166" y="232989"/>
                    </a:lnTo>
                    <a:cubicBezTo>
                      <a:pt x="2260166" y="238128"/>
                      <a:pt x="2256000" y="242293"/>
                      <a:pt x="2250861" y="242293"/>
                    </a:cubicBezTo>
                    <a:lnTo>
                      <a:pt x="9304" y="242293"/>
                    </a:lnTo>
                    <a:cubicBezTo>
                      <a:pt x="4166" y="242293"/>
                      <a:pt x="0" y="238128"/>
                      <a:pt x="0" y="232989"/>
                    </a:cubicBezTo>
                    <a:lnTo>
                      <a:pt x="0" y="9304"/>
                    </a:lnTo>
                    <a:cubicBezTo>
                      <a:pt x="0" y="4166"/>
                      <a:pt x="4166" y="0"/>
                      <a:pt x="9304" y="0"/>
                    </a:cubicBezTo>
                    <a:close/>
                  </a:path>
                </a:pathLst>
              </a:custGeom>
              <a:solidFill>
                <a:srgbClr val="EEB5B8"/>
              </a:solidFill>
              <a:ln w="123825" cap="sq">
                <a:solidFill>
                  <a:srgbClr val="CB6CE6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28575"/>
                <a:ext cx="2260166" cy="270868"/>
              </a:xfrm>
              <a:prstGeom prst="rect">
                <a:avLst/>
              </a:prstGeom>
            </p:spPr>
            <p:txBody>
              <a:bodyPr anchor="ctr" rtlCol="false" tIns="107240" lIns="107240" bIns="107240" rIns="10724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351979" y="209802"/>
              <a:ext cx="18592745" cy="1330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 b="true">
                  <a:solidFill>
                    <a:srgbClr val="FDFDFD"/>
                  </a:solidFill>
                  <a:latin typeface="Mont Bold"/>
                  <a:ea typeface="Mont Bold"/>
                  <a:cs typeface="Mont Bold"/>
                  <a:sym typeface="Mont Bold"/>
                </a:rPr>
                <a:t>“This analysis empowers Amazon to act with precision—turning data into direction, and customer insights into business advantage.”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675147" y="-87850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2" y="0"/>
                </a:lnTo>
                <a:lnTo>
                  <a:pt x="11853512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3500" y="2990850"/>
            <a:ext cx="4610420" cy="4114800"/>
          </a:xfrm>
          <a:custGeom>
            <a:avLst/>
            <a:gdLst/>
            <a:ahLst/>
            <a:cxnLst/>
            <a:rect r="r" b="b" t="t" l="l"/>
            <a:pathLst>
              <a:path h="4114800" w="4610420">
                <a:moveTo>
                  <a:pt x="0" y="0"/>
                </a:moveTo>
                <a:lnTo>
                  <a:pt x="4610420" y="0"/>
                </a:lnTo>
                <a:lnTo>
                  <a:pt x="46104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15379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5607" y="3985059"/>
            <a:ext cx="3527010" cy="845274"/>
            <a:chOff x="0" y="0"/>
            <a:chExt cx="836102" cy="200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36102" cy="200378"/>
            </a:xfrm>
            <a:custGeom>
              <a:avLst/>
              <a:gdLst/>
              <a:ahLst/>
              <a:cxnLst/>
              <a:rect r="r" b="b" t="t" l="l"/>
              <a:pathLst>
                <a:path h="200378" w="836102">
                  <a:moveTo>
                    <a:pt x="41706" y="0"/>
                  </a:moveTo>
                  <a:lnTo>
                    <a:pt x="794396" y="0"/>
                  </a:lnTo>
                  <a:cubicBezTo>
                    <a:pt x="817430" y="0"/>
                    <a:pt x="836102" y="18672"/>
                    <a:pt x="836102" y="41706"/>
                  </a:cubicBezTo>
                  <a:lnTo>
                    <a:pt x="836102" y="158672"/>
                  </a:lnTo>
                  <a:cubicBezTo>
                    <a:pt x="836102" y="181706"/>
                    <a:pt x="817430" y="200378"/>
                    <a:pt x="794396" y="200378"/>
                  </a:cubicBezTo>
                  <a:lnTo>
                    <a:pt x="41706" y="200378"/>
                  </a:lnTo>
                  <a:cubicBezTo>
                    <a:pt x="18672" y="200378"/>
                    <a:pt x="0" y="181706"/>
                    <a:pt x="0" y="158672"/>
                  </a:cubicBezTo>
                  <a:lnTo>
                    <a:pt x="0" y="41706"/>
                  </a:lnTo>
                  <a:cubicBezTo>
                    <a:pt x="0" y="18672"/>
                    <a:pt x="18672" y="0"/>
                    <a:pt x="41706" y="0"/>
                  </a:cubicBezTo>
                  <a:close/>
                </a:path>
              </a:pathLst>
            </a:custGeom>
            <a:solidFill>
              <a:srgbClr val="4B87C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36102" cy="171803"/>
            </a:xfrm>
            <a:prstGeom prst="rect">
              <a:avLst/>
            </a:prstGeom>
          </p:spPr>
          <p:txBody>
            <a:bodyPr anchor="ctr" rtlCol="false" tIns="76798" lIns="76798" bIns="76798" rIns="76798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55209" y="1689254"/>
            <a:ext cx="7676965" cy="985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8165" indent="-244083" lvl="1">
              <a:lnSpc>
                <a:spcPts val="3708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The Dataset contains two Primary Tables: Orders Table &amp; Customers Table, with comprehensive e-commerce data</a:t>
            </a:r>
          </a:p>
          <a:p>
            <a:pPr algn="just" marL="488165" indent="-244083" lvl="1">
              <a:lnSpc>
                <a:spcPts val="3708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Records span multiple years (2016-2020)</a:t>
            </a:r>
          </a:p>
          <a:p>
            <a:pPr algn="just">
              <a:lnSpc>
                <a:spcPts val="3708"/>
              </a:lnSpc>
            </a:pPr>
          </a:p>
          <a:p>
            <a:pPr algn="just">
              <a:lnSpc>
                <a:spcPts val="4036"/>
              </a:lnSpc>
            </a:pPr>
            <a:r>
              <a:rPr lang="en-US" sz="2461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Key Data Attributes - </a:t>
            </a:r>
          </a:p>
          <a:p>
            <a:pPr algn="just">
              <a:lnSpc>
                <a:spcPts val="3708"/>
              </a:lnSpc>
            </a:pPr>
          </a:p>
          <a:p>
            <a:pPr algn="just" marL="488165" indent="-244083" lvl="1">
              <a:lnSpc>
                <a:spcPts val="3708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Transaction-level data: Order values, quantities, delivery status, ratings (Orders table)</a:t>
            </a:r>
          </a:p>
          <a:p>
            <a:pPr algn="just" marL="488165" indent="-244083" lvl="1">
              <a:lnSpc>
                <a:spcPts val="3708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Customer information: Demographics, age groups, geographic locations (Customers table)</a:t>
            </a:r>
          </a:p>
          <a:p>
            <a:pPr algn="just" marL="488165" indent="-244083" lvl="1">
              <a:lnSpc>
                <a:spcPts val="3708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Product metrics: Categories, subcategories, pricing, ratings across 45+ unique products</a:t>
            </a:r>
          </a:p>
          <a:p>
            <a:pPr algn="just" marL="488165" indent="-244083" lvl="1">
              <a:lnSpc>
                <a:spcPts val="3708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Operational data: Delivery types, wait times, return reasons, shipping charges</a:t>
            </a:r>
          </a:p>
          <a:p>
            <a:pPr algn="just" marL="488165" indent="-244083" lvl="1">
              <a:lnSpc>
                <a:spcPts val="3708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Geographic coverage: 15+ locations with revenue distribution analysis</a:t>
            </a:r>
          </a:p>
          <a:p>
            <a:pPr algn="just">
              <a:lnSpc>
                <a:spcPts val="3708"/>
              </a:lnSpc>
            </a:pPr>
          </a:p>
          <a:p>
            <a:pPr algn="just">
              <a:lnSpc>
                <a:spcPts val="3708"/>
              </a:lnSpc>
            </a:pPr>
          </a:p>
          <a:p>
            <a:pPr algn="just">
              <a:lnSpc>
                <a:spcPts val="3708"/>
              </a:lnSpc>
            </a:pPr>
          </a:p>
          <a:p>
            <a:pPr algn="just">
              <a:lnSpc>
                <a:spcPts val="370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82585" y="546165"/>
            <a:ext cx="10239237" cy="77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07"/>
              </a:lnSpc>
            </a:pPr>
            <a:r>
              <a:rPr lang="en-US" sz="5341" spc="-245">
                <a:solidFill>
                  <a:srgbClr val="00694C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62286" y="1409492"/>
            <a:ext cx="3665551" cy="845274"/>
            <a:chOff x="0" y="0"/>
            <a:chExt cx="868944" cy="2003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8944" cy="200378"/>
            </a:xfrm>
            <a:custGeom>
              <a:avLst/>
              <a:gdLst/>
              <a:ahLst/>
              <a:cxnLst/>
              <a:rect r="r" b="b" t="t" l="l"/>
              <a:pathLst>
                <a:path h="200378" w="868944">
                  <a:moveTo>
                    <a:pt x="40129" y="0"/>
                  </a:moveTo>
                  <a:lnTo>
                    <a:pt x="828815" y="0"/>
                  </a:lnTo>
                  <a:cubicBezTo>
                    <a:pt x="850978" y="0"/>
                    <a:pt x="868944" y="17967"/>
                    <a:pt x="868944" y="40129"/>
                  </a:cubicBezTo>
                  <a:lnTo>
                    <a:pt x="868944" y="160249"/>
                  </a:lnTo>
                  <a:cubicBezTo>
                    <a:pt x="868944" y="182411"/>
                    <a:pt x="850978" y="200378"/>
                    <a:pt x="828815" y="200378"/>
                  </a:cubicBezTo>
                  <a:lnTo>
                    <a:pt x="40129" y="200378"/>
                  </a:lnTo>
                  <a:cubicBezTo>
                    <a:pt x="17967" y="200378"/>
                    <a:pt x="0" y="182411"/>
                    <a:pt x="0" y="160249"/>
                  </a:cubicBezTo>
                  <a:lnTo>
                    <a:pt x="0" y="40129"/>
                  </a:lnTo>
                  <a:cubicBezTo>
                    <a:pt x="0" y="17967"/>
                    <a:pt x="17967" y="0"/>
                    <a:pt x="40129" y="0"/>
                  </a:cubicBezTo>
                  <a:close/>
                </a:path>
              </a:pathLst>
            </a:custGeom>
            <a:solidFill>
              <a:srgbClr val="4B87C7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68944" cy="171803"/>
            </a:xfrm>
            <a:prstGeom prst="rect">
              <a:avLst/>
            </a:prstGeom>
          </p:spPr>
          <p:txBody>
            <a:bodyPr anchor="ctr" rtlCol="false" tIns="76798" lIns="76798" bIns="76798" rIns="76798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62286" y="3755459"/>
            <a:ext cx="3665551" cy="845274"/>
            <a:chOff x="0" y="0"/>
            <a:chExt cx="868944" cy="2003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8944" cy="200378"/>
            </a:xfrm>
            <a:custGeom>
              <a:avLst/>
              <a:gdLst/>
              <a:ahLst/>
              <a:cxnLst/>
              <a:rect r="r" b="b" t="t" l="l"/>
              <a:pathLst>
                <a:path h="200378" w="868944">
                  <a:moveTo>
                    <a:pt x="40129" y="0"/>
                  </a:moveTo>
                  <a:lnTo>
                    <a:pt x="828815" y="0"/>
                  </a:lnTo>
                  <a:cubicBezTo>
                    <a:pt x="850978" y="0"/>
                    <a:pt x="868944" y="17967"/>
                    <a:pt x="868944" y="40129"/>
                  </a:cubicBezTo>
                  <a:lnTo>
                    <a:pt x="868944" y="160249"/>
                  </a:lnTo>
                  <a:cubicBezTo>
                    <a:pt x="868944" y="182411"/>
                    <a:pt x="850978" y="200378"/>
                    <a:pt x="828815" y="200378"/>
                  </a:cubicBezTo>
                  <a:lnTo>
                    <a:pt x="40129" y="200378"/>
                  </a:lnTo>
                  <a:cubicBezTo>
                    <a:pt x="17967" y="200378"/>
                    <a:pt x="0" y="182411"/>
                    <a:pt x="0" y="160249"/>
                  </a:cubicBezTo>
                  <a:lnTo>
                    <a:pt x="0" y="40129"/>
                  </a:lnTo>
                  <a:cubicBezTo>
                    <a:pt x="0" y="17967"/>
                    <a:pt x="17967" y="0"/>
                    <a:pt x="40129" y="0"/>
                  </a:cubicBezTo>
                  <a:close/>
                </a:path>
              </a:pathLst>
            </a:custGeom>
            <a:solidFill>
              <a:srgbClr val="4B87C7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868944" cy="171803"/>
            </a:xfrm>
            <a:prstGeom prst="rect">
              <a:avLst/>
            </a:prstGeom>
          </p:spPr>
          <p:txBody>
            <a:bodyPr anchor="ctr" rtlCol="false" tIns="76798" lIns="76798" bIns="76798" rIns="76798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862286" y="1651154"/>
            <a:ext cx="7923151" cy="660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82"/>
              </a:lnSpc>
            </a:pPr>
            <a:r>
              <a:rPr lang="en-US" sz="2461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Key Data Relationships</a:t>
            </a:r>
          </a:p>
          <a:p>
            <a:pPr algn="just" marL="488165" indent="-244083" lvl="1">
              <a:lnSpc>
                <a:spcPts val="3934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Relationship Modeling - One-to-many relationships between Orders &amp; Customers Table</a:t>
            </a:r>
          </a:p>
          <a:p>
            <a:pPr algn="just">
              <a:lnSpc>
                <a:spcPts val="3934"/>
              </a:lnSpc>
            </a:pPr>
          </a:p>
          <a:p>
            <a:pPr algn="just">
              <a:lnSpc>
                <a:spcPts val="4282"/>
              </a:lnSpc>
            </a:pPr>
            <a:r>
              <a:rPr lang="en-US" sz="2461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 Quality Assurance - </a:t>
            </a:r>
          </a:p>
          <a:p>
            <a:pPr algn="just">
              <a:lnSpc>
                <a:spcPts val="4282"/>
              </a:lnSpc>
            </a:pPr>
          </a:p>
          <a:p>
            <a:pPr algn="just" marL="488165" indent="-244083" lvl="1">
              <a:lnSpc>
                <a:spcPts val="3934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Null Value Treatment: 8 orders with missing values were imputed using similar product analysis</a:t>
            </a:r>
          </a:p>
          <a:p>
            <a:pPr algn="just" marL="488165" indent="-244083" lvl="1">
              <a:lnSpc>
                <a:spcPts val="3934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Duplicate Removal: Primary keys (Customer ID, Order ID) cleaned</a:t>
            </a:r>
          </a:p>
          <a:p>
            <a:pPr algn="just" marL="488165" indent="-244083" lvl="1">
              <a:lnSpc>
                <a:spcPts val="3934"/>
              </a:lnSpc>
              <a:buFont typeface="Arial"/>
              <a:buChar char="•"/>
            </a:pPr>
            <a:r>
              <a:rPr lang="en-US" b="true" sz="2261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Format Standardization: Consistent data types across all attributes.</a:t>
            </a:r>
          </a:p>
          <a:p>
            <a:pPr algn="just">
              <a:lnSpc>
                <a:spcPts val="3934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62984" y="1661471"/>
            <a:ext cx="8461415" cy="8101804"/>
          </a:xfrm>
          <a:custGeom>
            <a:avLst/>
            <a:gdLst/>
            <a:ahLst/>
            <a:cxnLst/>
            <a:rect r="r" b="b" t="t" l="l"/>
            <a:pathLst>
              <a:path h="8101804" w="8461415">
                <a:moveTo>
                  <a:pt x="0" y="0"/>
                </a:moveTo>
                <a:lnTo>
                  <a:pt x="8461415" y="0"/>
                </a:lnTo>
                <a:lnTo>
                  <a:pt x="8461415" y="8101805"/>
                </a:lnTo>
                <a:lnTo>
                  <a:pt x="0" y="8101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83280" y="1137587"/>
            <a:ext cx="8481163" cy="8120713"/>
          </a:xfrm>
          <a:custGeom>
            <a:avLst/>
            <a:gdLst/>
            <a:ahLst/>
            <a:cxnLst/>
            <a:rect r="r" b="b" t="t" l="l"/>
            <a:pathLst>
              <a:path h="8120713" w="8481163">
                <a:moveTo>
                  <a:pt x="0" y="0"/>
                </a:moveTo>
                <a:lnTo>
                  <a:pt x="8481163" y="0"/>
                </a:lnTo>
                <a:lnTo>
                  <a:pt x="8481163" y="8120713"/>
                </a:lnTo>
                <a:lnTo>
                  <a:pt x="0" y="81207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3979" y="1344951"/>
            <a:ext cx="4906108" cy="701566"/>
            <a:chOff x="0" y="0"/>
            <a:chExt cx="1163027" cy="1663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3027" cy="166311"/>
            </a:xfrm>
            <a:custGeom>
              <a:avLst/>
              <a:gdLst/>
              <a:ahLst/>
              <a:cxnLst/>
              <a:rect r="r" b="b" t="t" l="l"/>
              <a:pathLst>
                <a:path h="166311" w="1163027">
                  <a:moveTo>
                    <a:pt x="29982" y="0"/>
                  </a:moveTo>
                  <a:lnTo>
                    <a:pt x="1133045" y="0"/>
                  </a:lnTo>
                  <a:cubicBezTo>
                    <a:pt x="1140996" y="0"/>
                    <a:pt x="1148623" y="3159"/>
                    <a:pt x="1154245" y="8782"/>
                  </a:cubicBezTo>
                  <a:cubicBezTo>
                    <a:pt x="1159868" y="14404"/>
                    <a:pt x="1163027" y="22031"/>
                    <a:pt x="1163027" y="29982"/>
                  </a:cubicBezTo>
                  <a:lnTo>
                    <a:pt x="1163027" y="136329"/>
                  </a:lnTo>
                  <a:cubicBezTo>
                    <a:pt x="1163027" y="152887"/>
                    <a:pt x="1149603" y="166311"/>
                    <a:pt x="1133045" y="166311"/>
                  </a:cubicBezTo>
                  <a:lnTo>
                    <a:pt x="29982" y="166311"/>
                  </a:lnTo>
                  <a:cubicBezTo>
                    <a:pt x="13424" y="166311"/>
                    <a:pt x="0" y="152887"/>
                    <a:pt x="0" y="136329"/>
                  </a:cubicBezTo>
                  <a:lnTo>
                    <a:pt x="0" y="29982"/>
                  </a:lnTo>
                  <a:cubicBezTo>
                    <a:pt x="0" y="13424"/>
                    <a:pt x="13424" y="0"/>
                    <a:pt x="29982" y="0"/>
                  </a:cubicBezTo>
                  <a:close/>
                </a:path>
              </a:pathLst>
            </a:custGeom>
            <a:solidFill>
              <a:srgbClr val="4B87C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1163027" cy="137736"/>
            </a:xfrm>
            <a:prstGeom prst="rect">
              <a:avLst/>
            </a:prstGeom>
          </p:spPr>
          <p:txBody>
            <a:bodyPr anchor="ctr" rtlCol="false" tIns="76798" lIns="76798" bIns="76798" rIns="76798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3979" y="3806369"/>
            <a:ext cx="4906108" cy="701566"/>
            <a:chOff x="0" y="0"/>
            <a:chExt cx="1163027" cy="1663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63027" cy="166311"/>
            </a:xfrm>
            <a:custGeom>
              <a:avLst/>
              <a:gdLst/>
              <a:ahLst/>
              <a:cxnLst/>
              <a:rect r="r" b="b" t="t" l="l"/>
              <a:pathLst>
                <a:path h="166311" w="1163027">
                  <a:moveTo>
                    <a:pt x="29982" y="0"/>
                  </a:moveTo>
                  <a:lnTo>
                    <a:pt x="1133045" y="0"/>
                  </a:lnTo>
                  <a:cubicBezTo>
                    <a:pt x="1140996" y="0"/>
                    <a:pt x="1148623" y="3159"/>
                    <a:pt x="1154245" y="8782"/>
                  </a:cubicBezTo>
                  <a:cubicBezTo>
                    <a:pt x="1159868" y="14404"/>
                    <a:pt x="1163027" y="22031"/>
                    <a:pt x="1163027" y="29982"/>
                  </a:cubicBezTo>
                  <a:lnTo>
                    <a:pt x="1163027" y="136329"/>
                  </a:lnTo>
                  <a:cubicBezTo>
                    <a:pt x="1163027" y="152887"/>
                    <a:pt x="1149603" y="166311"/>
                    <a:pt x="1133045" y="166311"/>
                  </a:cubicBezTo>
                  <a:lnTo>
                    <a:pt x="29982" y="166311"/>
                  </a:lnTo>
                  <a:cubicBezTo>
                    <a:pt x="13424" y="166311"/>
                    <a:pt x="0" y="152887"/>
                    <a:pt x="0" y="136329"/>
                  </a:cubicBezTo>
                  <a:lnTo>
                    <a:pt x="0" y="29982"/>
                  </a:lnTo>
                  <a:cubicBezTo>
                    <a:pt x="0" y="13424"/>
                    <a:pt x="13424" y="0"/>
                    <a:pt x="29982" y="0"/>
                  </a:cubicBezTo>
                  <a:close/>
                </a:path>
              </a:pathLst>
            </a:custGeom>
            <a:solidFill>
              <a:srgbClr val="4B87C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1163027" cy="137736"/>
            </a:xfrm>
            <a:prstGeom prst="rect">
              <a:avLst/>
            </a:prstGeom>
          </p:spPr>
          <p:txBody>
            <a:bodyPr anchor="ctr" rtlCol="false" tIns="76798" lIns="76798" bIns="76798" rIns="76798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43979" y="7173196"/>
            <a:ext cx="3820870" cy="586115"/>
            <a:chOff x="0" y="0"/>
            <a:chExt cx="905764" cy="138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5764" cy="138943"/>
            </a:xfrm>
            <a:custGeom>
              <a:avLst/>
              <a:gdLst/>
              <a:ahLst/>
              <a:cxnLst/>
              <a:rect r="r" b="b" t="t" l="l"/>
              <a:pathLst>
                <a:path h="138943" w="905764">
                  <a:moveTo>
                    <a:pt x="38498" y="0"/>
                  </a:moveTo>
                  <a:lnTo>
                    <a:pt x="867265" y="0"/>
                  </a:lnTo>
                  <a:cubicBezTo>
                    <a:pt x="877476" y="0"/>
                    <a:pt x="887268" y="4056"/>
                    <a:pt x="894488" y="11276"/>
                  </a:cubicBezTo>
                  <a:cubicBezTo>
                    <a:pt x="901708" y="18496"/>
                    <a:pt x="905764" y="28288"/>
                    <a:pt x="905764" y="38498"/>
                  </a:cubicBezTo>
                  <a:lnTo>
                    <a:pt x="905764" y="100444"/>
                  </a:lnTo>
                  <a:cubicBezTo>
                    <a:pt x="905764" y="110655"/>
                    <a:pt x="901708" y="120447"/>
                    <a:pt x="894488" y="127667"/>
                  </a:cubicBezTo>
                  <a:cubicBezTo>
                    <a:pt x="887268" y="134887"/>
                    <a:pt x="877476" y="138943"/>
                    <a:pt x="867265" y="138943"/>
                  </a:cubicBezTo>
                  <a:lnTo>
                    <a:pt x="38498" y="138943"/>
                  </a:lnTo>
                  <a:cubicBezTo>
                    <a:pt x="28288" y="138943"/>
                    <a:pt x="18496" y="134887"/>
                    <a:pt x="11276" y="127667"/>
                  </a:cubicBezTo>
                  <a:cubicBezTo>
                    <a:pt x="4056" y="120447"/>
                    <a:pt x="0" y="110655"/>
                    <a:pt x="0" y="100444"/>
                  </a:cubicBezTo>
                  <a:lnTo>
                    <a:pt x="0" y="38498"/>
                  </a:lnTo>
                  <a:cubicBezTo>
                    <a:pt x="0" y="28288"/>
                    <a:pt x="4056" y="18496"/>
                    <a:pt x="11276" y="11276"/>
                  </a:cubicBezTo>
                  <a:cubicBezTo>
                    <a:pt x="18496" y="4056"/>
                    <a:pt x="28288" y="0"/>
                    <a:pt x="38498" y="0"/>
                  </a:cubicBezTo>
                  <a:close/>
                </a:path>
              </a:pathLst>
            </a:custGeom>
            <a:solidFill>
              <a:srgbClr val="4B87C7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905764" cy="110368"/>
            </a:xfrm>
            <a:prstGeom prst="rect">
              <a:avLst/>
            </a:prstGeom>
          </p:spPr>
          <p:txBody>
            <a:bodyPr anchor="ctr" rtlCol="false" tIns="76798" lIns="76798" bIns="76798" rIns="76798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366904"/>
            <a:ext cx="15578050" cy="1343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3"/>
              </a:lnSpc>
            </a:pPr>
            <a:r>
              <a:rPr lang="en-US" sz="21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 Exploration &amp; Preparation</a:t>
            </a:r>
          </a:p>
          <a:p>
            <a:pPr algn="just">
              <a:lnSpc>
                <a:spcPts val="3343"/>
              </a:lnSpc>
            </a:pP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Utilized Power Query Editor for comprehensive data cleaning and preparation.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Identified and imputed values for 8 orders with missing Unit Price and Quantity values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Removed duplicate entries for primary keys (Customer ID, Order ID).</a:t>
            </a: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  <a:r>
              <a:rPr lang="en-US" sz="21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Performance Analysis Framework</a:t>
            </a:r>
          </a:p>
          <a:p>
            <a:pPr algn="just">
              <a:lnSpc>
                <a:spcPts val="3343"/>
              </a:lnSpc>
            </a:pP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Developed Key Performance metrics, including revenue metrics, customer metrics, and operational metrics.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Derived a customer segmentation strategy including Demographic segmentation, Behavioral segmentation, geographic segmentation, and Loyalty tier segmentation.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Performed statistical analysis, like Correlation analysis between ratings and sales performance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Trend analysis to analyze the year-over-year growth pattern.</a:t>
            </a: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  <a:r>
              <a:rPr lang="en-US" sz="21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Analytical Techniques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Data Modeling: Established One-to-Many relationships between the Customers and Orders tables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DAX Implementation: Created 25+ custom measures using advanced DAX functions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Time Intelligence functions (SAMEPERIODLASTYEAR, DATEADD)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Statistical functions (AVERAGE, DISTINCTCOUNT, RANKX)</a:t>
            </a:r>
          </a:p>
          <a:p>
            <a:pPr algn="just" marL="474976" indent="-237488" lvl="1">
              <a:lnSpc>
                <a:spcPts val="3343"/>
              </a:lnSpc>
              <a:buFont typeface="Arial"/>
              <a:buChar char="•"/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Conditional logic (CALCULATE, SWITCH, IF statements)</a:t>
            </a: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</a:p>
          <a:p>
            <a:pPr algn="just">
              <a:lnSpc>
                <a:spcPts val="3343"/>
              </a:lnSpc>
            </a:pPr>
            <a:r>
              <a:rPr lang="en-US" b="true" sz="2199">
                <a:solidFill>
                  <a:srgbClr val="00694C"/>
                </a:solidFill>
                <a:latin typeface="Arial Bold"/>
                <a:ea typeface="Arial Bold"/>
                <a:cs typeface="Arial Bold"/>
                <a:sym typeface="Arial Bold"/>
              </a:rPr>
              <a:t>I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290848" y="2690456"/>
            <a:ext cx="7706303" cy="6333180"/>
          </a:xfrm>
          <a:custGeom>
            <a:avLst/>
            <a:gdLst/>
            <a:ahLst/>
            <a:cxnLst/>
            <a:rect r="r" b="b" t="t" l="l"/>
            <a:pathLst>
              <a:path h="6333180" w="7706303">
                <a:moveTo>
                  <a:pt x="0" y="0"/>
                </a:moveTo>
                <a:lnTo>
                  <a:pt x="7706304" y="0"/>
                </a:lnTo>
                <a:lnTo>
                  <a:pt x="7706304" y="6333180"/>
                </a:lnTo>
                <a:lnTo>
                  <a:pt x="0" y="633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98109" y="436578"/>
            <a:ext cx="9779565" cy="90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707"/>
              </a:lnSpc>
            </a:pPr>
            <a:r>
              <a:rPr lang="en-US" sz="6341" spc="-291">
                <a:solidFill>
                  <a:srgbClr val="00694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08804" y="210955"/>
            <a:ext cx="233475" cy="233475"/>
          </a:xfrm>
          <a:custGeom>
            <a:avLst/>
            <a:gdLst/>
            <a:ahLst/>
            <a:cxnLst/>
            <a:rect r="r" b="b" t="t" l="l"/>
            <a:pathLst>
              <a:path h="233475" w="233475">
                <a:moveTo>
                  <a:pt x="0" y="0"/>
                </a:moveTo>
                <a:lnTo>
                  <a:pt x="233475" y="0"/>
                </a:lnTo>
                <a:lnTo>
                  <a:pt x="233475" y="233475"/>
                </a:lnTo>
                <a:lnTo>
                  <a:pt x="0" y="2334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4686" y="1657848"/>
            <a:ext cx="10260944" cy="6244558"/>
          </a:xfrm>
          <a:custGeom>
            <a:avLst/>
            <a:gdLst/>
            <a:ahLst/>
            <a:cxnLst/>
            <a:rect r="r" b="b" t="t" l="l"/>
            <a:pathLst>
              <a:path h="6244558" w="10260944">
                <a:moveTo>
                  <a:pt x="0" y="0"/>
                </a:moveTo>
                <a:lnTo>
                  <a:pt x="10260944" y="0"/>
                </a:lnTo>
                <a:lnTo>
                  <a:pt x="10260944" y="6244557"/>
                </a:lnTo>
                <a:lnTo>
                  <a:pt x="0" y="6244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7851" y="547836"/>
            <a:ext cx="7225975" cy="72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532"/>
              </a:lnSpc>
            </a:pPr>
            <a:r>
              <a:rPr lang="en-US" sz="5036" spc="-231">
                <a:solidFill>
                  <a:srgbClr val="00694C"/>
                </a:solidFill>
                <a:latin typeface="Arial"/>
                <a:ea typeface="Arial"/>
                <a:cs typeface="Arial"/>
                <a:sym typeface="Arial"/>
              </a:rPr>
              <a:t>INSIGHTS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4429" y="8314416"/>
            <a:ext cx="16253863" cy="1253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1232" indent="-230616" lvl="1">
              <a:lnSpc>
                <a:spcPts val="3268"/>
              </a:lnSpc>
              <a:buFont typeface="Arial"/>
              <a:buChar char="•"/>
            </a:pPr>
            <a:r>
              <a:rPr lang="en-US" b="true" sz="2136" spc="145">
                <a:solidFill>
                  <a:srgbClr val="231F20"/>
                </a:solidFill>
                <a:latin typeface="Arial Bold"/>
                <a:ea typeface="Arial Bold"/>
                <a:cs typeface="Arial Bold"/>
                <a:sym typeface="Arial Bold"/>
              </a:rPr>
              <a:t>The number of customers has increased over the years, apart in 2018 and 2019, when it slightly decreased. </a:t>
            </a:r>
          </a:p>
          <a:p>
            <a:pPr algn="just" marL="461232" indent="-230616" lvl="1">
              <a:lnSpc>
                <a:spcPts val="3268"/>
              </a:lnSpc>
              <a:buFont typeface="Arial"/>
              <a:buChar char="•"/>
            </a:pPr>
            <a:r>
              <a:rPr lang="en-US" b="true" sz="2136" spc="145">
                <a:solidFill>
                  <a:srgbClr val="231F20"/>
                </a:solidFill>
                <a:latin typeface="Arial Bold"/>
                <a:ea typeface="Arial Bold"/>
                <a:cs typeface="Arial Bold"/>
                <a:sym typeface="Arial Bold"/>
              </a:rPr>
              <a:t>The number of customers increased gradually in 2020, with the highest number of customers across all years.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29513">
            <a:off x="14759126" y="6605882"/>
            <a:ext cx="1107922" cy="1562287"/>
          </a:xfrm>
          <a:custGeom>
            <a:avLst/>
            <a:gdLst/>
            <a:ahLst/>
            <a:cxnLst/>
            <a:rect r="r" b="b" t="t" l="l"/>
            <a:pathLst>
              <a:path h="1562287" w="1107922">
                <a:moveTo>
                  <a:pt x="0" y="0"/>
                </a:moveTo>
                <a:lnTo>
                  <a:pt x="1107922" y="0"/>
                </a:lnTo>
                <a:lnTo>
                  <a:pt x="1107922" y="1562287"/>
                </a:lnTo>
                <a:lnTo>
                  <a:pt x="0" y="156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259" y="1454953"/>
            <a:ext cx="13959583" cy="5692754"/>
          </a:xfrm>
          <a:custGeom>
            <a:avLst/>
            <a:gdLst/>
            <a:ahLst/>
            <a:cxnLst/>
            <a:rect r="r" b="b" t="t" l="l"/>
            <a:pathLst>
              <a:path h="5692754" w="13959583">
                <a:moveTo>
                  <a:pt x="0" y="0"/>
                </a:moveTo>
                <a:lnTo>
                  <a:pt x="13959582" y="0"/>
                </a:lnTo>
                <a:lnTo>
                  <a:pt x="13959582" y="5692754"/>
                </a:lnTo>
                <a:lnTo>
                  <a:pt x="0" y="569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" t="0" r="-19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8224" y="7420736"/>
            <a:ext cx="15210475" cy="286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88" indent="-226694" lvl="1">
              <a:lnSpc>
                <a:spcPts val="3800"/>
              </a:lnSpc>
              <a:buFont typeface="Arial"/>
              <a:buChar char="•"/>
            </a:pPr>
            <a:r>
              <a:rPr lang="en-US" b="true" sz="2099" spc="2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 total products returned were 163 thousand.</a:t>
            </a:r>
          </a:p>
          <a:p>
            <a:pPr algn="just" marL="453388" indent="-226694" lvl="1">
              <a:lnSpc>
                <a:spcPts val="3800"/>
              </a:lnSpc>
              <a:buFont typeface="Arial"/>
              <a:buChar char="•"/>
            </a:pPr>
            <a:r>
              <a:rPr lang="en-US" b="true" sz="2099" spc="2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Quality -Defective item was the most frequent reason for returning products, followed by Delivery - Missing item/part.</a:t>
            </a:r>
          </a:p>
          <a:p>
            <a:pPr algn="just" marL="453388" indent="-226694" lvl="1">
              <a:lnSpc>
                <a:spcPts val="3800"/>
              </a:lnSpc>
              <a:buFont typeface="Arial"/>
              <a:buChar char="•"/>
            </a:pPr>
            <a:r>
              <a:rPr lang="en-US" b="true" sz="2099" spc="2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Further products were returned due to Product - Not fitting Expectation. Onsite-Description mismatch and Delivery - Wrong Item.</a:t>
            </a:r>
          </a:p>
          <a:p>
            <a:pPr algn="just" marL="453388" indent="-226694" lvl="1">
              <a:lnSpc>
                <a:spcPts val="3800"/>
              </a:lnSpc>
              <a:buFont typeface="Arial"/>
              <a:buChar char="•"/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129513">
            <a:off x="16425252" y="6202419"/>
            <a:ext cx="972928" cy="1371932"/>
          </a:xfrm>
          <a:custGeom>
            <a:avLst/>
            <a:gdLst/>
            <a:ahLst/>
            <a:cxnLst/>
            <a:rect r="r" b="b" t="t" l="l"/>
            <a:pathLst>
              <a:path h="1371932" w="972928">
                <a:moveTo>
                  <a:pt x="0" y="0"/>
                </a:moveTo>
                <a:lnTo>
                  <a:pt x="972928" y="0"/>
                </a:lnTo>
                <a:lnTo>
                  <a:pt x="972928" y="1371932"/>
                </a:lnTo>
                <a:lnTo>
                  <a:pt x="0" y="13719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9487" y="1350732"/>
            <a:ext cx="11888330" cy="6330536"/>
          </a:xfrm>
          <a:custGeom>
            <a:avLst/>
            <a:gdLst/>
            <a:ahLst/>
            <a:cxnLst/>
            <a:rect r="r" b="b" t="t" l="l"/>
            <a:pathLst>
              <a:path h="6330536" w="11888330">
                <a:moveTo>
                  <a:pt x="0" y="0"/>
                </a:moveTo>
                <a:lnTo>
                  <a:pt x="11888330" y="0"/>
                </a:lnTo>
                <a:lnTo>
                  <a:pt x="11888330" y="6330535"/>
                </a:lnTo>
                <a:lnTo>
                  <a:pt x="0" y="6330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3494" y="8090698"/>
            <a:ext cx="14521012" cy="2211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7312" indent="-243656" lvl="1">
              <a:lnSpc>
                <a:spcPts val="3521"/>
              </a:lnSpc>
              <a:buFont typeface="Arial"/>
              <a:buChar char="•"/>
            </a:pPr>
            <a:r>
              <a:rPr lang="en-US" sz="22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 Market Concentration - The top 3 locations (Greater Accra: $27M, Ashanti: $23M, Western: $17M) generate $67M of total revenue, representing a highly concentrated market distribution.</a:t>
            </a:r>
          </a:p>
          <a:p>
            <a:pPr algn="just" marL="487312" indent="-243656" lvl="1">
              <a:lnSpc>
                <a:spcPts val="3521"/>
              </a:lnSpc>
              <a:buFont typeface="Arial"/>
              <a:buChar char="•"/>
            </a:pPr>
            <a:r>
              <a:rPr lang="en-US" sz="22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15+ locations generate minimal revenue ($0-1M), suggesting either market saturation issues or insufficient market development.</a:t>
            </a:r>
          </a:p>
          <a:p>
            <a:pPr algn="just">
              <a:lnSpc>
                <a:spcPts val="352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129513">
            <a:off x="15686074" y="5628798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83798" y="1028700"/>
            <a:ext cx="11170432" cy="6939631"/>
          </a:xfrm>
          <a:custGeom>
            <a:avLst/>
            <a:gdLst/>
            <a:ahLst/>
            <a:cxnLst/>
            <a:rect r="r" b="b" t="t" l="l"/>
            <a:pathLst>
              <a:path h="6939631" w="11170432">
                <a:moveTo>
                  <a:pt x="0" y="0"/>
                </a:moveTo>
                <a:lnTo>
                  <a:pt x="11170432" y="0"/>
                </a:lnTo>
                <a:lnTo>
                  <a:pt x="11170432" y="6939631"/>
                </a:lnTo>
                <a:lnTo>
                  <a:pt x="0" y="69396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14721" y="8183854"/>
            <a:ext cx="14658559" cy="2587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87" indent="-226693" lvl="1">
              <a:lnSpc>
                <a:spcPts val="3443"/>
              </a:lnSpc>
              <a:buAutoNum type="arabicPeriod" startAt="1"/>
            </a:pPr>
            <a:r>
              <a:rPr lang="en-US" b="true" sz="2099" spc="27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June and September: $8.1M, November: $8.3M (third lowest), and August: $8.5M (fourth lowest) appear to be the low-revenue months.</a:t>
            </a:r>
          </a:p>
          <a:p>
            <a:pPr algn="just" marL="453387" indent="-226693" lvl="1">
              <a:lnSpc>
                <a:spcPts val="3443"/>
              </a:lnSpc>
              <a:buAutoNum type="arabicPeriod" startAt="1"/>
            </a:pPr>
            <a:r>
              <a:rPr lang="en-US" b="true" sz="2099" spc="27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January: $10.1M (highest revenue month - likely post-holiday shopping/New Year purchases) &amp; March &amp; May: $9.9M each appear to be high revenue months.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129513">
            <a:off x="15212078" y="5763118"/>
            <a:ext cx="1436863" cy="2026128"/>
          </a:xfrm>
          <a:custGeom>
            <a:avLst/>
            <a:gdLst/>
            <a:ahLst/>
            <a:cxnLst/>
            <a:rect r="r" b="b" t="t" l="l"/>
            <a:pathLst>
              <a:path h="2026128" w="1436863">
                <a:moveTo>
                  <a:pt x="0" y="0"/>
                </a:moveTo>
                <a:lnTo>
                  <a:pt x="1436863" y="0"/>
                </a:lnTo>
                <a:lnTo>
                  <a:pt x="1436863" y="2026128"/>
                </a:lnTo>
                <a:lnTo>
                  <a:pt x="0" y="20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3442" y="1488834"/>
            <a:ext cx="16085858" cy="6293592"/>
          </a:xfrm>
          <a:custGeom>
            <a:avLst/>
            <a:gdLst/>
            <a:ahLst/>
            <a:cxnLst/>
            <a:rect r="r" b="b" t="t" l="l"/>
            <a:pathLst>
              <a:path h="6293592" w="16085858">
                <a:moveTo>
                  <a:pt x="0" y="0"/>
                </a:moveTo>
                <a:lnTo>
                  <a:pt x="16085858" y="0"/>
                </a:lnTo>
                <a:lnTo>
                  <a:pt x="16085858" y="6293592"/>
                </a:lnTo>
                <a:lnTo>
                  <a:pt x="0" y="6293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6069" y="8250172"/>
            <a:ext cx="14662410" cy="1008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85" indent="-226693" lvl="1">
              <a:lnSpc>
                <a:spcPts val="4031"/>
              </a:lnSpc>
              <a:buFont typeface="Arial"/>
              <a:buChar char="•"/>
            </a:pPr>
            <a:r>
              <a:rPr lang="en-US" b="true" sz="20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It is evident that the Electronics Product category has the highest average price per unit but has less quantity been sold.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DAGocjdT9HQ</dc:identifier>
  <dcterms:modified xsi:type="dcterms:W3CDTF">2011-08-01T06:04:30Z</dcterms:modified>
  <cp:revision>1</cp:revision>
  <dc:title>Amazon Business Intelligence Analysis  Presentation  - (Final)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2817476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