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7"/>
  </p:notesMasterIdLst>
  <p:sldIdLst>
    <p:sldId id="256" r:id="rId2"/>
    <p:sldId id="257" r:id="rId3"/>
    <p:sldId id="258" r:id="rId4"/>
    <p:sldId id="259" r:id="rId5"/>
    <p:sldId id="260" r:id="rId6"/>
    <p:sldId id="261" r:id="rId7"/>
    <p:sldId id="271" r:id="rId8"/>
    <p:sldId id="262" r:id="rId9"/>
    <p:sldId id="270" r:id="rId10"/>
    <p:sldId id="263" r:id="rId11"/>
    <p:sldId id="264" r:id="rId12"/>
    <p:sldId id="265" r:id="rId13"/>
    <p:sldId id="267"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0F22C2-0947-4916-9001-E77B231B7778}" v="5" dt="2023-05-06T04:49:09.7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3" autoAdjust="0"/>
    <p:restoredTop sz="68919" autoAdjust="0"/>
  </p:normalViewPr>
  <p:slideViewPr>
    <p:cSldViewPr snapToGrid="0">
      <p:cViewPr varScale="1">
        <p:scale>
          <a:sx n="72" d="100"/>
          <a:sy n="72" d="100"/>
        </p:scale>
        <p:origin x="95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F8E365-2F9F-400D-9A2A-F254FE7DFB3E}"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CC543FE3-E64D-4D1B-A9A5-4625553F6DB6}">
      <dgm:prSet/>
      <dgm:spPr/>
      <dgm:t>
        <a:bodyPr/>
        <a:lstStyle/>
        <a:p>
          <a:pPr>
            <a:lnSpc>
              <a:spcPct val="100000"/>
            </a:lnSpc>
          </a:pPr>
          <a:r>
            <a:rPr lang="en-US" b="1"/>
            <a:t>Objective: </a:t>
          </a:r>
          <a:r>
            <a:rPr lang="en-US"/>
            <a:t>To develop a machine learning model that predicts customer churn with high accuracy, enabling proactive retention strategies.</a:t>
          </a:r>
        </a:p>
      </dgm:t>
    </dgm:pt>
    <dgm:pt modelId="{610638F5-5BA9-40FF-B478-5928B44346A2}" type="parTrans" cxnId="{D820BD9D-6E64-4F4F-9842-27195C6807CC}">
      <dgm:prSet/>
      <dgm:spPr/>
      <dgm:t>
        <a:bodyPr/>
        <a:lstStyle/>
        <a:p>
          <a:endParaRPr lang="en-US"/>
        </a:p>
      </dgm:t>
    </dgm:pt>
    <dgm:pt modelId="{0031C53E-0442-4594-9665-F34AE77AADA6}" type="sibTrans" cxnId="{D820BD9D-6E64-4F4F-9842-27195C6807CC}">
      <dgm:prSet/>
      <dgm:spPr/>
      <dgm:t>
        <a:bodyPr/>
        <a:lstStyle/>
        <a:p>
          <a:pPr>
            <a:lnSpc>
              <a:spcPct val="100000"/>
            </a:lnSpc>
          </a:pPr>
          <a:endParaRPr lang="en-US"/>
        </a:p>
      </dgm:t>
    </dgm:pt>
    <dgm:pt modelId="{9F46F264-AFD3-443D-97E7-D6D45B0356CF}">
      <dgm:prSet/>
      <dgm:spPr/>
      <dgm:t>
        <a:bodyPr/>
        <a:lstStyle/>
        <a:p>
          <a:pPr>
            <a:lnSpc>
              <a:spcPct val="100000"/>
            </a:lnSpc>
          </a:pPr>
          <a:r>
            <a:rPr lang="en-US" b="1"/>
            <a:t>Data Source</a:t>
          </a:r>
          <a:r>
            <a:rPr lang="en-US"/>
            <a:t>: Utilizing the Telco Customer Churn dataset from Kaggle, which includes comprehensive customer demographic and service usage details.</a:t>
          </a:r>
        </a:p>
      </dgm:t>
    </dgm:pt>
    <dgm:pt modelId="{D87210F8-68CF-46A3-93CC-D75EAD9706B8}" type="parTrans" cxnId="{714B8B2C-A207-4103-9D74-6CEBD3922A9C}">
      <dgm:prSet/>
      <dgm:spPr/>
      <dgm:t>
        <a:bodyPr/>
        <a:lstStyle/>
        <a:p>
          <a:endParaRPr lang="en-US"/>
        </a:p>
      </dgm:t>
    </dgm:pt>
    <dgm:pt modelId="{6828DA8A-FE17-47FB-AE68-8683074D08AE}" type="sibTrans" cxnId="{714B8B2C-A207-4103-9D74-6CEBD3922A9C}">
      <dgm:prSet/>
      <dgm:spPr/>
      <dgm:t>
        <a:bodyPr/>
        <a:lstStyle/>
        <a:p>
          <a:pPr>
            <a:lnSpc>
              <a:spcPct val="100000"/>
            </a:lnSpc>
          </a:pPr>
          <a:endParaRPr lang="en-US"/>
        </a:p>
      </dgm:t>
    </dgm:pt>
    <dgm:pt modelId="{E88239F6-F319-41B6-A40D-AE0F08253B35}">
      <dgm:prSet/>
      <dgm:spPr/>
      <dgm:t>
        <a:bodyPr/>
        <a:lstStyle/>
        <a:p>
          <a:pPr>
            <a:lnSpc>
              <a:spcPct val="100000"/>
            </a:lnSpc>
          </a:pPr>
          <a:r>
            <a:rPr lang="en-US" b="1"/>
            <a:t>Methodology: </a:t>
          </a:r>
          <a:r>
            <a:rPr lang="en-US"/>
            <a:t>Employ a combination of exploratory data analysis, feature engineering, and testing multiple machine learning algorithms such as Random Forest and Gradient Boosting.</a:t>
          </a:r>
        </a:p>
      </dgm:t>
    </dgm:pt>
    <dgm:pt modelId="{E4A99AB4-874B-463E-BD0E-EBB3E8570B22}" type="parTrans" cxnId="{CD853B33-A911-4F18-A04E-4C65AA1505E2}">
      <dgm:prSet/>
      <dgm:spPr/>
      <dgm:t>
        <a:bodyPr/>
        <a:lstStyle/>
        <a:p>
          <a:endParaRPr lang="en-US"/>
        </a:p>
      </dgm:t>
    </dgm:pt>
    <dgm:pt modelId="{D8454194-F9D9-474A-BD4B-55EE1178D341}" type="sibTrans" cxnId="{CD853B33-A911-4F18-A04E-4C65AA1505E2}">
      <dgm:prSet/>
      <dgm:spPr/>
      <dgm:t>
        <a:bodyPr/>
        <a:lstStyle/>
        <a:p>
          <a:pPr>
            <a:lnSpc>
              <a:spcPct val="100000"/>
            </a:lnSpc>
          </a:pPr>
          <a:endParaRPr lang="en-US"/>
        </a:p>
      </dgm:t>
    </dgm:pt>
    <dgm:pt modelId="{C03291B1-A275-4EA7-B5C5-E49C0A623E23}">
      <dgm:prSet/>
      <dgm:spPr/>
      <dgm:t>
        <a:bodyPr/>
        <a:lstStyle/>
        <a:p>
          <a:pPr>
            <a:lnSpc>
              <a:spcPct val="100000"/>
            </a:lnSpc>
          </a:pPr>
          <a:r>
            <a:rPr lang="en-US" b="1"/>
            <a:t>Expected Impact: </a:t>
          </a:r>
          <a:r>
            <a:rPr lang="en-US"/>
            <a:t>Reduce churn by identifying at-risk customers early and implementing targeted interventions to improve customer satisfaction.</a:t>
          </a:r>
        </a:p>
      </dgm:t>
    </dgm:pt>
    <dgm:pt modelId="{C9F81FF0-CD86-45E1-B0CF-A924530B82CD}" type="parTrans" cxnId="{320DDBEE-44ED-48A8-B6BD-2B3301895067}">
      <dgm:prSet/>
      <dgm:spPr/>
      <dgm:t>
        <a:bodyPr/>
        <a:lstStyle/>
        <a:p>
          <a:endParaRPr lang="en-US"/>
        </a:p>
      </dgm:t>
    </dgm:pt>
    <dgm:pt modelId="{0FE9D6E5-D721-4EFE-A352-1961F5C71522}" type="sibTrans" cxnId="{320DDBEE-44ED-48A8-B6BD-2B3301895067}">
      <dgm:prSet/>
      <dgm:spPr/>
      <dgm:t>
        <a:bodyPr/>
        <a:lstStyle/>
        <a:p>
          <a:pPr>
            <a:lnSpc>
              <a:spcPct val="100000"/>
            </a:lnSpc>
          </a:pPr>
          <a:endParaRPr lang="en-US"/>
        </a:p>
      </dgm:t>
    </dgm:pt>
    <dgm:pt modelId="{458707B3-3482-4C37-8E37-811EDFB354A5}">
      <dgm:prSet/>
      <dgm:spPr/>
      <dgm:t>
        <a:bodyPr/>
        <a:lstStyle/>
        <a:p>
          <a:pPr>
            <a:lnSpc>
              <a:spcPct val="100000"/>
            </a:lnSpc>
          </a:pPr>
          <a:r>
            <a:rPr lang="en-US" b="1"/>
            <a:t>Timeline and Resources: </a:t>
          </a:r>
          <a:r>
            <a:rPr lang="en-US"/>
            <a:t>Outline the project timeline for completion within the academic semester, specifying necessary tools and software like Python and Scikit-learn</a:t>
          </a:r>
        </a:p>
      </dgm:t>
    </dgm:pt>
    <dgm:pt modelId="{D7DDD8BE-B88F-4AB8-B538-46269B37EFB2}" type="parTrans" cxnId="{9444DA6D-AA4D-455A-8156-84FAEB26F20F}">
      <dgm:prSet/>
      <dgm:spPr/>
      <dgm:t>
        <a:bodyPr/>
        <a:lstStyle/>
        <a:p>
          <a:endParaRPr lang="en-US"/>
        </a:p>
      </dgm:t>
    </dgm:pt>
    <dgm:pt modelId="{B8B00EB8-E98E-4811-A988-36A6C961CF98}" type="sibTrans" cxnId="{9444DA6D-AA4D-455A-8156-84FAEB26F20F}">
      <dgm:prSet/>
      <dgm:spPr/>
      <dgm:t>
        <a:bodyPr/>
        <a:lstStyle/>
        <a:p>
          <a:endParaRPr lang="en-US"/>
        </a:p>
      </dgm:t>
    </dgm:pt>
    <dgm:pt modelId="{42A2BB70-3F32-4E6C-B11F-D4605B775833}" type="pres">
      <dgm:prSet presAssocID="{2DF8E365-2F9F-400D-9A2A-F254FE7DFB3E}" presName="root" presStyleCnt="0">
        <dgm:presLayoutVars>
          <dgm:dir/>
          <dgm:resizeHandles val="exact"/>
        </dgm:presLayoutVars>
      </dgm:prSet>
      <dgm:spPr/>
    </dgm:pt>
    <dgm:pt modelId="{BC441CA5-5F41-43CE-B000-B0338C86B344}" type="pres">
      <dgm:prSet presAssocID="{2DF8E365-2F9F-400D-9A2A-F254FE7DFB3E}" presName="container" presStyleCnt="0">
        <dgm:presLayoutVars>
          <dgm:dir/>
          <dgm:resizeHandles val="exact"/>
        </dgm:presLayoutVars>
      </dgm:prSet>
      <dgm:spPr/>
    </dgm:pt>
    <dgm:pt modelId="{D699C013-0B64-4393-A43D-CC73FF1BFA7B}" type="pres">
      <dgm:prSet presAssocID="{CC543FE3-E64D-4D1B-A9A5-4625553F6DB6}" presName="compNode" presStyleCnt="0"/>
      <dgm:spPr/>
    </dgm:pt>
    <dgm:pt modelId="{1F67B9B5-73E2-446C-A899-63EC3D4B9FF5}" type="pres">
      <dgm:prSet presAssocID="{CC543FE3-E64D-4D1B-A9A5-4625553F6DB6}" presName="iconBgRect" presStyleLbl="bgShp" presStyleIdx="0" presStyleCnt="5"/>
      <dgm:spPr/>
    </dgm:pt>
    <dgm:pt modelId="{59808148-DA88-448F-9F44-D19AF6470C32}" type="pres">
      <dgm:prSet presAssocID="{CC543FE3-E64D-4D1B-A9A5-4625553F6DB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ears"/>
        </a:ext>
      </dgm:extLst>
    </dgm:pt>
    <dgm:pt modelId="{971ECD2A-C2D9-453E-84F7-313AAC9DA5A2}" type="pres">
      <dgm:prSet presAssocID="{CC543FE3-E64D-4D1B-A9A5-4625553F6DB6}" presName="spaceRect" presStyleCnt="0"/>
      <dgm:spPr/>
    </dgm:pt>
    <dgm:pt modelId="{94AD0F87-FDF4-49E2-BE68-598A16F7D2E2}" type="pres">
      <dgm:prSet presAssocID="{CC543FE3-E64D-4D1B-A9A5-4625553F6DB6}" presName="textRect" presStyleLbl="revTx" presStyleIdx="0" presStyleCnt="5">
        <dgm:presLayoutVars>
          <dgm:chMax val="1"/>
          <dgm:chPref val="1"/>
        </dgm:presLayoutVars>
      </dgm:prSet>
      <dgm:spPr/>
    </dgm:pt>
    <dgm:pt modelId="{2219037E-3BFD-44B1-9A5D-8714CC68A353}" type="pres">
      <dgm:prSet presAssocID="{0031C53E-0442-4594-9665-F34AE77AADA6}" presName="sibTrans" presStyleLbl="sibTrans2D1" presStyleIdx="0" presStyleCnt="0"/>
      <dgm:spPr/>
    </dgm:pt>
    <dgm:pt modelId="{33B8AB70-4767-4DDC-90CD-05E8AA5DF4F4}" type="pres">
      <dgm:prSet presAssocID="{9F46F264-AFD3-443D-97E7-D6D45B0356CF}" presName="compNode" presStyleCnt="0"/>
      <dgm:spPr/>
    </dgm:pt>
    <dgm:pt modelId="{8DE6BA9C-79D7-4DAE-9BBD-E296B6E6B84C}" type="pres">
      <dgm:prSet presAssocID="{9F46F264-AFD3-443D-97E7-D6D45B0356CF}" presName="iconBgRect" presStyleLbl="bgShp" presStyleIdx="1" presStyleCnt="5"/>
      <dgm:spPr/>
    </dgm:pt>
    <dgm:pt modelId="{9500F0B2-27B3-4644-A740-72BF6157EEAC}" type="pres">
      <dgm:prSet presAssocID="{9F46F264-AFD3-443D-97E7-D6D45B0356C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EA8A1BE6-E865-4670-BAB7-8F9D3478008E}" type="pres">
      <dgm:prSet presAssocID="{9F46F264-AFD3-443D-97E7-D6D45B0356CF}" presName="spaceRect" presStyleCnt="0"/>
      <dgm:spPr/>
    </dgm:pt>
    <dgm:pt modelId="{8F8BF83F-094E-4E53-BEA5-3F737C749AB9}" type="pres">
      <dgm:prSet presAssocID="{9F46F264-AFD3-443D-97E7-D6D45B0356CF}" presName="textRect" presStyleLbl="revTx" presStyleIdx="1" presStyleCnt="5">
        <dgm:presLayoutVars>
          <dgm:chMax val="1"/>
          <dgm:chPref val="1"/>
        </dgm:presLayoutVars>
      </dgm:prSet>
      <dgm:spPr/>
    </dgm:pt>
    <dgm:pt modelId="{8D98DD2E-4149-4F47-A129-D952242E2729}" type="pres">
      <dgm:prSet presAssocID="{6828DA8A-FE17-47FB-AE68-8683074D08AE}" presName="sibTrans" presStyleLbl="sibTrans2D1" presStyleIdx="0" presStyleCnt="0"/>
      <dgm:spPr/>
    </dgm:pt>
    <dgm:pt modelId="{4FC1F35E-01B7-4DF9-8092-6EFB63070A09}" type="pres">
      <dgm:prSet presAssocID="{E88239F6-F319-41B6-A40D-AE0F08253B35}" presName="compNode" presStyleCnt="0"/>
      <dgm:spPr/>
    </dgm:pt>
    <dgm:pt modelId="{CFF57401-B57D-4493-B0D1-33C09A714DD3}" type="pres">
      <dgm:prSet presAssocID="{E88239F6-F319-41B6-A40D-AE0F08253B35}" presName="iconBgRect" presStyleLbl="bgShp" presStyleIdx="2" presStyleCnt="5"/>
      <dgm:spPr/>
    </dgm:pt>
    <dgm:pt modelId="{D34BEBF9-1B11-46A7-A620-BF4D8C9C301E}" type="pres">
      <dgm:prSet presAssocID="{E88239F6-F319-41B6-A40D-AE0F08253B3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53EB43C6-6491-4411-A055-9C248011F3A9}" type="pres">
      <dgm:prSet presAssocID="{E88239F6-F319-41B6-A40D-AE0F08253B35}" presName="spaceRect" presStyleCnt="0"/>
      <dgm:spPr/>
    </dgm:pt>
    <dgm:pt modelId="{0771B23B-AEA7-4E5A-AFF6-7222D54CE8D4}" type="pres">
      <dgm:prSet presAssocID="{E88239F6-F319-41B6-A40D-AE0F08253B35}" presName="textRect" presStyleLbl="revTx" presStyleIdx="2" presStyleCnt="5">
        <dgm:presLayoutVars>
          <dgm:chMax val="1"/>
          <dgm:chPref val="1"/>
        </dgm:presLayoutVars>
      </dgm:prSet>
      <dgm:spPr/>
    </dgm:pt>
    <dgm:pt modelId="{8F625DB2-A0A3-49E4-B2DF-DF8C8FC23154}" type="pres">
      <dgm:prSet presAssocID="{D8454194-F9D9-474A-BD4B-55EE1178D341}" presName="sibTrans" presStyleLbl="sibTrans2D1" presStyleIdx="0" presStyleCnt="0"/>
      <dgm:spPr/>
    </dgm:pt>
    <dgm:pt modelId="{A672B927-1C98-469C-AC11-4C8C48F1DA9F}" type="pres">
      <dgm:prSet presAssocID="{C03291B1-A275-4EA7-B5C5-E49C0A623E23}" presName="compNode" presStyleCnt="0"/>
      <dgm:spPr/>
    </dgm:pt>
    <dgm:pt modelId="{A5100807-33BB-4391-B0A9-B63A14807881}" type="pres">
      <dgm:prSet presAssocID="{C03291B1-A275-4EA7-B5C5-E49C0A623E23}" presName="iconBgRect" presStyleLbl="bgShp" presStyleIdx="3" presStyleCnt="5"/>
      <dgm:spPr/>
    </dgm:pt>
    <dgm:pt modelId="{F0CE9455-8509-45B5-896D-E90CCF109C92}" type="pres">
      <dgm:prSet presAssocID="{C03291B1-A275-4EA7-B5C5-E49C0A623E2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ullseye"/>
        </a:ext>
      </dgm:extLst>
    </dgm:pt>
    <dgm:pt modelId="{F3DB9609-1A1A-4EEE-88CD-401C29EAAABF}" type="pres">
      <dgm:prSet presAssocID="{C03291B1-A275-4EA7-B5C5-E49C0A623E23}" presName="spaceRect" presStyleCnt="0"/>
      <dgm:spPr/>
    </dgm:pt>
    <dgm:pt modelId="{22E6735C-7663-4261-A646-EAF0BCD43EC1}" type="pres">
      <dgm:prSet presAssocID="{C03291B1-A275-4EA7-B5C5-E49C0A623E23}" presName="textRect" presStyleLbl="revTx" presStyleIdx="3" presStyleCnt="5">
        <dgm:presLayoutVars>
          <dgm:chMax val="1"/>
          <dgm:chPref val="1"/>
        </dgm:presLayoutVars>
      </dgm:prSet>
      <dgm:spPr/>
    </dgm:pt>
    <dgm:pt modelId="{1E6AB0C7-4D67-46EB-AC49-5097E519598D}" type="pres">
      <dgm:prSet presAssocID="{0FE9D6E5-D721-4EFE-A352-1961F5C71522}" presName="sibTrans" presStyleLbl="sibTrans2D1" presStyleIdx="0" presStyleCnt="0"/>
      <dgm:spPr/>
    </dgm:pt>
    <dgm:pt modelId="{551FFB10-541C-41FC-9FEA-7740C8446CD5}" type="pres">
      <dgm:prSet presAssocID="{458707B3-3482-4C37-8E37-811EDFB354A5}" presName="compNode" presStyleCnt="0"/>
      <dgm:spPr/>
    </dgm:pt>
    <dgm:pt modelId="{53AC0DFC-B379-4AF2-9718-CADD480A6D59}" type="pres">
      <dgm:prSet presAssocID="{458707B3-3482-4C37-8E37-811EDFB354A5}" presName="iconBgRect" presStyleLbl="bgShp" presStyleIdx="4" presStyleCnt="5"/>
      <dgm:spPr/>
    </dgm:pt>
    <dgm:pt modelId="{63EC0A00-C2A0-4FA1-A3F0-134955C48183}" type="pres">
      <dgm:prSet presAssocID="{458707B3-3482-4C37-8E37-811EDFB354A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omputer"/>
        </a:ext>
      </dgm:extLst>
    </dgm:pt>
    <dgm:pt modelId="{2FDC64E7-E20A-4337-8249-AD2E610E88EF}" type="pres">
      <dgm:prSet presAssocID="{458707B3-3482-4C37-8E37-811EDFB354A5}" presName="spaceRect" presStyleCnt="0"/>
      <dgm:spPr/>
    </dgm:pt>
    <dgm:pt modelId="{A2297A65-FF3D-4A7C-AD11-0C8B22C34209}" type="pres">
      <dgm:prSet presAssocID="{458707B3-3482-4C37-8E37-811EDFB354A5}" presName="textRect" presStyleLbl="revTx" presStyleIdx="4" presStyleCnt="5">
        <dgm:presLayoutVars>
          <dgm:chMax val="1"/>
          <dgm:chPref val="1"/>
        </dgm:presLayoutVars>
      </dgm:prSet>
      <dgm:spPr/>
    </dgm:pt>
  </dgm:ptLst>
  <dgm:cxnLst>
    <dgm:cxn modelId="{1BC68500-9892-4764-8936-BDABBF2E6423}" type="presOf" srcId="{0031C53E-0442-4594-9665-F34AE77AADA6}" destId="{2219037E-3BFD-44B1-9A5D-8714CC68A353}" srcOrd="0" destOrd="0" presId="urn:microsoft.com/office/officeart/2018/2/layout/IconCircleList"/>
    <dgm:cxn modelId="{ADB24A10-D39F-452C-8959-AF4E425A000D}" type="presOf" srcId="{D8454194-F9D9-474A-BD4B-55EE1178D341}" destId="{8F625DB2-A0A3-49E4-B2DF-DF8C8FC23154}" srcOrd="0" destOrd="0" presId="urn:microsoft.com/office/officeart/2018/2/layout/IconCircleList"/>
    <dgm:cxn modelId="{ADBA0825-216B-4D6F-AB5B-8D5928C34790}" type="presOf" srcId="{E88239F6-F319-41B6-A40D-AE0F08253B35}" destId="{0771B23B-AEA7-4E5A-AFF6-7222D54CE8D4}" srcOrd="0" destOrd="0" presId="urn:microsoft.com/office/officeart/2018/2/layout/IconCircleList"/>
    <dgm:cxn modelId="{714B8B2C-A207-4103-9D74-6CEBD3922A9C}" srcId="{2DF8E365-2F9F-400D-9A2A-F254FE7DFB3E}" destId="{9F46F264-AFD3-443D-97E7-D6D45B0356CF}" srcOrd="1" destOrd="0" parTransId="{D87210F8-68CF-46A3-93CC-D75EAD9706B8}" sibTransId="{6828DA8A-FE17-47FB-AE68-8683074D08AE}"/>
    <dgm:cxn modelId="{CD853B33-A911-4F18-A04E-4C65AA1505E2}" srcId="{2DF8E365-2F9F-400D-9A2A-F254FE7DFB3E}" destId="{E88239F6-F319-41B6-A40D-AE0F08253B35}" srcOrd="2" destOrd="0" parTransId="{E4A99AB4-874B-463E-BD0E-EBB3E8570B22}" sibTransId="{D8454194-F9D9-474A-BD4B-55EE1178D341}"/>
    <dgm:cxn modelId="{A9786D33-922E-47B2-8BC8-77A92E991625}" type="presOf" srcId="{6828DA8A-FE17-47FB-AE68-8683074D08AE}" destId="{8D98DD2E-4149-4F47-A129-D952242E2729}" srcOrd="0" destOrd="0" presId="urn:microsoft.com/office/officeart/2018/2/layout/IconCircleList"/>
    <dgm:cxn modelId="{52713D37-AA81-4161-8874-FC1AF42259CC}" type="presOf" srcId="{458707B3-3482-4C37-8E37-811EDFB354A5}" destId="{A2297A65-FF3D-4A7C-AD11-0C8B22C34209}" srcOrd="0" destOrd="0" presId="urn:microsoft.com/office/officeart/2018/2/layout/IconCircleList"/>
    <dgm:cxn modelId="{40BADB5F-1023-491F-86FB-61CE9916139C}" type="presOf" srcId="{0FE9D6E5-D721-4EFE-A352-1961F5C71522}" destId="{1E6AB0C7-4D67-46EB-AC49-5097E519598D}" srcOrd="0" destOrd="0" presId="urn:microsoft.com/office/officeart/2018/2/layout/IconCircleList"/>
    <dgm:cxn modelId="{B136F969-5A4F-44D4-A3CF-0962A9C2DF25}" type="presOf" srcId="{C03291B1-A275-4EA7-B5C5-E49C0A623E23}" destId="{22E6735C-7663-4261-A646-EAF0BCD43EC1}" srcOrd="0" destOrd="0" presId="urn:microsoft.com/office/officeart/2018/2/layout/IconCircleList"/>
    <dgm:cxn modelId="{9444DA6D-AA4D-455A-8156-84FAEB26F20F}" srcId="{2DF8E365-2F9F-400D-9A2A-F254FE7DFB3E}" destId="{458707B3-3482-4C37-8E37-811EDFB354A5}" srcOrd="4" destOrd="0" parTransId="{D7DDD8BE-B88F-4AB8-B538-46269B37EFB2}" sibTransId="{B8B00EB8-E98E-4811-A988-36A6C961CF98}"/>
    <dgm:cxn modelId="{D820BD9D-6E64-4F4F-9842-27195C6807CC}" srcId="{2DF8E365-2F9F-400D-9A2A-F254FE7DFB3E}" destId="{CC543FE3-E64D-4D1B-A9A5-4625553F6DB6}" srcOrd="0" destOrd="0" parTransId="{610638F5-5BA9-40FF-B478-5928B44346A2}" sibTransId="{0031C53E-0442-4594-9665-F34AE77AADA6}"/>
    <dgm:cxn modelId="{2A3DD8BA-449B-48BB-A71E-90EF0D34F434}" type="presOf" srcId="{2DF8E365-2F9F-400D-9A2A-F254FE7DFB3E}" destId="{42A2BB70-3F32-4E6C-B11F-D4605B775833}" srcOrd="0" destOrd="0" presId="urn:microsoft.com/office/officeart/2018/2/layout/IconCircleList"/>
    <dgm:cxn modelId="{F01E23CF-A62F-4673-AF0F-E575B9DF228B}" type="presOf" srcId="{CC543FE3-E64D-4D1B-A9A5-4625553F6DB6}" destId="{94AD0F87-FDF4-49E2-BE68-598A16F7D2E2}" srcOrd="0" destOrd="0" presId="urn:microsoft.com/office/officeart/2018/2/layout/IconCircleList"/>
    <dgm:cxn modelId="{320DDBEE-44ED-48A8-B6BD-2B3301895067}" srcId="{2DF8E365-2F9F-400D-9A2A-F254FE7DFB3E}" destId="{C03291B1-A275-4EA7-B5C5-E49C0A623E23}" srcOrd="3" destOrd="0" parTransId="{C9F81FF0-CD86-45E1-B0CF-A924530B82CD}" sibTransId="{0FE9D6E5-D721-4EFE-A352-1961F5C71522}"/>
    <dgm:cxn modelId="{A1D1FAFF-E959-4FAC-AA3A-684772B44BF1}" type="presOf" srcId="{9F46F264-AFD3-443D-97E7-D6D45B0356CF}" destId="{8F8BF83F-094E-4E53-BEA5-3F737C749AB9}" srcOrd="0" destOrd="0" presId="urn:microsoft.com/office/officeart/2018/2/layout/IconCircleList"/>
    <dgm:cxn modelId="{E0FCBCB6-B3FD-413D-A7DF-7B6E625F3AF7}" type="presParOf" srcId="{42A2BB70-3F32-4E6C-B11F-D4605B775833}" destId="{BC441CA5-5F41-43CE-B000-B0338C86B344}" srcOrd="0" destOrd="0" presId="urn:microsoft.com/office/officeart/2018/2/layout/IconCircleList"/>
    <dgm:cxn modelId="{3C158630-C51A-47C9-A51E-0D514BE6578A}" type="presParOf" srcId="{BC441CA5-5F41-43CE-B000-B0338C86B344}" destId="{D699C013-0B64-4393-A43D-CC73FF1BFA7B}" srcOrd="0" destOrd="0" presId="urn:microsoft.com/office/officeart/2018/2/layout/IconCircleList"/>
    <dgm:cxn modelId="{D2ABB01E-22D4-4BF8-B670-576AC24F545F}" type="presParOf" srcId="{D699C013-0B64-4393-A43D-CC73FF1BFA7B}" destId="{1F67B9B5-73E2-446C-A899-63EC3D4B9FF5}" srcOrd="0" destOrd="0" presId="urn:microsoft.com/office/officeart/2018/2/layout/IconCircleList"/>
    <dgm:cxn modelId="{54FDAF6F-AED6-4647-BFBA-AD5ED50850F1}" type="presParOf" srcId="{D699C013-0B64-4393-A43D-CC73FF1BFA7B}" destId="{59808148-DA88-448F-9F44-D19AF6470C32}" srcOrd="1" destOrd="0" presId="urn:microsoft.com/office/officeart/2018/2/layout/IconCircleList"/>
    <dgm:cxn modelId="{55390EC1-0439-4029-8C70-CCFB46742CA9}" type="presParOf" srcId="{D699C013-0B64-4393-A43D-CC73FF1BFA7B}" destId="{971ECD2A-C2D9-453E-84F7-313AAC9DA5A2}" srcOrd="2" destOrd="0" presId="urn:microsoft.com/office/officeart/2018/2/layout/IconCircleList"/>
    <dgm:cxn modelId="{B4A157F0-72ED-433A-946E-E1282226EDDD}" type="presParOf" srcId="{D699C013-0B64-4393-A43D-CC73FF1BFA7B}" destId="{94AD0F87-FDF4-49E2-BE68-598A16F7D2E2}" srcOrd="3" destOrd="0" presId="urn:microsoft.com/office/officeart/2018/2/layout/IconCircleList"/>
    <dgm:cxn modelId="{891DEE0B-5E63-481E-8EE7-1A3DA94FB223}" type="presParOf" srcId="{BC441CA5-5F41-43CE-B000-B0338C86B344}" destId="{2219037E-3BFD-44B1-9A5D-8714CC68A353}" srcOrd="1" destOrd="0" presId="urn:microsoft.com/office/officeart/2018/2/layout/IconCircleList"/>
    <dgm:cxn modelId="{D26CA72D-2BE3-4A85-AA8A-2A69C2926FBD}" type="presParOf" srcId="{BC441CA5-5F41-43CE-B000-B0338C86B344}" destId="{33B8AB70-4767-4DDC-90CD-05E8AA5DF4F4}" srcOrd="2" destOrd="0" presId="urn:microsoft.com/office/officeart/2018/2/layout/IconCircleList"/>
    <dgm:cxn modelId="{834DF2FA-58BA-4EF9-B32E-3427D9E345C7}" type="presParOf" srcId="{33B8AB70-4767-4DDC-90CD-05E8AA5DF4F4}" destId="{8DE6BA9C-79D7-4DAE-9BBD-E296B6E6B84C}" srcOrd="0" destOrd="0" presId="urn:microsoft.com/office/officeart/2018/2/layout/IconCircleList"/>
    <dgm:cxn modelId="{270721F0-1F30-40CF-B1D5-581033F3CBCE}" type="presParOf" srcId="{33B8AB70-4767-4DDC-90CD-05E8AA5DF4F4}" destId="{9500F0B2-27B3-4644-A740-72BF6157EEAC}" srcOrd="1" destOrd="0" presId="urn:microsoft.com/office/officeart/2018/2/layout/IconCircleList"/>
    <dgm:cxn modelId="{C70F2987-96BF-4CF2-94E2-2DEF019990B8}" type="presParOf" srcId="{33B8AB70-4767-4DDC-90CD-05E8AA5DF4F4}" destId="{EA8A1BE6-E865-4670-BAB7-8F9D3478008E}" srcOrd="2" destOrd="0" presId="urn:microsoft.com/office/officeart/2018/2/layout/IconCircleList"/>
    <dgm:cxn modelId="{77957E05-5124-4946-B2F8-305990095472}" type="presParOf" srcId="{33B8AB70-4767-4DDC-90CD-05E8AA5DF4F4}" destId="{8F8BF83F-094E-4E53-BEA5-3F737C749AB9}" srcOrd="3" destOrd="0" presId="urn:microsoft.com/office/officeart/2018/2/layout/IconCircleList"/>
    <dgm:cxn modelId="{DB2349CE-B627-4059-9A01-4D8852923035}" type="presParOf" srcId="{BC441CA5-5F41-43CE-B000-B0338C86B344}" destId="{8D98DD2E-4149-4F47-A129-D952242E2729}" srcOrd="3" destOrd="0" presId="urn:microsoft.com/office/officeart/2018/2/layout/IconCircleList"/>
    <dgm:cxn modelId="{EF63A12F-B442-44B7-831E-F77A61A8D03C}" type="presParOf" srcId="{BC441CA5-5F41-43CE-B000-B0338C86B344}" destId="{4FC1F35E-01B7-4DF9-8092-6EFB63070A09}" srcOrd="4" destOrd="0" presId="urn:microsoft.com/office/officeart/2018/2/layout/IconCircleList"/>
    <dgm:cxn modelId="{E8F52CD2-9D5C-4043-9CE2-B1D08D5B140E}" type="presParOf" srcId="{4FC1F35E-01B7-4DF9-8092-6EFB63070A09}" destId="{CFF57401-B57D-4493-B0D1-33C09A714DD3}" srcOrd="0" destOrd="0" presId="urn:microsoft.com/office/officeart/2018/2/layout/IconCircleList"/>
    <dgm:cxn modelId="{5F5BECB8-22E1-4244-9341-870D1ED38DFB}" type="presParOf" srcId="{4FC1F35E-01B7-4DF9-8092-6EFB63070A09}" destId="{D34BEBF9-1B11-46A7-A620-BF4D8C9C301E}" srcOrd="1" destOrd="0" presId="urn:microsoft.com/office/officeart/2018/2/layout/IconCircleList"/>
    <dgm:cxn modelId="{846D17AB-AA89-40A8-B164-EFBD352EC520}" type="presParOf" srcId="{4FC1F35E-01B7-4DF9-8092-6EFB63070A09}" destId="{53EB43C6-6491-4411-A055-9C248011F3A9}" srcOrd="2" destOrd="0" presId="urn:microsoft.com/office/officeart/2018/2/layout/IconCircleList"/>
    <dgm:cxn modelId="{D961A6AC-6621-4132-9F73-CA1EF3EC6770}" type="presParOf" srcId="{4FC1F35E-01B7-4DF9-8092-6EFB63070A09}" destId="{0771B23B-AEA7-4E5A-AFF6-7222D54CE8D4}" srcOrd="3" destOrd="0" presId="urn:microsoft.com/office/officeart/2018/2/layout/IconCircleList"/>
    <dgm:cxn modelId="{C494DD9D-6199-4806-904D-46276A9ED7F5}" type="presParOf" srcId="{BC441CA5-5F41-43CE-B000-B0338C86B344}" destId="{8F625DB2-A0A3-49E4-B2DF-DF8C8FC23154}" srcOrd="5" destOrd="0" presId="urn:microsoft.com/office/officeart/2018/2/layout/IconCircleList"/>
    <dgm:cxn modelId="{95FB19F5-5C39-4486-98A6-D0907B3CF236}" type="presParOf" srcId="{BC441CA5-5F41-43CE-B000-B0338C86B344}" destId="{A672B927-1C98-469C-AC11-4C8C48F1DA9F}" srcOrd="6" destOrd="0" presId="urn:microsoft.com/office/officeart/2018/2/layout/IconCircleList"/>
    <dgm:cxn modelId="{E45996EE-9A70-4211-A096-55C80E6FDB9C}" type="presParOf" srcId="{A672B927-1C98-469C-AC11-4C8C48F1DA9F}" destId="{A5100807-33BB-4391-B0A9-B63A14807881}" srcOrd="0" destOrd="0" presId="urn:microsoft.com/office/officeart/2018/2/layout/IconCircleList"/>
    <dgm:cxn modelId="{9689B0CF-D885-4461-9997-853034DD3C40}" type="presParOf" srcId="{A672B927-1C98-469C-AC11-4C8C48F1DA9F}" destId="{F0CE9455-8509-45B5-896D-E90CCF109C92}" srcOrd="1" destOrd="0" presId="urn:microsoft.com/office/officeart/2018/2/layout/IconCircleList"/>
    <dgm:cxn modelId="{12409F94-AFF8-48C7-B7C9-2725F10FEE60}" type="presParOf" srcId="{A672B927-1C98-469C-AC11-4C8C48F1DA9F}" destId="{F3DB9609-1A1A-4EEE-88CD-401C29EAAABF}" srcOrd="2" destOrd="0" presId="urn:microsoft.com/office/officeart/2018/2/layout/IconCircleList"/>
    <dgm:cxn modelId="{3603F1BF-B8A5-43A9-BC3B-9CBB5E54A34D}" type="presParOf" srcId="{A672B927-1C98-469C-AC11-4C8C48F1DA9F}" destId="{22E6735C-7663-4261-A646-EAF0BCD43EC1}" srcOrd="3" destOrd="0" presId="urn:microsoft.com/office/officeart/2018/2/layout/IconCircleList"/>
    <dgm:cxn modelId="{E6C65862-3491-4A53-9A2C-02C3795C4B53}" type="presParOf" srcId="{BC441CA5-5F41-43CE-B000-B0338C86B344}" destId="{1E6AB0C7-4D67-46EB-AC49-5097E519598D}" srcOrd="7" destOrd="0" presId="urn:microsoft.com/office/officeart/2018/2/layout/IconCircleList"/>
    <dgm:cxn modelId="{AF9D129B-199C-4AD9-8F9D-082B17C85967}" type="presParOf" srcId="{BC441CA5-5F41-43CE-B000-B0338C86B344}" destId="{551FFB10-541C-41FC-9FEA-7740C8446CD5}" srcOrd="8" destOrd="0" presId="urn:microsoft.com/office/officeart/2018/2/layout/IconCircleList"/>
    <dgm:cxn modelId="{CB94AADE-75C7-42B9-B56B-A57F30F2B30C}" type="presParOf" srcId="{551FFB10-541C-41FC-9FEA-7740C8446CD5}" destId="{53AC0DFC-B379-4AF2-9718-CADD480A6D59}" srcOrd="0" destOrd="0" presId="urn:microsoft.com/office/officeart/2018/2/layout/IconCircleList"/>
    <dgm:cxn modelId="{817E66D4-AA41-406B-8FFF-2167FE6B592B}" type="presParOf" srcId="{551FFB10-541C-41FC-9FEA-7740C8446CD5}" destId="{63EC0A00-C2A0-4FA1-A3F0-134955C48183}" srcOrd="1" destOrd="0" presId="urn:microsoft.com/office/officeart/2018/2/layout/IconCircleList"/>
    <dgm:cxn modelId="{B8E74251-BAAF-45C2-BF2E-9C6245AC8E9F}" type="presParOf" srcId="{551FFB10-541C-41FC-9FEA-7740C8446CD5}" destId="{2FDC64E7-E20A-4337-8249-AD2E610E88EF}" srcOrd="2" destOrd="0" presId="urn:microsoft.com/office/officeart/2018/2/layout/IconCircleList"/>
    <dgm:cxn modelId="{0A09DE12-E585-4996-8093-4409E05630D8}" type="presParOf" srcId="{551FFB10-541C-41FC-9FEA-7740C8446CD5}" destId="{A2297A65-FF3D-4A7C-AD11-0C8B22C34209}"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67B9B5-73E2-446C-A899-63EC3D4B9FF5}">
      <dsp:nvSpPr>
        <dsp:cNvPr id="0" name=""/>
        <dsp:cNvSpPr/>
      </dsp:nvSpPr>
      <dsp:spPr>
        <a:xfrm>
          <a:off x="82613" y="908559"/>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808148-DA88-448F-9F44-D19AF6470C32}">
      <dsp:nvSpPr>
        <dsp:cNvPr id="0" name=""/>
        <dsp:cNvSpPr/>
      </dsp:nvSpPr>
      <dsp:spPr>
        <a:xfrm>
          <a:off x="271034" y="1096980"/>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AD0F87-FDF4-49E2-BE68-598A16F7D2E2}">
      <dsp:nvSpPr>
        <dsp:cNvPr id="0" name=""/>
        <dsp:cNvSpPr/>
      </dsp:nvSpPr>
      <dsp:spPr>
        <a:xfrm>
          <a:off x="1172126"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t>Objective: </a:t>
          </a:r>
          <a:r>
            <a:rPr lang="en-US" sz="1100" kern="1200"/>
            <a:t>To develop a machine learning model that predicts customer churn with high accuracy, enabling proactive retention strategies.</a:t>
          </a:r>
        </a:p>
      </dsp:txBody>
      <dsp:txXfrm>
        <a:off x="1172126" y="908559"/>
        <a:ext cx="2114937" cy="897246"/>
      </dsp:txXfrm>
    </dsp:sp>
    <dsp:sp modelId="{8DE6BA9C-79D7-4DAE-9BBD-E296B6E6B84C}">
      <dsp:nvSpPr>
        <dsp:cNvPr id="0" name=""/>
        <dsp:cNvSpPr/>
      </dsp:nvSpPr>
      <dsp:spPr>
        <a:xfrm>
          <a:off x="3655575" y="908559"/>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00F0B2-27B3-4644-A740-72BF6157EEAC}">
      <dsp:nvSpPr>
        <dsp:cNvPr id="0" name=""/>
        <dsp:cNvSpPr/>
      </dsp:nvSpPr>
      <dsp:spPr>
        <a:xfrm>
          <a:off x="3843996" y="1096980"/>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8BF83F-094E-4E53-BEA5-3F737C749AB9}">
      <dsp:nvSpPr>
        <dsp:cNvPr id="0" name=""/>
        <dsp:cNvSpPr/>
      </dsp:nvSpPr>
      <dsp:spPr>
        <a:xfrm>
          <a:off x="4745088"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t>Data Source</a:t>
          </a:r>
          <a:r>
            <a:rPr lang="en-US" sz="1100" kern="1200"/>
            <a:t>: Utilizing the Telco Customer Churn dataset from Kaggle, which includes comprehensive customer demographic and service usage details.</a:t>
          </a:r>
        </a:p>
      </dsp:txBody>
      <dsp:txXfrm>
        <a:off x="4745088" y="908559"/>
        <a:ext cx="2114937" cy="897246"/>
      </dsp:txXfrm>
    </dsp:sp>
    <dsp:sp modelId="{CFF57401-B57D-4493-B0D1-33C09A714DD3}">
      <dsp:nvSpPr>
        <dsp:cNvPr id="0" name=""/>
        <dsp:cNvSpPr/>
      </dsp:nvSpPr>
      <dsp:spPr>
        <a:xfrm>
          <a:off x="7228536" y="908559"/>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4BEBF9-1B11-46A7-A620-BF4D8C9C301E}">
      <dsp:nvSpPr>
        <dsp:cNvPr id="0" name=""/>
        <dsp:cNvSpPr/>
      </dsp:nvSpPr>
      <dsp:spPr>
        <a:xfrm>
          <a:off x="7416958" y="1096980"/>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71B23B-AEA7-4E5A-AFF6-7222D54CE8D4}">
      <dsp:nvSpPr>
        <dsp:cNvPr id="0" name=""/>
        <dsp:cNvSpPr/>
      </dsp:nvSpPr>
      <dsp:spPr>
        <a:xfrm>
          <a:off x="8318049"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t>Methodology: </a:t>
          </a:r>
          <a:r>
            <a:rPr lang="en-US" sz="1100" kern="1200"/>
            <a:t>Employ a combination of exploratory data analysis, feature engineering, and testing multiple machine learning algorithms such as Random Forest and Gradient Boosting.</a:t>
          </a:r>
        </a:p>
      </dsp:txBody>
      <dsp:txXfrm>
        <a:off x="8318049" y="908559"/>
        <a:ext cx="2114937" cy="897246"/>
      </dsp:txXfrm>
    </dsp:sp>
    <dsp:sp modelId="{A5100807-33BB-4391-B0A9-B63A14807881}">
      <dsp:nvSpPr>
        <dsp:cNvPr id="0" name=""/>
        <dsp:cNvSpPr/>
      </dsp:nvSpPr>
      <dsp:spPr>
        <a:xfrm>
          <a:off x="82613" y="2545532"/>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CE9455-8509-45B5-896D-E90CCF109C92}">
      <dsp:nvSpPr>
        <dsp:cNvPr id="0" name=""/>
        <dsp:cNvSpPr/>
      </dsp:nvSpPr>
      <dsp:spPr>
        <a:xfrm>
          <a:off x="271034" y="2733954"/>
          <a:ext cx="520402" cy="5204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E6735C-7663-4261-A646-EAF0BCD43EC1}">
      <dsp:nvSpPr>
        <dsp:cNvPr id="0" name=""/>
        <dsp:cNvSpPr/>
      </dsp:nvSpPr>
      <dsp:spPr>
        <a:xfrm>
          <a:off x="1172126"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t>Expected Impact: </a:t>
          </a:r>
          <a:r>
            <a:rPr lang="en-US" sz="1100" kern="1200"/>
            <a:t>Reduce churn by identifying at-risk customers early and implementing targeted interventions to improve customer satisfaction.</a:t>
          </a:r>
        </a:p>
      </dsp:txBody>
      <dsp:txXfrm>
        <a:off x="1172126" y="2545532"/>
        <a:ext cx="2114937" cy="897246"/>
      </dsp:txXfrm>
    </dsp:sp>
    <dsp:sp modelId="{53AC0DFC-B379-4AF2-9718-CADD480A6D59}">
      <dsp:nvSpPr>
        <dsp:cNvPr id="0" name=""/>
        <dsp:cNvSpPr/>
      </dsp:nvSpPr>
      <dsp:spPr>
        <a:xfrm>
          <a:off x="3655575" y="2545532"/>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EC0A00-C2A0-4FA1-A3F0-134955C48183}">
      <dsp:nvSpPr>
        <dsp:cNvPr id="0" name=""/>
        <dsp:cNvSpPr/>
      </dsp:nvSpPr>
      <dsp:spPr>
        <a:xfrm>
          <a:off x="3843996" y="2733954"/>
          <a:ext cx="520402" cy="5204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297A65-FF3D-4A7C-AD11-0C8B22C34209}">
      <dsp:nvSpPr>
        <dsp:cNvPr id="0" name=""/>
        <dsp:cNvSpPr/>
      </dsp:nvSpPr>
      <dsp:spPr>
        <a:xfrm>
          <a:off x="4745088"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t>Timeline and Resources: </a:t>
          </a:r>
          <a:r>
            <a:rPr lang="en-US" sz="1100" kern="1200"/>
            <a:t>Outline the project timeline for completion within the academic semester, specifying necessary tools and software like Python and Scikit-learn</a:t>
          </a:r>
        </a:p>
      </dsp:txBody>
      <dsp:txXfrm>
        <a:off x="4745088" y="2545532"/>
        <a:ext cx="2114937" cy="897246"/>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5355B1-6820-4750-B962-BCFB6934A5B4}" type="datetimeFigureOut">
              <a:rPr lang="en-IN" smtClean="0"/>
              <a:t>19/04/24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82FBF0-2D5F-460B-B070-672A8A3C7656}" type="slidenum">
              <a:rPr lang="en-IN" smtClean="0"/>
              <a:t>‹#›</a:t>
            </a:fld>
            <a:endParaRPr lang="en-IN" dirty="0"/>
          </a:p>
        </p:txBody>
      </p:sp>
    </p:spTree>
    <p:extLst>
      <p:ext uri="{BB962C8B-B14F-4D97-AF65-F5344CB8AC3E}">
        <p14:creationId xmlns:p14="http://schemas.microsoft.com/office/powerpoint/2010/main" val="33909296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82FBF0-2D5F-460B-B070-672A8A3C7656}" type="slidenum">
              <a:rPr lang="en-IN" smtClean="0"/>
              <a:t>1</a:t>
            </a:fld>
            <a:endParaRPr lang="en-IN" dirty="0"/>
          </a:p>
        </p:txBody>
      </p:sp>
    </p:spTree>
    <p:extLst>
      <p:ext uri="{BB962C8B-B14F-4D97-AF65-F5344CB8AC3E}">
        <p14:creationId xmlns:p14="http://schemas.microsoft.com/office/powerpoint/2010/main" val="8589952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Explanation</a:t>
            </a:r>
            <a:r>
              <a:rPr lang="en-US" dirty="0"/>
              <a:t>:</a:t>
            </a:r>
          </a:p>
          <a:p>
            <a:endParaRPr lang="en-US" b="0" i="0" dirty="0">
              <a:solidFill>
                <a:srgbClr val="374151"/>
              </a:solidFill>
              <a:effectLst/>
              <a:latin typeface="Söhne"/>
            </a:endParaRPr>
          </a:p>
          <a:p>
            <a:pPr algn="l"/>
            <a:r>
              <a:rPr lang="en-US" b="0" i="0" dirty="0">
                <a:solidFill>
                  <a:srgbClr val="374151"/>
                </a:solidFill>
                <a:effectLst/>
                <a:latin typeface="Söhne"/>
              </a:rPr>
              <a:t>The results </a:t>
            </a:r>
            <a:r>
              <a:rPr lang="en-US" b="0" i="0" dirty="0">
                <a:solidFill>
                  <a:srgbClr val="0D0D0D"/>
                </a:solidFill>
                <a:effectLst/>
                <a:highlight>
                  <a:srgbClr val="FFFFFF"/>
                </a:highlight>
                <a:latin typeface="Söhne"/>
              </a:rPr>
              <a:t>in this image shows us a report card for four different computer programs that were tested to see how well they can predict which customers will stop using the company’s services. These programs are built using different machine learning methods. We check how well they do by looking at a few things: how many predictions they get right (accuracy), how many customers they correctly identify as leaving (precision), how good they are at catching most of the customers who do leave (recall), and an overall score that balances precision and recall (F1 score). There’s also a score called ROC-AUC that tells us how confidently the model can tell the difference between those who will leave and those who will stay.</a:t>
            </a:r>
          </a:p>
          <a:p>
            <a:pPr algn="l"/>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Out of all the methods, the one called Random Forest did the best job overall. It had the highest scores for getting predictions right and for its balance score, meaning it’s good at identifying customers who might leave without making too many mistakes. This tells us that Random Forest is probably the best tool we have for figuring out who might stop using the company’s services, so we can try to keep them happy and prevent them from leaving.</a:t>
            </a:r>
          </a:p>
          <a:p>
            <a:endParaRPr lang="en-US"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D282FBF0-2D5F-460B-B070-672A8A3C7656}" type="slidenum">
              <a:rPr lang="en-IN" smtClean="0"/>
              <a:t>10</a:t>
            </a:fld>
            <a:endParaRPr lang="en-IN" dirty="0"/>
          </a:p>
        </p:txBody>
      </p:sp>
    </p:spTree>
    <p:extLst>
      <p:ext uri="{BB962C8B-B14F-4D97-AF65-F5344CB8AC3E}">
        <p14:creationId xmlns:p14="http://schemas.microsoft.com/office/powerpoint/2010/main" val="35775696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Explanation</a:t>
            </a:r>
            <a:r>
              <a:rPr lang="en-US" dirty="0"/>
              <a:t>:</a:t>
            </a:r>
          </a:p>
          <a:p>
            <a:endParaRPr lang="en-US" dirty="0"/>
          </a:p>
          <a:p>
            <a:pPr algn="l"/>
            <a:r>
              <a:rPr lang="en-US" b="0" i="0" dirty="0">
                <a:solidFill>
                  <a:srgbClr val="0D0D0D"/>
                </a:solidFill>
                <a:effectLst/>
                <a:highlight>
                  <a:srgbClr val="FFFFFF"/>
                </a:highlight>
                <a:latin typeface="Söhne"/>
              </a:rPr>
              <a:t>Hyperparameter tuning is like fine-tuning a musical instrument to get the best sound. For machine learning models, it means adjusting the settings that control how the model learns. We want to make these adjustments to make our predictions as accurate as possible. To do this, we used a tool called </a:t>
            </a:r>
            <a:r>
              <a:rPr lang="en-US" b="0" i="0" dirty="0" err="1">
                <a:solidFill>
                  <a:srgbClr val="0D0D0D"/>
                </a:solidFill>
                <a:effectLst/>
                <a:highlight>
                  <a:srgbClr val="FFFFFF"/>
                </a:highlight>
                <a:latin typeface="Söhne"/>
              </a:rPr>
              <a:t>GridSearchCV</a:t>
            </a:r>
            <a:r>
              <a:rPr lang="en-US" b="0" i="0" dirty="0">
                <a:solidFill>
                  <a:srgbClr val="0D0D0D"/>
                </a:solidFill>
                <a:effectLst/>
                <a:highlight>
                  <a:srgbClr val="FFFFFF"/>
                </a:highlight>
                <a:latin typeface="Söhne"/>
              </a:rPr>
              <a:t>, which tries out lots of different settings to find the best ones.</a:t>
            </a:r>
          </a:p>
          <a:p>
            <a:pPr algn="l"/>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For our best model, Random Forest, we looked at settings such as how many trees it should use and how detailed each tree should be. By changing these settings, the model got better at predicting who would leave and who would stay without making too many mistakes. This process is a bit like a trial-and-error method, where we test different combinations of settings and then see which one works best.</a:t>
            </a:r>
          </a:p>
          <a:p>
            <a:pPr algn="l"/>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After we tuned the model, it didn't just get better on the data we used to teach it; we also checked to make sure it would do well on new data it hadn't seen before. This step is like making sure the instrument sounds good not just in one room but in any place you might play it.</a:t>
            </a:r>
          </a:p>
          <a:p>
            <a:endParaRPr lang="en-IN" dirty="0"/>
          </a:p>
        </p:txBody>
      </p:sp>
      <p:sp>
        <p:nvSpPr>
          <p:cNvPr id="4" name="Slide Number Placeholder 3"/>
          <p:cNvSpPr>
            <a:spLocks noGrp="1"/>
          </p:cNvSpPr>
          <p:nvPr>
            <p:ph type="sldNum" sz="quarter" idx="5"/>
          </p:nvPr>
        </p:nvSpPr>
        <p:spPr/>
        <p:txBody>
          <a:bodyPr/>
          <a:lstStyle/>
          <a:p>
            <a:fld id="{D282FBF0-2D5F-460B-B070-672A8A3C7656}" type="slidenum">
              <a:rPr lang="en-IN" smtClean="0"/>
              <a:t>11</a:t>
            </a:fld>
            <a:endParaRPr lang="en-IN" dirty="0"/>
          </a:p>
        </p:txBody>
      </p:sp>
    </p:spTree>
    <p:extLst>
      <p:ext uri="{BB962C8B-B14F-4D97-AF65-F5344CB8AC3E}">
        <p14:creationId xmlns:p14="http://schemas.microsoft.com/office/powerpoint/2010/main" val="38808503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Explanation</a:t>
            </a:r>
          </a:p>
          <a:p>
            <a:endParaRPr lang="en-US" b="1" dirty="0"/>
          </a:p>
          <a:p>
            <a:pPr algn="l"/>
            <a:r>
              <a:rPr lang="en-US" b="0" i="0" dirty="0">
                <a:solidFill>
                  <a:srgbClr val="0D0D0D"/>
                </a:solidFill>
                <a:effectLst/>
                <a:highlight>
                  <a:srgbClr val="FFFFFF"/>
                </a:highlight>
                <a:latin typeface="Söhne"/>
              </a:rPr>
              <a:t>Each model is scored based on a few different things: how many times it's right (accuracy), how often it correctly identifies customers who are about to leave (precision), how good it is at finding all the customers who will leave (recall), a score that balances precision and recall (F1 score), and how well it separates those who will leave from those who won't (ROC AUC).</a:t>
            </a:r>
          </a:p>
          <a:p>
            <a:pPr algn="l"/>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The two models called Random Forest and SVM were given a bit of extra fine-tuning, like adjusting an instrument to get the best sound, and then their scores were recorded again. It turned out that Random Forest was the best model both before and after the extra tuning. It scored high across all the different ways we were measuring, which means it's a reliable tool for predicting customer behavior. This is really useful because it helps the company decide the best ways to keep their customers happy and prevent them from leaving.</a:t>
            </a:r>
          </a:p>
          <a:p>
            <a:endParaRPr lang="en-IN" dirty="0"/>
          </a:p>
        </p:txBody>
      </p:sp>
      <p:sp>
        <p:nvSpPr>
          <p:cNvPr id="4" name="Slide Number Placeholder 3"/>
          <p:cNvSpPr>
            <a:spLocks noGrp="1"/>
          </p:cNvSpPr>
          <p:nvPr>
            <p:ph type="sldNum" sz="quarter" idx="5"/>
          </p:nvPr>
        </p:nvSpPr>
        <p:spPr/>
        <p:txBody>
          <a:bodyPr/>
          <a:lstStyle/>
          <a:p>
            <a:fld id="{D282FBF0-2D5F-460B-B070-672A8A3C7656}" type="slidenum">
              <a:rPr lang="en-IN" smtClean="0"/>
              <a:t>12</a:t>
            </a:fld>
            <a:endParaRPr lang="en-IN" dirty="0"/>
          </a:p>
        </p:txBody>
      </p:sp>
    </p:spTree>
    <p:extLst>
      <p:ext uri="{BB962C8B-B14F-4D97-AF65-F5344CB8AC3E}">
        <p14:creationId xmlns:p14="http://schemas.microsoft.com/office/powerpoint/2010/main" val="14901483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Explanation</a:t>
            </a:r>
          </a:p>
          <a:p>
            <a:endParaRPr lang="en-US" b="1" dirty="0"/>
          </a:p>
          <a:p>
            <a:pPr algn="l"/>
            <a:r>
              <a:rPr lang="en-US" b="0" i="0" dirty="0">
                <a:solidFill>
                  <a:srgbClr val="0D0D0D"/>
                </a:solidFill>
                <a:effectLst/>
                <a:highlight>
                  <a:srgbClr val="FFFFFF"/>
                </a:highlight>
                <a:latin typeface="Söhne"/>
              </a:rPr>
              <a:t>In conclusion, our investigation showed that the best way to guess if a customer might stop using a company's service is to use the Random Forest model. It got the highest scores for its predictions. By making some adjustments to this model and another one called SVM, we were able to make them even better at guessing correctly. These findings are very valuable because they help businesses figure out the best ways to keep their customers from leaving.</a:t>
            </a:r>
          </a:p>
          <a:p>
            <a:pPr algn="l"/>
            <a:r>
              <a:rPr lang="en-US" b="0" i="0" dirty="0">
                <a:solidFill>
                  <a:srgbClr val="0D0D0D"/>
                </a:solidFill>
                <a:effectLst/>
                <a:highlight>
                  <a:srgbClr val="FFFFFF"/>
                </a:highlight>
                <a:latin typeface="Söhne"/>
              </a:rPr>
              <a:t>Looking ahead, we suggest that companies could try even more advanced methods or use up-to-the-minute information to predict customer behavior even better. Lastly, this project really showed how important it is for companies to look at data and use what they learn from it to make smart choices, especially when they want to keep their customers happy and loyal.</a:t>
            </a:r>
          </a:p>
          <a:p>
            <a:endParaRPr lang="en-US"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D282FBF0-2D5F-460B-B070-672A8A3C7656}" type="slidenum">
              <a:rPr lang="en-IN" smtClean="0"/>
              <a:t>13</a:t>
            </a:fld>
            <a:endParaRPr lang="en-IN" dirty="0"/>
          </a:p>
        </p:txBody>
      </p:sp>
    </p:spTree>
    <p:extLst>
      <p:ext uri="{BB962C8B-B14F-4D97-AF65-F5344CB8AC3E}">
        <p14:creationId xmlns:p14="http://schemas.microsoft.com/office/powerpoint/2010/main" val="31218939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Explanation</a:t>
            </a:r>
          </a:p>
          <a:p>
            <a:endParaRPr lang="en-US" b="1" dirty="0"/>
          </a:p>
          <a:p>
            <a:pPr algn="l"/>
            <a:r>
              <a:rPr lang="en-US" b="0" i="0" dirty="0">
                <a:solidFill>
                  <a:srgbClr val="0D0D0D"/>
                </a:solidFill>
                <a:effectLst/>
                <a:highlight>
                  <a:srgbClr val="FFFFFF"/>
                </a:highlight>
                <a:latin typeface="Söhne"/>
              </a:rPr>
              <a:t>For the next steps in this work, we're thinking about how to keep improving our ability to predict if a customer will leave a service. One idea is to use new, up-to-date information as it comes in, so our predictions are always based on the latest data. We also want to try using more complex types of computer programs, known as deep learning and neural networks, which might be even better at making these predictions.</a:t>
            </a:r>
          </a:p>
          <a:p>
            <a:pPr algn="l"/>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Another thing we'll look at is whether we can learn more by considering different kinds of information like how customers interact with the company's service team or what they say about the company on social media. We also want to make sure we understand why our computer program makes the decisions it does, which can help us trust and explain its predictions better. Finally, we're planning to put this program to work for real and watch how it does over time, which will help us keep making it better.</a:t>
            </a:r>
          </a:p>
        </p:txBody>
      </p:sp>
      <p:sp>
        <p:nvSpPr>
          <p:cNvPr id="4" name="Slide Number Placeholder 3"/>
          <p:cNvSpPr>
            <a:spLocks noGrp="1"/>
          </p:cNvSpPr>
          <p:nvPr>
            <p:ph type="sldNum" sz="quarter" idx="5"/>
          </p:nvPr>
        </p:nvSpPr>
        <p:spPr/>
        <p:txBody>
          <a:bodyPr/>
          <a:lstStyle/>
          <a:p>
            <a:fld id="{D282FBF0-2D5F-460B-B070-672A8A3C7656}" type="slidenum">
              <a:rPr lang="en-IN" smtClean="0"/>
              <a:t>14</a:t>
            </a:fld>
            <a:endParaRPr lang="en-IN" dirty="0"/>
          </a:p>
        </p:txBody>
      </p:sp>
    </p:spTree>
    <p:extLst>
      <p:ext uri="{BB962C8B-B14F-4D97-AF65-F5344CB8AC3E}">
        <p14:creationId xmlns:p14="http://schemas.microsoft.com/office/powerpoint/2010/main" val="17851374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Explanation</a:t>
            </a:r>
          </a:p>
          <a:p>
            <a:endParaRPr lang="en-US" b="1" dirty="0"/>
          </a:p>
          <a:p>
            <a:pPr algn="l"/>
            <a:r>
              <a:rPr lang="en-US" b="0" i="0" dirty="0">
                <a:solidFill>
                  <a:srgbClr val="0D0D0D"/>
                </a:solidFill>
                <a:effectLst/>
                <a:highlight>
                  <a:srgbClr val="FFFFFF"/>
                </a:highlight>
                <a:latin typeface="Söhne"/>
              </a:rPr>
              <a:t>As we wrap up, I want to give a big thank you to everyone who worked together to make this project a success. It's really important for businesses to understand and predict when customers might stop using their services, and that's what we focused on here. It's amazing to see how using machine learning and analyzing lots of data can help solve real-world problems that companies face.</a:t>
            </a:r>
          </a:p>
          <a:p>
            <a:pPr algn="l"/>
            <a:r>
              <a:rPr lang="en-US" b="0" i="0" dirty="0">
                <a:solidFill>
                  <a:srgbClr val="0D0D0D"/>
                </a:solidFill>
                <a:effectLst/>
                <a:highlight>
                  <a:srgbClr val="FFFFFF"/>
                </a:highlight>
                <a:latin typeface="Söhne"/>
              </a:rPr>
              <a:t>I also want to encourage everyone to keep researching and learning in this area because the way customers act can change, and we need to keep up with those changes. Lastly, I appreciate all of you for listening and joining in on this journey through the presentation. Your attention and interest mean a lot, and I hope you found it as exciting and valuable as I did.</a:t>
            </a:r>
          </a:p>
        </p:txBody>
      </p:sp>
      <p:sp>
        <p:nvSpPr>
          <p:cNvPr id="4" name="Slide Number Placeholder 3"/>
          <p:cNvSpPr>
            <a:spLocks noGrp="1"/>
          </p:cNvSpPr>
          <p:nvPr>
            <p:ph type="sldNum" sz="quarter" idx="5"/>
          </p:nvPr>
        </p:nvSpPr>
        <p:spPr/>
        <p:txBody>
          <a:bodyPr/>
          <a:lstStyle/>
          <a:p>
            <a:fld id="{D282FBF0-2D5F-460B-B070-672A8A3C7656}" type="slidenum">
              <a:rPr lang="en-IN" smtClean="0"/>
              <a:t>15</a:t>
            </a:fld>
            <a:endParaRPr lang="en-IN" dirty="0"/>
          </a:p>
        </p:txBody>
      </p:sp>
    </p:spTree>
    <p:extLst>
      <p:ext uri="{BB962C8B-B14F-4D97-AF65-F5344CB8AC3E}">
        <p14:creationId xmlns:p14="http://schemas.microsoft.com/office/powerpoint/2010/main" val="457296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Explanation</a:t>
            </a:r>
            <a:endParaRPr lang="en-US" b="0" i="0" dirty="0">
              <a:solidFill>
                <a:srgbClr val="374151"/>
              </a:solidFill>
              <a:effectLst/>
              <a:latin typeface="Söhne"/>
            </a:endParaRPr>
          </a:p>
          <a:p>
            <a:r>
              <a:rPr lang="en-US" b="0" i="0" dirty="0">
                <a:solidFill>
                  <a:srgbClr val="374151"/>
                </a:solidFill>
                <a:effectLst/>
                <a:latin typeface="Söhne"/>
              </a:rPr>
              <a:t>Today, we'll discuss our project on </a:t>
            </a:r>
            <a:r>
              <a:rPr lang="en-US" sz="1200" dirty="0">
                <a:solidFill>
                  <a:srgbClr val="343541"/>
                </a:solidFill>
                <a:latin typeface="Söhne"/>
              </a:rPr>
              <a:t>Customer Churn Prediction Using Machine Learning</a:t>
            </a:r>
            <a:r>
              <a:rPr lang="en-US" b="0" i="0" dirty="0">
                <a:solidFill>
                  <a:srgbClr val="374151"/>
                </a:solidFill>
                <a:effectLst/>
                <a:latin typeface="Söhne"/>
              </a:rPr>
              <a:t>.</a:t>
            </a:r>
          </a:p>
          <a:p>
            <a:endParaRPr lang="en-US" b="0" i="0" dirty="0">
              <a:solidFill>
                <a:srgbClr val="374151"/>
              </a:solidFill>
              <a:effectLst/>
              <a:latin typeface="Söhne"/>
            </a:endParaRPr>
          </a:p>
          <a:p>
            <a:r>
              <a:rPr lang="en-US" b="0" i="0" dirty="0">
                <a:solidFill>
                  <a:srgbClr val="0F0F0F"/>
                </a:solidFill>
                <a:effectLst/>
                <a:latin typeface="Söhne"/>
              </a:rPr>
              <a:t>Welcome to our project on </a:t>
            </a:r>
            <a:r>
              <a:rPr lang="en-US" sz="1200" dirty="0">
                <a:solidFill>
                  <a:srgbClr val="343541"/>
                </a:solidFill>
                <a:latin typeface="Söhne"/>
              </a:rPr>
              <a:t>Customer Churn Prediction Using Machine Learning</a:t>
            </a:r>
            <a:r>
              <a:rPr lang="en-US" b="0" i="0" dirty="0">
                <a:solidFill>
                  <a:srgbClr val="0F0F0F"/>
                </a:solidFill>
                <a:effectLst/>
                <a:latin typeface="Söhne"/>
              </a:rPr>
              <a:t>’. </a:t>
            </a:r>
          </a:p>
          <a:p>
            <a:endParaRPr lang="en-US" b="0" i="0" dirty="0">
              <a:solidFill>
                <a:srgbClr val="0F0F0F"/>
              </a:solidFill>
              <a:effectLst/>
              <a:latin typeface="Söhne"/>
            </a:endParaRPr>
          </a:p>
          <a:p>
            <a:r>
              <a:rPr lang="en-US" dirty="0"/>
              <a:t>Customer churn occurs when customers stop doing business with a company, which is especially common in sectors like telecommunications, e-commerce, and subscription-based services. When customers leave, it's not just a loss of revenue; it also increases operational costs. It is much more expensive—up to five times—to acquire new customers than to keep existing ones. Additionally, high rates of customer churn can negatively affect a company's reputation, making it harder to attract new customers who might be wary of joining a service where many are leaving.</a:t>
            </a:r>
          </a:p>
          <a:p>
            <a:endParaRPr lang="en-US" dirty="0"/>
          </a:p>
          <a:p>
            <a:r>
              <a:rPr lang="en-US" dirty="0"/>
              <a:t>To address these issues, the project aims to develop a machine learning model capable of predicting when customers are likely to churn. By accurately predicting churn, companies can implement proactive strategies to retain customers, which could include personalized offers or improved service features. The expected outcomes of this project are to increase the accuracy of churn predictions, provide valuable insights that can inform business strategies, and help optimize the allocation of resources by focusing efforts on customers who are at risk of leaving. This approach not only aims to reduce churn rates but also to enhance overall customer satisfaction and loyalty.</a:t>
            </a:r>
            <a:endParaRPr lang="en-IN" dirty="0"/>
          </a:p>
        </p:txBody>
      </p:sp>
      <p:sp>
        <p:nvSpPr>
          <p:cNvPr id="4" name="Slide Number Placeholder 3"/>
          <p:cNvSpPr>
            <a:spLocks noGrp="1"/>
          </p:cNvSpPr>
          <p:nvPr>
            <p:ph type="sldNum" sz="quarter" idx="5"/>
          </p:nvPr>
        </p:nvSpPr>
        <p:spPr/>
        <p:txBody>
          <a:bodyPr/>
          <a:lstStyle/>
          <a:p>
            <a:fld id="{D282FBF0-2D5F-460B-B070-672A8A3C7656}" type="slidenum">
              <a:rPr lang="en-IN" smtClean="0"/>
              <a:t>2</a:t>
            </a:fld>
            <a:endParaRPr lang="en-IN" dirty="0"/>
          </a:p>
        </p:txBody>
      </p:sp>
    </p:spTree>
    <p:extLst>
      <p:ext uri="{BB962C8B-B14F-4D97-AF65-F5344CB8AC3E}">
        <p14:creationId xmlns:p14="http://schemas.microsoft.com/office/powerpoint/2010/main" val="27970448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Explanation</a:t>
            </a:r>
            <a:r>
              <a:rPr lang="en-US" dirty="0"/>
              <a:t>: </a:t>
            </a:r>
          </a:p>
          <a:p>
            <a:endParaRPr lang="en-US" dirty="0"/>
          </a:p>
          <a:p>
            <a:r>
              <a:rPr lang="en-US" b="0" i="0" dirty="0">
                <a:solidFill>
                  <a:srgbClr val="374151"/>
                </a:solidFill>
                <a:effectLst/>
                <a:latin typeface="Söhne"/>
              </a:rPr>
              <a:t>Previous research in customer churn prediction has extensively explored various industries, with a strong focus on sectors like telecommunications, finance, and e-commerce, where maintaining customer loyalty is crucial. These studies commonly use machine learning techniques, including decision trees, logistic regression, and neural networks, to analyze when and why customers are likely to leave. Findings from these studies emphasize the importance of personalized customer interactions and a deep understanding of how customers use services to effectively reduce churn.</a:t>
            </a:r>
          </a:p>
          <a:p>
            <a:endParaRPr lang="en-US" b="0" i="0" dirty="0">
              <a:solidFill>
                <a:srgbClr val="374151"/>
              </a:solidFill>
              <a:effectLst/>
              <a:latin typeface="Söhne"/>
            </a:endParaRPr>
          </a:p>
          <a:p>
            <a:r>
              <a:rPr lang="en-US" b="0" i="0" dirty="0">
                <a:solidFill>
                  <a:srgbClr val="374151"/>
                </a:solidFill>
                <a:effectLst/>
                <a:latin typeface="Söhne"/>
              </a:rPr>
              <a:t>However, researchers have encountered significant challenges, such as handling datasets where the number of customers who leave is much smaller than those who stay, making it difficult to train predictive models accurately. Additionally, customer behavior can change over time, complicating the prediction process. To overcome these issues, past research suggests improving the quality of data used and incorporating a broader range of data sources. Moreover, adopting more sophisticated machine learning techniques could potentially lead to better predictions of customer churn, allowing companies to take timely actions to retain their customers.</a:t>
            </a:r>
            <a:endParaRPr lang="en-US" dirty="0"/>
          </a:p>
        </p:txBody>
      </p:sp>
      <p:sp>
        <p:nvSpPr>
          <p:cNvPr id="4" name="Slide Number Placeholder 3"/>
          <p:cNvSpPr>
            <a:spLocks noGrp="1"/>
          </p:cNvSpPr>
          <p:nvPr>
            <p:ph type="sldNum" sz="quarter" idx="5"/>
          </p:nvPr>
        </p:nvSpPr>
        <p:spPr/>
        <p:txBody>
          <a:bodyPr/>
          <a:lstStyle/>
          <a:p>
            <a:fld id="{D282FBF0-2D5F-460B-B070-672A8A3C7656}" type="slidenum">
              <a:rPr lang="en-IN" smtClean="0"/>
              <a:t>3</a:t>
            </a:fld>
            <a:endParaRPr lang="en-IN" dirty="0"/>
          </a:p>
        </p:txBody>
      </p:sp>
    </p:spTree>
    <p:extLst>
      <p:ext uri="{BB962C8B-B14F-4D97-AF65-F5344CB8AC3E}">
        <p14:creationId xmlns:p14="http://schemas.microsoft.com/office/powerpoint/2010/main" val="17709868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Explanation</a:t>
            </a:r>
            <a:r>
              <a:rPr lang="en-US" dirty="0"/>
              <a:t>: </a:t>
            </a:r>
          </a:p>
          <a:p>
            <a:endParaRPr lang="en-US" dirty="0"/>
          </a:p>
          <a:p>
            <a:r>
              <a:rPr lang="en-US" sz="2800" b="0" i="0" dirty="0">
                <a:solidFill>
                  <a:srgbClr val="0F0F0F"/>
                </a:solidFill>
                <a:effectLst/>
                <a:latin typeface="Söhne"/>
              </a:rPr>
              <a:t>The goal of this project is to create a computer program that can accurately predict when customers are likely to stop using a company’s services. By doing so, the company can take steps in advance to keep these customers. This project will use a well-known dataset called the Telco Customer Churn dataset, which has detailed information about customers such as their personal demographics and how they use the services. </a:t>
            </a:r>
          </a:p>
          <a:p>
            <a:endParaRPr lang="en-US" sz="2800" b="0" i="0" dirty="0">
              <a:solidFill>
                <a:srgbClr val="0F0F0F"/>
              </a:solidFill>
              <a:effectLst/>
              <a:latin typeface="Söhne"/>
            </a:endParaRPr>
          </a:p>
          <a:p>
            <a:r>
              <a:rPr lang="en-US" sz="2800" b="0" i="0" dirty="0">
                <a:solidFill>
                  <a:srgbClr val="0F0F0F"/>
                </a:solidFill>
                <a:effectLst/>
                <a:latin typeface="Söhne"/>
              </a:rPr>
              <a:t>The approach includes exploring the data to understand patterns, creating new data features that might help in prediction, and experimenting with various machine learning techniques, including Random Forest and Gradient Boosting, to find the most effective one. The expected benefit of this project is to decrease the number of customers leaving by spotting them early and addressing their concerns, thereby increasing overall customer satisfaction. The project aims to be completed within a semester using tools like Python programming language and Scikit-learn library, which are standard for such data science tasks.</a:t>
            </a:r>
            <a:endParaRPr lang="en-IN" dirty="0"/>
          </a:p>
        </p:txBody>
      </p:sp>
      <p:sp>
        <p:nvSpPr>
          <p:cNvPr id="4" name="Slide Number Placeholder 3"/>
          <p:cNvSpPr>
            <a:spLocks noGrp="1"/>
          </p:cNvSpPr>
          <p:nvPr>
            <p:ph type="sldNum" sz="quarter" idx="5"/>
          </p:nvPr>
        </p:nvSpPr>
        <p:spPr/>
        <p:txBody>
          <a:bodyPr/>
          <a:lstStyle/>
          <a:p>
            <a:fld id="{D282FBF0-2D5F-460B-B070-672A8A3C7656}" type="slidenum">
              <a:rPr lang="en-IN" smtClean="0"/>
              <a:t>4</a:t>
            </a:fld>
            <a:endParaRPr lang="en-IN" dirty="0"/>
          </a:p>
        </p:txBody>
      </p:sp>
    </p:spTree>
    <p:extLst>
      <p:ext uri="{BB962C8B-B14F-4D97-AF65-F5344CB8AC3E}">
        <p14:creationId xmlns:p14="http://schemas.microsoft.com/office/powerpoint/2010/main" val="1109629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Explanation</a:t>
            </a:r>
            <a:r>
              <a:rPr lang="en-US" dirty="0"/>
              <a:t>: </a:t>
            </a:r>
          </a:p>
          <a:p>
            <a:r>
              <a:rPr lang="en-US" b="0" i="0" dirty="0">
                <a:solidFill>
                  <a:srgbClr val="0F0F0F"/>
                </a:solidFill>
                <a:effectLst/>
                <a:latin typeface="Söhne"/>
              </a:rPr>
              <a:t>This project uses a dataset called the Telco Customer Churn dataset, available on Kaggle, which includes records for 7,043 customers. Each record has 21 different pieces of information, or features, about the customers. To prepare this data for analysis, we first handle any missing values, particularly in the '</a:t>
            </a:r>
            <a:r>
              <a:rPr lang="en-US" b="0" i="0" dirty="0" err="1">
                <a:solidFill>
                  <a:srgbClr val="0F0F0F"/>
                </a:solidFill>
                <a:effectLst/>
                <a:latin typeface="Söhne"/>
              </a:rPr>
              <a:t>TotalCharges</a:t>
            </a:r>
            <a:r>
              <a:rPr lang="en-US" b="0" i="0" dirty="0">
                <a:solidFill>
                  <a:srgbClr val="0F0F0F"/>
                </a:solidFill>
                <a:effectLst/>
                <a:latin typeface="Söhne"/>
              </a:rPr>
              <a:t>' field, by filling them in with the median value of that field. This helps maintain the quality of our data.</a:t>
            </a:r>
          </a:p>
          <a:p>
            <a:endParaRPr lang="en-US" b="0" i="0" dirty="0">
              <a:solidFill>
                <a:srgbClr val="0F0F0F"/>
              </a:solidFill>
              <a:effectLst/>
              <a:latin typeface="Söhne"/>
            </a:endParaRPr>
          </a:p>
          <a:p>
            <a:r>
              <a:rPr lang="en-US" b="0" i="0" dirty="0">
                <a:solidFill>
                  <a:srgbClr val="0F0F0F"/>
                </a:solidFill>
                <a:effectLst/>
                <a:latin typeface="Söhne"/>
              </a:rPr>
              <a:t>Next, since some of the data is categorical, meaning it's represented by labels rather than numbers, we convert these labels into a numeric format. This conversion, known as one-hot encoding, allows our machine learning algorithms to process the data more effectively. We also scale the numerical features to ensure that all data points are on a similar scale; this prevents any single feature from having too much influence over the predictive model due to its range of values.</a:t>
            </a:r>
          </a:p>
          <a:p>
            <a:endParaRPr lang="en-US" b="0" i="0" dirty="0">
              <a:solidFill>
                <a:srgbClr val="0F0F0F"/>
              </a:solidFill>
              <a:effectLst/>
              <a:latin typeface="Söhne"/>
            </a:endParaRPr>
          </a:p>
          <a:p>
            <a:r>
              <a:rPr lang="en-US" b="0" i="0" dirty="0">
                <a:solidFill>
                  <a:srgbClr val="0F0F0F"/>
                </a:solidFill>
                <a:effectLst/>
                <a:latin typeface="Söhne"/>
              </a:rPr>
              <a:t>Finally, we split the data into two parts: 80% is used for building and training the model (training set), and the remaining 20% is used to test the model’s accuracy (testing set). This setup helps us ensure that our model can perform well not only on the data it was trained on but also on new, unseen data.</a:t>
            </a:r>
            <a:endParaRPr lang="en-IN" dirty="0"/>
          </a:p>
        </p:txBody>
      </p:sp>
      <p:sp>
        <p:nvSpPr>
          <p:cNvPr id="4" name="Slide Number Placeholder 3"/>
          <p:cNvSpPr>
            <a:spLocks noGrp="1"/>
          </p:cNvSpPr>
          <p:nvPr>
            <p:ph type="sldNum" sz="quarter" idx="5"/>
          </p:nvPr>
        </p:nvSpPr>
        <p:spPr/>
        <p:txBody>
          <a:bodyPr/>
          <a:lstStyle/>
          <a:p>
            <a:fld id="{D282FBF0-2D5F-460B-B070-672A8A3C7656}" type="slidenum">
              <a:rPr lang="en-IN" smtClean="0"/>
              <a:t>5</a:t>
            </a:fld>
            <a:endParaRPr lang="en-IN" dirty="0"/>
          </a:p>
        </p:txBody>
      </p:sp>
    </p:spTree>
    <p:extLst>
      <p:ext uri="{BB962C8B-B14F-4D97-AF65-F5344CB8AC3E}">
        <p14:creationId xmlns:p14="http://schemas.microsoft.com/office/powerpoint/2010/main" val="8849896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Explanation</a:t>
            </a:r>
            <a:r>
              <a:rPr lang="en-US" dirty="0"/>
              <a:t>:</a:t>
            </a:r>
          </a:p>
          <a:p>
            <a:endParaRPr lang="en-US" dirty="0"/>
          </a:p>
          <a:p>
            <a:r>
              <a:rPr lang="en-US" b="0" i="0" dirty="0">
                <a:solidFill>
                  <a:srgbClr val="0D0D0D"/>
                </a:solidFill>
                <a:effectLst/>
                <a:highlight>
                  <a:srgbClr val="FFFFFF"/>
                </a:highlight>
                <a:latin typeface="Söhne"/>
              </a:rPr>
              <a:t>In this part of the project, we look closely at the data to uncover patterns and insights before building our predictive model. We start by figuring out how many customers have left the company versus those who have stayed; this gives us a clear picture of the overall churn rate. Then, we dig deeper into the data to see if certain characteristics, like a customer's age, gender, or the types of services they use, affect their likelihood to churn. For example, we check if customers with certain internet or security services are leaving at higher rates.</a:t>
            </a:r>
            <a:endParaRPr lang="en-US" dirty="0"/>
          </a:p>
          <a:p>
            <a:endParaRPr lang="en-US" dirty="0"/>
          </a:p>
          <a:p>
            <a:r>
              <a:rPr lang="en-US" b="0" i="0" dirty="0">
                <a:solidFill>
                  <a:srgbClr val="0D0D0D"/>
                </a:solidFill>
                <a:effectLst/>
                <a:highlight>
                  <a:srgbClr val="FFFFFF"/>
                </a:highlight>
                <a:latin typeface="Söhne"/>
              </a:rPr>
              <a:t>This Violin Plots (Tenure, Monthly Charges, Total Charges by Churn). This set of plots can visually summarize how tenure and charges relate to churn, providing insights into customer loyalty and pricing sensitivity.</a:t>
            </a:r>
            <a:endParaRPr lang="en-IN" dirty="0"/>
          </a:p>
        </p:txBody>
      </p:sp>
      <p:sp>
        <p:nvSpPr>
          <p:cNvPr id="4" name="Slide Number Placeholder 3"/>
          <p:cNvSpPr>
            <a:spLocks noGrp="1"/>
          </p:cNvSpPr>
          <p:nvPr>
            <p:ph type="sldNum" sz="quarter" idx="5"/>
          </p:nvPr>
        </p:nvSpPr>
        <p:spPr/>
        <p:txBody>
          <a:bodyPr/>
          <a:lstStyle/>
          <a:p>
            <a:fld id="{D282FBF0-2D5F-460B-B070-672A8A3C7656}" type="slidenum">
              <a:rPr lang="en-IN" smtClean="0"/>
              <a:t>6</a:t>
            </a:fld>
            <a:endParaRPr lang="en-IN" dirty="0"/>
          </a:p>
        </p:txBody>
      </p:sp>
    </p:spTree>
    <p:extLst>
      <p:ext uri="{BB962C8B-B14F-4D97-AF65-F5344CB8AC3E}">
        <p14:creationId xmlns:p14="http://schemas.microsoft.com/office/powerpoint/2010/main" val="5880586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0D0D0D"/>
                </a:solidFill>
                <a:effectLst/>
                <a:highlight>
                  <a:srgbClr val="FFFFFF"/>
                </a:highlight>
                <a:latin typeface="Söhne"/>
              </a:rPr>
              <a:t>Explanation:</a:t>
            </a:r>
          </a:p>
          <a:p>
            <a:endParaRPr lang="en-US" b="0" i="0" dirty="0">
              <a:solidFill>
                <a:srgbClr val="0D0D0D"/>
              </a:solidFill>
              <a:effectLst/>
              <a:highlight>
                <a:srgbClr val="FFFFFF"/>
              </a:highlight>
              <a:latin typeface="Söhne"/>
            </a:endParaRPr>
          </a:p>
          <a:p>
            <a:r>
              <a:rPr lang="en-US" b="0" i="0" dirty="0">
                <a:solidFill>
                  <a:srgbClr val="0D0D0D"/>
                </a:solidFill>
                <a:effectLst/>
                <a:highlight>
                  <a:srgbClr val="FFFFFF"/>
                </a:highlight>
                <a:latin typeface="Söhne"/>
              </a:rPr>
              <a:t>We also use statistical tools to see which features of the data are most connected to churn. A heatmap can help us see these relationships clearly, showing which aspects of the service or customer profile are good indicators of potential churn. Throughout this analysis, we use various graphical methods—like histograms, which show us how frequently specific values occur, and violin plots, which combine box plots and density plots to show the distribution of data—that make it easier to spot trends and unusual patterns. These visuals are crucial as they make complex data more understandable and help us identify where we might focus our efforts to prevent customers from leaving.</a:t>
            </a:r>
            <a:endParaRPr lang="en-IN" dirty="0"/>
          </a:p>
        </p:txBody>
      </p:sp>
      <p:sp>
        <p:nvSpPr>
          <p:cNvPr id="4" name="Slide Number Placeholder 3"/>
          <p:cNvSpPr>
            <a:spLocks noGrp="1"/>
          </p:cNvSpPr>
          <p:nvPr>
            <p:ph type="sldNum" sz="quarter" idx="5"/>
          </p:nvPr>
        </p:nvSpPr>
        <p:spPr/>
        <p:txBody>
          <a:bodyPr/>
          <a:lstStyle/>
          <a:p>
            <a:fld id="{D282FBF0-2D5F-460B-B070-672A8A3C7656}" type="slidenum">
              <a:rPr lang="en-IN" smtClean="0"/>
              <a:t>7</a:t>
            </a:fld>
            <a:endParaRPr lang="en-IN" dirty="0"/>
          </a:p>
        </p:txBody>
      </p:sp>
    </p:spTree>
    <p:extLst>
      <p:ext uri="{BB962C8B-B14F-4D97-AF65-F5344CB8AC3E}">
        <p14:creationId xmlns:p14="http://schemas.microsoft.com/office/powerpoint/2010/main" val="1425549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Explanation</a:t>
            </a:r>
            <a:r>
              <a:rPr lang="en-US" dirty="0"/>
              <a:t>: </a:t>
            </a:r>
          </a:p>
          <a:p>
            <a:endParaRPr lang="en-US" dirty="0"/>
          </a:p>
          <a:p>
            <a:pPr algn="l"/>
            <a:r>
              <a:rPr lang="en-US" b="0" i="0" dirty="0">
                <a:solidFill>
                  <a:srgbClr val="0D0D0D"/>
                </a:solidFill>
                <a:effectLst/>
                <a:highlight>
                  <a:srgbClr val="FFFFFF"/>
                </a:highlight>
                <a:latin typeface="Söhne"/>
              </a:rPr>
              <a:t>In this part of the project, we focus on selecting the most important features, or pieces of information, from our dataset that significantly affect whether a customer will leave the company. This process, known as feature selection, helps us build a better predictive model by only including the variables that truly matter. For this, we use techniques like Recursive Feature Elimination (RFE) and examine which features are considered most important by models such as Random Forest.</a:t>
            </a:r>
          </a:p>
          <a:p>
            <a:pPr algn="l"/>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We found that features like how much a customer pays each month ('</a:t>
            </a:r>
            <a:r>
              <a:rPr lang="en-US" b="0" i="0" dirty="0" err="1">
                <a:solidFill>
                  <a:srgbClr val="0D0D0D"/>
                </a:solidFill>
                <a:effectLst/>
                <a:highlight>
                  <a:srgbClr val="FFFFFF"/>
                </a:highlight>
                <a:latin typeface="Söhne"/>
              </a:rPr>
              <a:t>MonthlyCharges</a:t>
            </a:r>
            <a:r>
              <a:rPr lang="en-US" b="0" i="0" dirty="0">
                <a:solidFill>
                  <a:srgbClr val="0D0D0D"/>
                </a:solidFill>
                <a:effectLst/>
                <a:highlight>
                  <a:srgbClr val="FFFFFF"/>
                </a:highlight>
                <a:latin typeface="Söhne"/>
              </a:rPr>
              <a:t>'), how long they have been with the company ('Tenure'), the type of contract they have ('Contract'), and the total amount they've paid over time ('</a:t>
            </a:r>
            <a:r>
              <a:rPr lang="en-US" b="0" i="0" dirty="0" err="1">
                <a:solidFill>
                  <a:srgbClr val="0D0D0D"/>
                </a:solidFill>
                <a:effectLst/>
                <a:highlight>
                  <a:srgbClr val="FFFFFF"/>
                </a:highlight>
                <a:latin typeface="Söhne"/>
              </a:rPr>
              <a:t>TotalCharges</a:t>
            </a:r>
            <a:r>
              <a:rPr lang="en-US" b="0" i="0" dirty="0">
                <a:solidFill>
                  <a:srgbClr val="0D0D0D"/>
                </a:solidFill>
                <a:effectLst/>
                <a:highlight>
                  <a:srgbClr val="FFFFFF"/>
                </a:highlight>
                <a:latin typeface="Söhne"/>
              </a:rPr>
              <a:t>') are critical in predicting churn. By focusing on these key features, we ensure our model isn't distracted by less important information, which can lead to overfitting—when a model is too closely fitted to a limited set of data points and performs poorly on any new data.</a:t>
            </a:r>
          </a:p>
          <a:p>
            <a:pPr algn="l"/>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Additionally, using fewer but more impactful features makes our model faster to train, which saves time and computational resources. It also makes our model simpler to understand and explain, which is very important when making business decisions based on the model’s predictions. This approach not only makes our model more accurate but also more efficient and user-friendly.</a:t>
            </a:r>
          </a:p>
        </p:txBody>
      </p:sp>
      <p:sp>
        <p:nvSpPr>
          <p:cNvPr id="4" name="Slide Number Placeholder 3"/>
          <p:cNvSpPr>
            <a:spLocks noGrp="1"/>
          </p:cNvSpPr>
          <p:nvPr>
            <p:ph type="sldNum" sz="quarter" idx="5"/>
          </p:nvPr>
        </p:nvSpPr>
        <p:spPr/>
        <p:txBody>
          <a:bodyPr/>
          <a:lstStyle/>
          <a:p>
            <a:fld id="{D282FBF0-2D5F-460B-B070-672A8A3C7656}" type="slidenum">
              <a:rPr lang="en-IN" smtClean="0"/>
              <a:t>8</a:t>
            </a:fld>
            <a:endParaRPr lang="en-IN" dirty="0"/>
          </a:p>
        </p:txBody>
      </p:sp>
    </p:spTree>
    <p:extLst>
      <p:ext uri="{BB962C8B-B14F-4D97-AF65-F5344CB8AC3E}">
        <p14:creationId xmlns:p14="http://schemas.microsoft.com/office/powerpoint/2010/main" val="25828283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dirty="0">
                <a:solidFill>
                  <a:srgbClr val="0F0F0F"/>
                </a:solidFill>
                <a:effectLst/>
                <a:latin typeface="Söhne"/>
              </a:rPr>
              <a:t>Explanation:</a:t>
            </a:r>
          </a:p>
          <a:p>
            <a:endParaRPr lang="en-IN" sz="1800" b="0" i="0" dirty="0">
              <a:solidFill>
                <a:srgbClr val="0F0F0F"/>
              </a:solidFill>
              <a:effectLst/>
              <a:latin typeface="Söhne"/>
              <a:ea typeface="Times New Roman" panose="02020603050405020304" pitchFamily="18" charset="0"/>
            </a:endParaRPr>
          </a:p>
          <a:p>
            <a:pPr algn="l"/>
            <a:r>
              <a:rPr lang="en-US" sz="2800" b="0" i="0" dirty="0">
                <a:solidFill>
                  <a:srgbClr val="0D0D0D"/>
                </a:solidFill>
                <a:effectLst/>
                <a:highlight>
                  <a:srgbClr val="FFFFFF"/>
                </a:highlight>
                <a:latin typeface="Söhne"/>
              </a:rPr>
              <a:t>This bar chart illustrates the relative importance of different features in predicting customer churn, as determined by a Random Forest model. Features like '</a:t>
            </a:r>
            <a:r>
              <a:rPr lang="en-US" sz="2800" b="0" i="0" dirty="0" err="1">
                <a:solidFill>
                  <a:srgbClr val="0D0D0D"/>
                </a:solidFill>
                <a:effectLst/>
                <a:highlight>
                  <a:srgbClr val="FFFFFF"/>
                </a:highlight>
                <a:latin typeface="Söhne"/>
              </a:rPr>
              <a:t>MonthlyCharges</a:t>
            </a:r>
            <a:r>
              <a:rPr lang="en-US" sz="2800" b="0" i="0" dirty="0">
                <a:solidFill>
                  <a:srgbClr val="0D0D0D"/>
                </a:solidFill>
                <a:effectLst/>
                <a:highlight>
                  <a:srgbClr val="FFFFFF"/>
                </a:highlight>
                <a:latin typeface="Söhne"/>
              </a:rPr>
              <a:t>' and 'Contract' appear to have the greatest importance, suggesting they are strong indicators of whether a customer might leave. High '</a:t>
            </a:r>
            <a:r>
              <a:rPr lang="en-US" sz="2800" b="0" i="0" dirty="0" err="1">
                <a:solidFill>
                  <a:srgbClr val="0D0D0D"/>
                </a:solidFill>
                <a:effectLst/>
                <a:highlight>
                  <a:srgbClr val="FFFFFF"/>
                </a:highlight>
                <a:latin typeface="Söhne"/>
              </a:rPr>
              <a:t>MonthlyCharges</a:t>
            </a:r>
            <a:r>
              <a:rPr lang="en-US" sz="2800" b="0" i="0" dirty="0">
                <a:solidFill>
                  <a:srgbClr val="0D0D0D"/>
                </a:solidFill>
                <a:effectLst/>
                <a:highlight>
                  <a:srgbClr val="FFFFFF"/>
                </a:highlight>
                <a:latin typeface="Söhne"/>
              </a:rPr>
              <a:t>' could indicate that cost is a significant factor for customers, and the nature of their 'Contract' could influence their decision to stay or switch services. 'Tenure', which reflects the length of time a customer has been with the company, also plays a crucial role, likely because more extended relationships might correspond to loyalty and a decreased likelihood of churn. Other features like '</a:t>
            </a:r>
            <a:r>
              <a:rPr lang="en-US" sz="2800" b="0" i="0" dirty="0" err="1">
                <a:solidFill>
                  <a:srgbClr val="0D0D0D"/>
                </a:solidFill>
                <a:effectLst/>
                <a:highlight>
                  <a:srgbClr val="FFFFFF"/>
                </a:highlight>
                <a:latin typeface="Söhne"/>
              </a:rPr>
              <a:t>TotalCharges</a:t>
            </a:r>
            <a:r>
              <a:rPr lang="en-US" sz="2800" b="0" i="0" dirty="0">
                <a:solidFill>
                  <a:srgbClr val="0D0D0D"/>
                </a:solidFill>
                <a:effectLst/>
                <a:highlight>
                  <a:srgbClr val="FFFFFF"/>
                </a:highlight>
                <a:latin typeface="Söhne"/>
              </a:rPr>
              <a:t>' and the '</a:t>
            </a:r>
            <a:r>
              <a:rPr lang="en-US" sz="2800" b="0" i="0" dirty="0" err="1">
                <a:solidFill>
                  <a:srgbClr val="0D0D0D"/>
                </a:solidFill>
                <a:effectLst/>
                <a:highlight>
                  <a:srgbClr val="FFFFFF"/>
                </a:highlight>
                <a:latin typeface="Söhne"/>
              </a:rPr>
              <a:t>Tenure_MonthlyCharges</a:t>
            </a:r>
            <a:r>
              <a:rPr lang="en-US" sz="2800" b="0" i="0" dirty="0">
                <a:solidFill>
                  <a:srgbClr val="0D0D0D"/>
                </a:solidFill>
                <a:effectLst/>
                <a:highlight>
                  <a:srgbClr val="FFFFFF"/>
                </a:highlight>
                <a:latin typeface="Söhne"/>
              </a:rPr>
              <a:t>' interaction reveal that both the long-term value and the relationship between how long a customer has been with the service and their monthly charges are influential in predicting churn.</a:t>
            </a:r>
          </a:p>
          <a:p>
            <a:pPr algn="l"/>
            <a:endParaRPr lang="en-US" sz="2800" b="0" i="0" dirty="0">
              <a:solidFill>
                <a:srgbClr val="0D0D0D"/>
              </a:solidFill>
              <a:effectLst/>
              <a:highlight>
                <a:srgbClr val="FFFFFF"/>
              </a:highlight>
              <a:latin typeface="Söhne"/>
            </a:endParaRPr>
          </a:p>
          <a:p>
            <a:pPr algn="l"/>
            <a:r>
              <a:rPr lang="en-US" sz="2800" b="0" i="0" dirty="0">
                <a:solidFill>
                  <a:srgbClr val="0D0D0D"/>
                </a:solidFill>
                <a:effectLst/>
                <a:highlight>
                  <a:srgbClr val="FFFFFF"/>
                </a:highlight>
                <a:latin typeface="Söhne"/>
              </a:rPr>
              <a:t>This visual representation serves as a critical tool for the company, as it points to areas where targeted strategies can be developed to retain customers. For instance, adjusting monthly charges, offering more flexible contract terms, or focusing on long-term customer relationship management could be effective ways to reduce churn. Furthermore, this feature importance chart helps streamline the model by highlighting which features to include, leading to a more efficient and transparent decision-making process. Understanding these key drivers of churn allows businesses to tailor their customer retention approaches, making interventions more effective and resource-efficient.</a:t>
            </a:r>
          </a:p>
          <a:p>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D282FBF0-2D5F-460B-B070-672A8A3C7656}" type="slidenum">
              <a:rPr lang="en-IN" smtClean="0"/>
              <a:t>9</a:t>
            </a:fld>
            <a:endParaRPr lang="en-IN" dirty="0"/>
          </a:p>
        </p:txBody>
      </p:sp>
    </p:spTree>
    <p:extLst>
      <p:ext uri="{BB962C8B-B14F-4D97-AF65-F5344CB8AC3E}">
        <p14:creationId xmlns:p14="http://schemas.microsoft.com/office/powerpoint/2010/main" val="601062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8150A-F776-6ACA-CC9D-C8616C496B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6A5A76-1255-8BD0-0F70-D796C9CA3F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206D2D1-B148-94A5-0E75-8F6432E7D2AE}"/>
              </a:ext>
            </a:extLst>
          </p:cNvPr>
          <p:cNvSpPr>
            <a:spLocks noGrp="1"/>
          </p:cNvSpPr>
          <p:nvPr>
            <p:ph type="dt" sz="half" idx="10"/>
          </p:nvPr>
        </p:nvSpPr>
        <p:spPr/>
        <p:txBody>
          <a:bodyPr/>
          <a:lstStyle/>
          <a:p>
            <a:fld id="{33D72317-F6DE-48A2-BA58-57F05BC8CEA2}" type="datetimeFigureOut">
              <a:rPr lang="en-IN" smtClean="0"/>
              <a:t>19/04/24</a:t>
            </a:fld>
            <a:endParaRPr lang="en-IN" dirty="0"/>
          </a:p>
        </p:txBody>
      </p:sp>
      <p:sp>
        <p:nvSpPr>
          <p:cNvPr id="5" name="Footer Placeholder 4">
            <a:extLst>
              <a:ext uri="{FF2B5EF4-FFF2-40B4-BE49-F238E27FC236}">
                <a16:creationId xmlns:a16="http://schemas.microsoft.com/office/drawing/2014/main" id="{F36838B1-7FBC-A633-A29D-4486A219AC3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7A7F57F-E612-38C1-1A47-6C4690EA8D6D}"/>
              </a:ext>
            </a:extLst>
          </p:cNvPr>
          <p:cNvSpPr>
            <a:spLocks noGrp="1"/>
          </p:cNvSpPr>
          <p:nvPr>
            <p:ph type="sldNum" sz="quarter" idx="12"/>
          </p:nvPr>
        </p:nvSpPr>
        <p:spPr/>
        <p:txBody>
          <a:bodyPr/>
          <a:lstStyle/>
          <a:p>
            <a:fld id="{746D351E-8FF6-4F95-B049-75C4CCF0E6AB}" type="slidenum">
              <a:rPr lang="en-IN" smtClean="0"/>
              <a:t>‹#›</a:t>
            </a:fld>
            <a:endParaRPr lang="en-IN" dirty="0"/>
          </a:p>
        </p:txBody>
      </p:sp>
    </p:spTree>
    <p:extLst>
      <p:ext uri="{BB962C8B-B14F-4D97-AF65-F5344CB8AC3E}">
        <p14:creationId xmlns:p14="http://schemas.microsoft.com/office/powerpoint/2010/main" val="4078112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694B7-510E-387F-0C36-EE58E091CB5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C0BE125-755D-0DB6-1EFC-68FFC1977D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BB5D31-9CC9-0827-809E-D70551C47D6E}"/>
              </a:ext>
            </a:extLst>
          </p:cNvPr>
          <p:cNvSpPr>
            <a:spLocks noGrp="1"/>
          </p:cNvSpPr>
          <p:nvPr>
            <p:ph type="dt" sz="half" idx="10"/>
          </p:nvPr>
        </p:nvSpPr>
        <p:spPr/>
        <p:txBody>
          <a:bodyPr/>
          <a:lstStyle/>
          <a:p>
            <a:fld id="{33D72317-F6DE-48A2-BA58-57F05BC8CEA2}" type="datetimeFigureOut">
              <a:rPr lang="en-IN" smtClean="0"/>
              <a:t>19/04/24</a:t>
            </a:fld>
            <a:endParaRPr lang="en-IN" dirty="0"/>
          </a:p>
        </p:txBody>
      </p:sp>
      <p:sp>
        <p:nvSpPr>
          <p:cNvPr id="5" name="Footer Placeholder 4">
            <a:extLst>
              <a:ext uri="{FF2B5EF4-FFF2-40B4-BE49-F238E27FC236}">
                <a16:creationId xmlns:a16="http://schemas.microsoft.com/office/drawing/2014/main" id="{914AE9FA-5268-145C-0858-BD252222C34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D599E77-99C8-E0A2-FD79-1B3FA722E75D}"/>
              </a:ext>
            </a:extLst>
          </p:cNvPr>
          <p:cNvSpPr>
            <a:spLocks noGrp="1"/>
          </p:cNvSpPr>
          <p:nvPr>
            <p:ph type="sldNum" sz="quarter" idx="12"/>
          </p:nvPr>
        </p:nvSpPr>
        <p:spPr/>
        <p:txBody>
          <a:bodyPr/>
          <a:lstStyle/>
          <a:p>
            <a:fld id="{746D351E-8FF6-4F95-B049-75C4CCF0E6AB}" type="slidenum">
              <a:rPr lang="en-IN" smtClean="0"/>
              <a:t>‹#›</a:t>
            </a:fld>
            <a:endParaRPr lang="en-IN" dirty="0"/>
          </a:p>
        </p:txBody>
      </p:sp>
    </p:spTree>
    <p:extLst>
      <p:ext uri="{BB962C8B-B14F-4D97-AF65-F5344CB8AC3E}">
        <p14:creationId xmlns:p14="http://schemas.microsoft.com/office/powerpoint/2010/main" val="2719856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2E663F-DD7B-415F-688D-F794FC19CDB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1352A0-EC56-54F0-3AF5-CD9EE739DF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0C6D79-1F29-6DF6-6A49-3CB596425E3A}"/>
              </a:ext>
            </a:extLst>
          </p:cNvPr>
          <p:cNvSpPr>
            <a:spLocks noGrp="1"/>
          </p:cNvSpPr>
          <p:nvPr>
            <p:ph type="dt" sz="half" idx="10"/>
          </p:nvPr>
        </p:nvSpPr>
        <p:spPr/>
        <p:txBody>
          <a:bodyPr/>
          <a:lstStyle/>
          <a:p>
            <a:fld id="{33D72317-F6DE-48A2-BA58-57F05BC8CEA2}" type="datetimeFigureOut">
              <a:rPr lang="en-IN" smtClean="0"/>
              <a:t>19/04/24</a:t>
            </a:fld>
            <a:endParaRPr lang="en-IN" dirty="0"/>
          </a:p>
        </p:txBody>
      </p:sp>
      <p:sp>
        <p:nvSpPr>
          <p:cNvPr id="5" name="Footer Placeholder 4">
            <a:extLst>
              <a:ext uri="{FF2B5EF4-FFF2-40B4-BE49-F238E27FC236}">
                <a16:creationId xmlns:a16="http://schemas.microsoft.com/office/drawing/2014/main" id="{A06C90B3-DA22-F8C8-E31B-A7050486DEC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A4373DB-8F48-194D-B1A2-0D3FB99F9C3D}"/>
              </a:ext>
            </a:extLst>
          </p:cNvPr>
          <p:cNvSpPr>
            <a:spLocks noGrp="1"/>
          </p:cNvSpPr>
          <p:nvPr>
            <p:ph type="sldNum" sz="quarter" idx="12"/>
          </p:nvPr>
        </p:nvSpPr>
        <p:spPr/>
        <p:txBody>
          <a:bodyPr/>
          <a:lstStyle/>
          <a:p>
            <a:fld id="{746D351E-8FF6-4F95-B049-75C4CCF0E6AB}" type="slidenum">
              <a:rPr lang="en-IN" smtClean="0"/>
              <a:t>‹#›</a:t>
            </a:fld>
            <a:endParaRPr lang="en-IN" dirty="0"/>
          </a:p>
        </p:txBody>
      </p:sp>
    </p:spTree>
    <p:extLst>
      <p:ext uri="{BB962C8B-B14F-4D97-AF65-F5344CB8AC3E}">
        <p14:creationId xmlns:p14="http://schemas.microsoft.com/office/powerpoint/2010/main" val="1274705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C50AB-1CC3-E707-A6D8-AE796CD447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2CED24-81B6-2BB5-0D37-E29C0E787B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7963EE-CA1C-6627-8E55-87DC82813630}"/>
              </a:ext>
            </a:extLst>
          </p:cNvPr>
          <p:cNvSpPr>
            <a:spLocks noGrp="1"/>
          </p:cNvSpPr>
          <p:nvPr>
            <p:ph type="dt" sz="half" idx="10"/>
          </p:nvPr>
        </p:nvSpPr>
        <p:spPr/>
        <p:txBody>
          <a:bodyPr/>
          <a:lstStyle/>
          <a:p>
            <a:fld id="{33D72317-F6DE-48A2-BA58-57F05BC8CEA2}" type="datetimeFigureOut">
              <a:rPr lang="en-IN" smtClean="0"/>
              <a:t>19/04/24</a:t>
            </a:fld>
            <a:endParaRPr lang="en-IN" dirty="0"/>
          </a:p>
        </p:txBody>
      </p:sp>
      <p:sp>
        <p:nvSpPr>
          <p:cNvPr id="5" name="Footer Placeholder 4">
            <a:extLst>
              <a:ext uri="{FF2B5EF4-FFF2-40B4-BE49-F238E27FC236}">
                <a16:creationId xmlns:a16="http://schemas.microsoft.com/office/drawing/2014/main" id="{5D6F7ED3-FD7A-59AC-1C88-A7796AD3620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E2604B4-13CD-FEE8-7465-207F113455A1}"/>
              </a:ext>
            </a:extLst>
          </p:cNvPr>
          <p:cNvSpPr>
            <a:spLocks noGrp="1"/>
          </p:cNvSpPr>
          <p:nvPr>
            <p:ph type="sldNum" sz="quarter" idx="12"/>
          </p:nvPr>
        </p:nvSpPr>
        <p:spPr/>
        <p:txBody>
          <a:bodyPr/>
          <a:lstStyle/>
          <a:p>
            <a:fld id="{746D351E-8FF6-4F95-B049-75C4CCF0E6AB}" type="slidenum">
              <a:rPr lang="en-IN" smtClean="0"/>
              <a:t>‹#›</a:t>
            </a:fld>
            <a:endParaRPr lang="en-IN" dirty="0"/>
          </a:p>
        </p:txBody>
      </p:sp>
    </p:spTree>
    <p:extLst>
      <p:ext uri="{BB962C8B-B14F-4D97-AF65-F5344CB8AC3E}">
        <p14:creationId xmlns:p14="http://schemas.microsoft.com/office/powerpoint/2010/main" val="4290214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97C07-0527-4FAE-581B-BA38EEEF2A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D645CFD-E54C-7F30-21EC-B3C941B238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B1AC31-5BBC-1069-F881-39618704AF5F}"/>
              </a:ext>
            </a:extLst>
          </p:cNvPr>
          <p:cNvSpPr>
            <a:spLocks noGrp="1"/>
          </p:cNvSpPr>
          <p:nvPr>
            <p:ph type="dt" sz="half" idx="10"/>
          </p:nvPr>
        </p:nvSpPr>
        <p:spPr/>
        <p:txBody>
          <a:bodyPr/>
          <a:lstStyle/>
          <a:p>
            <a:fld id="{33D72317-F6DE-48A2-BA58-57F05BC8CEA2}" type="datetimeFigureOut">
              <a:rPr lang="en-IN" smtClean="0"/>
              <a:t>19/04/24</a:t>
            </a:fld>
            <a:endParaRPr lang="en-IN" dirty="0"/>
          </a:p>
        </p:txBody>
      </p:sp>
      <p:sp>
        <p:nvSpPr>
          <p:cNvPr id="5" name="Footer Placeholder 4">
            <a:extLst>
              <a:ext uri="{FF2B5EF4-FFF2-40B4-BE49-F238E27FC236}">
                <a16:creationId xmlns:a16="http://schemas.microsoft.com/office/drawing/2014/main" id="{FFCA4908-12D1-9D72-B692-9B0C4C05D84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550757D-C8ED-B445-D4F4-9922A53A1246}"/>
              </a:ext>
            </a:extLst>
          </p:cNvPr>
          <p:cNvSpPr>
            <a:spLocks noGrp="1"/>
          </p:cNvSpPr>
          <p:nvPr>
            <p:ph type="sldNum" sz="quarter" idx="12"/>
          </p:nvPr>
        </p:nvSpPr>
        <p:spPr/>
        <p:txBody>
          <a:bodyPr/>
          <a:lstStyle/>
          <a:p>
            <a:fld id="{746D351E-8FF6-4F95-B049-75C4CCF0E6AB}" type="slidenum">
              <a:rPr lang="en-IN" smtClean="0"/>
              <a:t>‹#›</a:t>
            </a:fld>
            <a:endParaRPr lang="en-IN" dirty="0"/>
          </a:p>
        </p:txBody>
      </p:sp>
    </p:spTree>
    <p:extLst>
      <p:ext uri="{BB962C8B-B14F-4D97-AF65-F5344CB8AC3E}">
        <p14:creationId xmlns:p14="http://schemas.microsoft.com/office/powerpoint/2010/main" val="3509167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02478-B9FC-E8FD-25E4-C03E510702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0BBBFC-25E1-F8F1-4C9F-4B3EDD8B93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D2475C9-A9E2-3BC1-C0D6-6CC58F2E8A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5B257FF-0A2F-55DC-F489-E961D0157995}"/>
              </a:ext>
            </a:extLst>
          </p:cNvPr>
          <p:cNvSpPr>
            <a:spLocks noGrp="1"/>
          </p:cNvSpPr>
          <p:nvPr>
            <p:ph type="dt" sz="half" idx="10"/>
          </p:nvPr>
        </p:nvSpPr>
        <p:spPr/>
        <p:txBody>
          <a:bodyPr/>
          <a:lstStyle/>
          <a:p>
            <a:fld id="{33D72317-F6DE-48A2-BA58-57F05BC8CEA2}" type="datetimeFigureOut">
              <a:rPr lang="en-IN" smtClean="0"/>
              <a:t>19/04/24</a:t>
            </a:fld>
            <a:endParaRPr lang="en-IN" dirty="0"/>
          </a:p>
        </p:txBody>
      </p:sp>
      <p:sp>
        <p:nvSpPr>
          <p:cNvPr id="6" name="Footer Placeholder 5">
            <a:extLst>
              <a:ext uri="{FF2B5EF4-FFF2-40B4-BE49-F238E27FC236}">
                <a16:creationId xmlns:a16="http://schemas.microsoft.com/office/drawing/2014/main" id="{8257ABC4-1173-A50B-438F-E1E1A675CCB7}"/>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403420B9-4377-98B5-F732-D483BF24C33F}"/>
              </a:ext>
            </a:extLst>
          </p:cNvPr>
          <p:cNvSpPr>
            <a:spLocks noGrp="1"/>
          </p:cNvSpPr>
          <p:nvPr>
            <p:ph type="sldNum" sz="quarter" idx="12"/>
          </p:nvPr>
        </p:nvSpPr>
        <p:spPr/>
        <p:txBody>
          <a:bodyPr/>
          <a:lstStyle/>
          <a:p>
            <a:fld id="{746D351E-8FF6-4F95-B049-75C4CCF0E6AB}" type="slidenum">
              <a:rPr lang="en-IN" smtClean="0"/>
              <a:t>‹#›</a:t>
            </a:fld>
            <a:endParaRPr lang="en-IN" dirty="0"/>
          </a:p>
        </p:txBody>
      </p:sp>
    </p:spTree>
    <p:extLst>
      <p:ext uri="{BB962C8B-B14F-4D97-AF65-F5344CB8AC3E}">
        <p14:creationId xmlns:p14="http://schemas.microsoft.com/office/powerpoint/2010/main" val="3239060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79C94-EE7E-AB9F-0353-1C36EF45C19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F0BC544-FF13-D9C2-EFCB-DFD412E9BD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AE8FCF-F0CC-DEE0-FD6F-68F05E0683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005852-0A12-DC90-9B6E-BDD5C00EC7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418E43-9680-3E3B-AB78-DBB3103183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8F162A-7CA1-C610-1B0E-AD9985D79559}"/>
              </a:ext>
            </a:extLst>
          </p:cNvPr>
          <p:cNvSpPr>
            <a:spLocks noGrp="1"/>
          </p:cNvSpPr>
          <p:nvPr>
            <p:ph type="dt" sz="half" idx="10"/>
          </p:nvPr>
        </p:nvSpPr>
        <p:spPr/>
        <p:txBody>
          <a:bodyPr/>
          <a:lstStyle/>
          <a:p>
            <a:fld id="{33D72317-F6DE-48A2-BA58-57F05BC8CEA2}" type="datetimeFigureOut">
              <a:rPr lang="en-IN" smtClean="0"/>
              <a:t>19/04/24</a:t>
            </a:fld>
            <a:endParaRPr lang="en-IN" dirty="0"/>
          </a:p>
        </p:txBody>
      </p:sp>
      <p:sp>
        <p:nvSpPr>
          <p:cNvPr id="8" name="Footer Placeholder 7">
            <a:extLst>
              <a:ext uri="{FF2B5EF4-FFF2-40B4-BE49-F238E27FC236}">
                <a16:creationId xmlns:a16="http://schemas.microsoft.com/office/drawing/2014/main" id="{657A0261-47CF-C7BA-9272-BFC6513B332E}"/>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3A1F05E4-8632-9DEE-834C-155C989E1436}"/>
              </a:ext>
            </a:extLst>
          </p:cNvPr>
          <p:cNvSpPr>
            <a:spLocks noGrp="1"/>
          </p:cNvSpPr>
          <p:nvPr>
            <p:ph type="sldNum" sz="quarter" idx="12"/>
          </p:nvPr>
        </p:nvSpPr>
        <p:spPr/>
        <p:txBody>
          <a:bodyPr/>
          <a:lstStyle/>
          <a:p>
            <a:fld id="{746D351E-8FF6-4F95-B049-75C4CCF0E6AB}" type="slidenum">
              <a:rPr lang="en-IN" smtClean="0"/>
              <a:t>‹#›</a:t>
            </a:fld>
            <a:endParaRPr lang="en-IN" dirty="0"/>
          </a:p>
        </p:txBody>
      </p:sp>
    </p:spTree>
    <p:extLst>
      <p:ext uri="{BB962C8B-B14F-4D97-AF65-F5344CB8AC3E}">
        <p14:creationId xmlns:p14="http://schemas.microsoft.com/office/powerpoint/2010/main" val="3070521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335C6-82C8-730B-F672-A65BA42AFC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3BAAE9-7C80-DE8A-4BF9-0D9F8CFAA970}"/>
              </a:ext>
            </a:extLst>
          </p:cNvPr>
          <p:cNvSpPr>
            <a:spLocks noGrp="1"/>
          </p:cNvSpPr>
          <p:nvPr>
            <p:ph type="dt" sz="half" idx="10"/>
          </p:nvPr>
        </p:nvSpPr>
        <p:spPr/>
        <p:txBody>
          <a:bodyPr/>
          <a:lstStyle/>
          <a:p>
            <a:fld id="{33D72317-F6DE-48A2-BA58-57F05BC8CEA2}" type="datetimeFigureOut">
              <a:rPr lang="en-IN" smtClean="0"/>
              <a:t>19/04/24</a:t>
            </a:fld>
            <a:endParaRPr lang="en-IN" dirty="0"/>
          </a:p>
        </p:txBody>
      </p:sp>
      <p:sp>
        <p:nvSpPr>
          <p:cNvPr id="4" name="Footer Placeholder 3">
            <a:extLst>
              <a:ext uri="{FF2B5EF4-FFF2-40B4-BE49-F238E27FC236}">
                <a16:creationId xmlns:a16="http://schemas.microsoft.com/office/drawing/2014/main" id="{87A77B87-6ABD-6546-5F7E-419D84C7A3D1}"/>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12E1754F-37E1-F0EB-A379-707D75FDBCED}"/>
              </a:ext>
            </a:extLst>
          </p:cNvPr>
          <p:cNvSpPr>
            <a:spLocks noGrp="1"/>
          </p:cNvSpPr>
          <p:nvPr>
            <p:ph type="sldNum" sz="quarter" idx="12"/>
          </p:nvPr>
        </p:nvSpPr>
        <p:spPr/>
        <p:txBody>
          <a:bodyPr/>
          <a:lstStyle/>
          <a:p>
            <a:fld id="{746D351E-8FF6-4F95-B049-75C4CCF0E6AB}" type="slidenum">
              <a:rPr lang="en-IN" smtClean="0"/>
              <a:t>‹#›</a:t>
            </a:fld>
            <a:endParaRPr lang="en-IN" dirty="0"/>
          </a:p>
        </p:txBody>
      </p:sp>
    </p:spTree>
    <p:extLst>
      <p:ext uri="{BB962C8B-B14F-4D97-AF65-F5344CB8AC3E}">
        <p14:creationId xmlns:p14="http://schemas.microsoft.com/office/powerpoint/2010/main" val="196008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80271A-F575-5FFA-945E-CDED3D1F7A21}"/>
              </a:ext>
            </a:extLst>
          </p:cNvPr>
          <p:cNvSpPr>
            <a:spLocks noGrp="1"/>
          </p:cNvSpPr>
          <p:nvPr>
            <p:ph type="dt" sz="half" idx="10"/>
          </p:nvPr>
        </p:nvSpPr>
        <p:spPr/>
        <p:txBody>
          <a:bodyPr/>
          <a:lstStyle/>
          <a:p>
            <a:fld id="{33D72317-F6DE-48A2-BA58-57F05BC8CEA2}" type="datetimeFigureOut">
              <a:rPr lang="en-IN" smtClean="0"/>
              <a:t>19/04/24</a:t>
            </a:fld>
            <a:endParaRPr lang="en-IN" dirty="0"/>
          </a:p>
        </p:txBody>
      </p:sp>
      <p:sp>
        <p:nvSpPr>
          <p:cNvPr id="3" name="Footer Placeholder 2">
            <a:extLst>
              <a:ext uri="{FF2B5EF4-FFF2-40B4-BE49-F238E27FC236}">
                <a16:creationId xmlns:a16="http://schemas.microsoft.com/office/drawing/2014/main" id="{88F77A3D-0E59-30F3-4516-FA64D94BC975}"/>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918FB410-3723-0C3F-448B-ECE344DC4BA7}"/>
              </a:ext>
            </a:extLst>
          </p:cNvPr>
          <p:cNvSpPr>
            <a:spLocks noGrp="1"/>
          </p:cNvSpPr>
          <p:nvPr>
            <p:ph type="sldNum" sz="quarter" idx="12"/>
          </p:nvPr>
        </p:nvSpPr>
        <p:spPr/>
        <p:txBody>
          <a:bodyPr/>
          <a:lstStyle/>
          <a:p>
            <a:fld id="{746D351E-8FF6-4F95-B049-75C4CCF0E6AB}" type="slidenum">
              <a:rPr lang="en-IN" smtClean="0"/>
              <a:t>‹#›</a:t>
            </a:fld>
            <a:endParaRPr lang="en-IN" dirty="0"/>
          </a:p>
        </p:txBody>
      </p:sp>
    </p:spTree>
    <p:extLst>
      <p:ext uri="{BB962C8B-B14F-4D97-AF65-F5344CB8AC3E}">
        <p14:creationId xmlns:p14="http://schemas.microsoft.com/office/powerpoint/2010/main" val="2853594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89F6E-36E7-4347-0AE4-D010A1C556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621F1C9-A7D0-A117-05F3-8D7724E771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EA25BE8-A215-6CBE-F603-42E73BF145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45AA7E-8EC8-370F-985E-53982ED25EB4}"/>
              </a:ext>
            </a:extLst>
          </p:cNvPr>
          <p:cNvSpPr>
            <a:spLocks noGrp="1"/>
          </p:cNvSpPr>
          <p:nvPr>
            <p:ph type="dt" sz="half" idx="10"/>
          </p:nvPr>
        </p:nvSpPr>
        <p:spPr/>
        <p:txBody>
          <a:bodyPr/>
          <a:lstStyle/>
          <a:p>
            <a:fld id="{33D72317-F6DE-48A2-BA58-57F05BC8CEA2}" type="datetimeFigureOut">
              <a:rPr lang="en-IN" smtClean="0"/>
              <a:t>19/04/24</a:t>
            </a:fld>
            <a:endParaRPr lang="en-IN" dirty="0"/>
          </a:p>
        </p:txBody>
      </p:sp>
      <p:sp>
        <p:nvSpPr>
          <p:cNvPr id="6" name="Footer Placeholder 5">
            <a:extLst>
              <a:ext uri="{FF2B5EF4-FFF2-40B4-BE49-F238E27FC236}">
                <a16:creationId xmlns:a16="http://schemas.microsoft.com/office/drawing/2014/main" id="{DC1DDC1A-70F0-35C0-5C9C-3A6B5733FA51}"/>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8591FD02-C71C-E5C1-4A74-4AD303576F14}"/>
              </a:ext>
            </a:extLst>
          </p:cNvPr>
          <p:cNvSpPr>
            <a:spLocks noGrp="1"/>
          </p:cNvSpPr>
          <p:nvPr>
            <p:ph type="sldNum" sz="quarter" idx="12"/>
          </p:nvPr>
        </p:nvSpPr>
        <p:spPr/>
        <p:txBody>
          <a:bodyPr/>
          <a:lstStyle/>
          <a:p>
            <a:fld id="{746D351E-8FF6-4F95-B049-75C4CCF0E6AB}" type="slidenum">
              <a:rPr lang="en-IN" smtClean="0"/>
              <a:t>‹#›</a:t>
            </a:fld>
            <a:endParaRPr lang="en-IN" dirty="0"/>
          </a:p>
        </p:txBody>
      </p:sp>
    </p:spTree>
    <p:extLst>
      <p:ext uri="{BB962C8B-B14F-4D97-AF65-F5344CB8AC3E}">
        <p14:creationId xmlns:p14="http://schemas.microsoft.com/office/powerpoint/2010/main" val="911176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D2917-3895-C4B1-A20B-F809DDD113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A7E75E-92CB-DFF6-BA52-2AA1A901A4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0FD93BC-C08D-CF6A-C14F-E24B5337C5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880129-0D6F-3DCA-F7CD-B4DF8822BE5D}"/>
              </a:ext>
            </a:extLst>
          </p:cNvPr>
          <p:cNvSpPr>
            <a:spLocks noGrp="1"/>
          </p:cNvSpPr>
          <p:nvPr>
            <p:ph type="dt" sz="half" idx="10"/>
          </p:nvPr>
        </p:nvSpPr>
        <p:spPr/>
        <p:txBody>
          <a:bodyPr/>
          <a:lstStyle/>
          <a:p>
            <a:fld id="{33D72317-F6DE-48A2-BA58-57F05BC8CEA2}" type="datetimeFigureOut">
              <a:rPr lang="en-IN" smtClean="0"/>
              <a:t>19/04/24</a:t>
            </a:fld>
            <a:endParaRPr lang="en-IN" dirty="0"/>
          </a:p>
        </p:txBody>
      </p:sp>
      <p:sp>
        <p:nvSpPr>
          <p:cNvPr id="6" name="Footer Placeholder 5">
            <a:extLst>
              <a:ext uri="{FF2B5EF4-FFF2-40B4-BE49-F238E27FC236}">
                <a16:creationId xmlns:a16="http://schemas.microsoft.com/office/drawing/2014/main" id="{C448E2E8-6CEA-03E3-F2C6-1A73365D38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5089B9-4F82-00E4-51FA-F66AB8F25B1B}"/>
              </a:ext>
            </a:extLst>
          </p:cNvPr>
          <p:cNvSpPr>
            <a:spLocks noGrp="1"/>
          </p:cNvSpPr>
          <p:nvPr>
            <p:ph type="sldNum" sz="quarter" idx="12"/>
          </p:nvPr>
        </p:nvSpPr>
        <p:spPr/>
        <p:txBody>
          <a:bodyPr/>
          <a:lstStyle/>
          <a:p>
            <a:fld id="{746D351E-8FF6-4F95-B049-75C4CCF0E6AB}" type="slidenum">
              <a:rPr lang="en-IN" smtClean="0"/>
              <a:t>‹#›</a:t>
            </a:fld>
            <a:endParaRPr lang="en-IN" dirty="0"/>
          </a:p>
        </p:txBody>
      </p:sp>
    </p:spTree>
    <p:extLst>
      <p:ext uri="{BB962C8B-B14F-4D97-AF65-F5344CB8AC3E}">
        <p14:creationId xmlns:p14="http://schemas.microsoft.com/office/powerpoint/2010/main" val="2352036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4078F3-8333-1C2D-35DC-AC46D889B2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73FAD7-DE3E-4E24-35ED-87FA5AB1D8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E93A69-CAC0-2FF7-5F33-ADD7432A9B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D72317-F6DE-48A2-BA58-57F05BC8CEA2}" type="datetimeFigureOut">
              <a:rPr lang="en-IN" smtClean="0"/>
              <a:t>19/04/24</a:t>
            </a:fld>
            <a:endParaRPr lang="en-IN" dirty="0"/>
          </a:p>
        </p:txBody>
      </p:sp>
      <p:sp>
        <p:nvSpPr>
          <p:cNvPr id="5" name="Footer Placeholder 4">
            <a:extLst>
              <a:ext uri="{FF2B5EF4-FFF2-40B4-BE49-F238E27FC236}">
                <a16:creationId xmlns:a16="http://schemas.microsoft.com/office/drawing/2014/main" id="{D2476F40-ED6D-587F-CA71-C78CB7C8BE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CD7FEF43-CE0B-6626-05F6-543E3D58DB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6D351E-8FF6-4F95-B049-75C4CCF0E6AB}" type="slidenum">
              <a:rPr lang="en-IN" smtClean="0"/>
              <a:t>‹#›</a:t>
            </a:fld>
            <a:endParaRPr lang="en-IN" dirty="0"/>
          </a:p>
        </p:txBody>
      </p:sp>
    </p:spTree>
    <p:extLst>
      <p:ext uri="{BB962C8B-B14F-4D97-AF65-F5344CB8AC3E}">
        <p14:creationId xmlns:p14="http://schemas.microsoft.com/office/powerpoint/2010/main" val="368982272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0.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52E5D1-5CAA-A269-3090-3B8EF9B0ADEB}"/>
              </a:ext>
            </a:extLst>
          </p:cNvPr>
          <p:cNvSpPr>
            <a:spLocks noGrp="1"/>
          </p:cNvSpPr>
          <p:nvPr>
            <p:ph type="ctrTitle"/>
          </p:nvPr>
        </p:nvSpPr>
        <p:spPr>
          <a:xfrm>
            <a:off x="1524000" y="1293338"/>
            <a:ext cx="9144000" cy="3274592"/>
          </a:xfrm>
        </p:spPr>
        <p:txBody>
          <a:bodyPr anchor="ctr">
            <a:normAutofit/>
          </a:bodyPr>
          <a:lstStyle/>
          <a:p>
            <a:r>
              <a:rPr lang="en-US" sz="2300" dirty="0">
                <a:latin typeface="Söhne"/>
              </a:rPr>
              <a:t>Customer Churn Prediction Using Machine Learning</a:t>
            </a:r>
            <a:br>
              <a:rPr lang="en-IN" sz="2300" b="1" cap="all" dirty="0">
                <a:effectLst/>
                <a:latin typeface="Times New Roman" panose="02020603050405020304" pitchFamily="18" charset="0"/>
                <a:ea typeface="Times New Roman" panose="02020603050405020304" pitchFamily="18" charset="0"/>
              </a:rPr>
            </a:br>
            <a:br>
              <a:rPr lang="en-US" sz="2300" b="0" i="0" dirty="0">
                <a:effectLst/>
                <a:latin typeface="Söhne"/>
              </a:rPr>
            </a:br>
            <a:br>
              <a:rPr lang="en-US" sz="2300" b="0" i="0" dirty="0">
                <a:effectLst/>
                <a:latin typeface="Söhne"/>
              </a:rPr>
            </a:br>
            <a:r>
              <a:rPr lang="en-US" sz="2300" b="0" i="0" dirty="0">
                <a:effectLst/>
                <a:latin typeface="Söhne"/>
              </a:rPr>
              <a:t>Professor Name: Feng “George” Yu</a:t>
            </a:r>
            <a:br>
              <a:rPr lang="en-US" sz="2300" b="0" i="0" dirty="0">
                <a:effectLst/>
                <a:latin typeface="Söhne"/>
              </a:rPr>
            </a:br>
            <a:r>
              <a:rPr lang="en-US" sz="2300" b="0" i="0" dirty="0">
                <a:effectLst/>
                <a:latin typeface="Söhne"/>
              </a:rPr>
              <a:t>Team: Sravan Reddy </a:t>
            </a:r>
            <a:r>
              <a:rPr lang="en-US" sz="2300" b="0" i="0" dirty="0" err="1">
                <a:effectLst/>
                <a:latin typeface="Söhne"/>
              </a:rPr>
              <a:t>Yalla</a:t>
            </a:r>
            <a:br>
              <a:rPr lang="en-US" sz="2300" b="0" i="0" dirty="0">
                <a:effectLst/>
                <a:latin typeface="Söhne"/>
              </a:rPr>
            </a:br>
            <a:r>
              <a:rPr lang="en-US" sz="2300" b="0" i="0" dirty="0">
                <a:effectLst/>
                <a:latin typeface="Söhne"/>
              </a:rPr>
              <a:t>Chandrashekar Reddy </a:t>
            </a:r>
            <a:br>
              <a:rPr lang="en-US" sz="2300" b="0" i="0" dirty="0">
                <a:effectLst/>
                <a:latin typeface="Söhne"/>
              </a:rPr>
            </a:br>
            <a:r>
              <a:rPr lang="en-US" sz="2300" b="0" i="0" dirty="0">
                <a:effectLst/>
                <a:latin typeface="Söhne"/>
              </a:rPr>
              <a:t> </a:t>
            </a:r>
            <a:r>
              <a:rPr lang="en-US" sz="2300" b="0" i="0" dirty="0" err="1">
                <a:effectLst/>
                <a:latin typeface="Söhne"/>
              </a:rPr>
              <a:t>Revanth</a:t>
            </a:r>
            <a:r>
              <a:rPr lang="en-US" sz="2300" b="0" i="0" dirty="0">
                <a:effectLst/>
                <a:latin typeface="Söhne"/>
              </a:rPr>
              <a:t> Reddy J </a:t>
            </a:r>
            <a:br>
              <a:rPr lang="en-US" sz="2300" b="0" i="0" dirty="0">
                <a:effectLst/>
                <a:latin typeface="Söhne"/>
              </a:rPr>
            </a:br>
            <a:br>
              <a:rPr lang="en-US" sz="2300" b="0" i="0" dirty="0">
                <a:effectLst/>
                <a:latin typeface="Söhne"/>
              </a:rPr>
            </a:br>
            <a:endParaRPr lang="en-IN" sz="2300" dirty="0"/>
          </a:p>
        </p:txBody>
      </p:sp>
      <p:cxnSp>
        <p:nvCxnSpPr>
          <p:cNvPr id="33" name="Straight Connector 3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9942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2F9D2-B807-602B-63D4-B2D745A022EE}"/>
              </a:ext>
            </a:extLst>
          </p:cNvPr>
          <p:cNvSpPr>
            <a:spLocks noGrp="1"/>
          </p:cNvSpPr>
          <p:nvPr>
            <p:ph type="title"/>
          </p:nvPr>
        </p:nvSpPr>
        <p:spPr/>
        <p:txBody>
          <a:bodyPr/>
          <a:lstStyle/>
          <a:p>
            <a:r>
              <a:rPr lang="en-US" b="0" i="0" dirty="0">
                <a:solidFill>
                  <a:srgbClr val="374151"/>
                </a:solidFill>
                <a:effectLst/>
                <a:latin typeface="Söhne"/>
              </a:rPr>
              <a:t>Model Building and Evaluation</a:t>
            </a:r>
            <a:endParaRPr lang="en-IN" dirty="0"/>
          </a:p>
        </p:txBody>
      </p:sp>
      <p:sp>
        <p:nvSpPr>
          <p:cNvPr id="3" name="Content Placeholder 2">
            <a:extLst>
              <a:ext uri="{FF2B5EF4-FFF2-40B4-BE49-F238E27FC236}">
                <a16:creationId xmlns:a16="http://schemas.microsoft.com/office/drawing/2014/main" id="{B0B4A1E5-B737-C6E7-ADAC-0FB6FD4F9B32}"/>
              </a:ext>
            </a:extLst>
          </p:cNvPr>
          <p:cNvSpPr>
            <a:spLocks noGrp="1"/>
          </p:cNvSpPr>
          <p:nvPr>
            <p:ph idx="1"/>
          </p:nvPr>
        </p:nvSpPr>
        <p:spPr>
          <a:xfrm>
            <a:off x="838200" y="1573306"/>
            <a:ext cx="10515600" cy="4603657"/>
          </a:xfrm>
        </p:spPr>
        <p:txBody>
          <a:bodyPr/>
          <a:lstStyle/>
          <a:p>
            <a:r>
              <a:rPr lang="en-US" b="0" i="0" dirty="0">
                <a:solidFill>
                  <a:srgbClr val="0D0D0D"/>
                </a:solidFill>
                <a:effectLst/>
                <a:highlight>
                  <a:srgbClr val="FFFFFF"/>
                </a:highlight>
                <a:latin typeface="Söhne"/>
              </a:rPr>
              <a:t>Evaluated multiple machine learning models to determine which best predicts customer churn.</a:t>
            </a:r>
          </a:p>
          <a:p>
            <a:r>
              <a:rPr lang="en-US" b="0" i="0" dirty="0">
                <a:solidFill>
                  <a:srgbClr val="0D0D0D"/>
                </a:solidFill>
                <a:effectLst/>
                <a:highlight>
                  <a:srgbClr val="FFFFFF"/>
                </a:highlight>
                <a:latin typeface="Söhne"/>
              </a:rPr>
              <a:t>Assessed each model's performance using accuracy, precision, recall, F1 score, and ROC-AUC.</a:t>
            </a:r>
            <a:endParaRPr lang="en-US" dirty="0">
              <a:solidFill>
                <a:srgbClr val="0D0D0D"/>
              </a:solidFill>
              <a:highlight>
                <a:srgbClr val="FFFFFF"/>
              </a:highlight>
              <a:latin typeface="Söhne"/>
            </a:endParaRPr>
          </a:p>
          <a:p>
            <a:r>
              <a:rPr lang="en-US" b="0" i="0" dirty="0">
                <a:solidFill>
                  <a:srgbClr val="0D0D0D"/>
                </a:solidFill>
                <a:effectLst/>
                <a:highlight>
                  <a:srgbClr val="FFFFFF"/>
                </a:highlight>
                <a:latin typeface="Söhne"/>
              </a:rPr>
              <a:t>Highlighted Random Forest as the superior model for this project based on the evaluation criteria.</a:t>
            </a:r>
            <a:endParaRPr lang="en-US" b="0" i="0" dirty="0">
              <a:solidFill>
                <a:srgbClr val="374151"/>
              </a:solidFill>
              <a:effectLst/>
              <a:latin typeface="Söhne"/>
            </a:endParaRPr>
          </a:p>
        </p:txBody>
      </p:sp>
      <p:pic>
        <p:nvPicPr>
          <p:cNvPr id="4" name="Picture 3" descr="A number of numbers and letters&#10;&#10;Description automatically generated with medium confidence">
            <a:extLst>
              <a:ext uri="{FF2B5EF4-FFF2-40B4-BE49-F238E27FC236}">
                <a16:creationId xmlns:a16="http://schemas.microsoft.com/office/drawing/2014/main" id="{CCA657DE-F544-15A9-611E-5C2EC207DEDA}"/>
              </a:ext>
            </a:extLst>
          </p:cNvPr>
          <p:cNvPicPr>
            <a:picLocks noChangeAspect="1"/>
          </p:cNvPicPr>
          <p:nvPr/>
        </p:nvPicPr>
        <p:blipFill>
          <a:blip r:embed="rId3"/>
          <a:stretch>
            <a:fillRect/>
          </a:stretch>
        </p:blipFill>
        <p:spPr>
          <a:xfrm>
            <a:off x="838200" y="3875134"/>
            <a:ext cx="10990136" cy="1947442"/>
          </a:xfrm>
          <a:prstGeom prst="rect">
            <a:avLst/>
          </a:prstGeom>
          <a:ln>
            <a:solidFill>
              <a:schemeClr val="accent1"/>
            </a:solidFill>
          </a:ln>
        </p:spPr>
      </p:pic>
    </p:spTree>
    <p:extLst>
      <p:ext uri="{BB962C8B-B14F-4D97-AF65-F5344CB8AC3E}">
        <p14:creationId xmlns:p14="http://schemas.microsoft.com/office/powerpoint/2010/main" val="1808635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312F9D2-B807-602B-63D4-B2D745A022EE}"/>
              </a:ext>
            </a:extLst>
          </p:cNvPr>
          <p:cNvSpPr>
            <a:spLocks noGrp="1"/>
          </p:cNvSpPr>
          <p:nvPr>
            <p:ph type="title"/>
          </p:nvPr>
        </p:nvSpPr>
        <p:spPr>
          <a:xfrm>
            <a:off x="838200" y="365125"/>
            <a:ext cx="10515600" cy="1325563"/>
          </a:xfrm>
        </p:spPr>
        <p:txBody>
          <a:bodyPr>
            <a:normAutofit/>
          </a:bodyPr>
          <a:lstStyle/>
          <a:p>
            <a:r>
              <a:rPr lang="en-US" b="0" i="0">
                <a:effectLst/>
                <a:latin typeface="Söhne"/>
              </a:rPr>
              <a:t>Hyperparameter Tuning</a:t>
            </a:r>
            <a:endParaRPr lang="en-IN"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0B4A1E5-B737-C6E7-ADAC-0FB6FD4F9B32}"/>
              </a:ext>
            </a:extLst>
          </p:cNvPr>
          <p:cNvSpPr>
            <a:spLocks noGrp="1"/>
          </p:cNvSpPr>
          <p:nvPr>
            <p:ph idx="1"/>
          </p:nvPr>
        </p:nvSpPr>
        <p:spPr>
          <a:xfrm>
            <a:off x="838200" y="1825625"/>
            <a:ext cx="10515600" cy="4351338"/>
          </a:xfrm>
        </p:spPr>
        <p:txBody>
          <a:bodyPr>
            <a:normAutofit/>
          </a:bodyPr>
          <a:lstStyle/>
          <a:p>
            <a:r>
              <a:rPr lang="en-US" sz="2600" b="0" i="0">
                <a:effectLst/>
                <a:highlight>
                  <a:srgbClr val="FFFFFF"/>
                </a:highlight>
                <a:latin typeface="Söhne"/>
              </a:rPr>
              <a:t>Adjusted model settings (hyperparameters) to optimize performance and accuracy.</a:t>
            </a:r>
          </a:p>
          <a:p>
            <a:r>
              <a:rPr lang="en-US" sz="2600" b="0" i="0">
                <a:effectLst/>
                <a:highlight>
                  <a:srgbClr val="FFFFFF"/>
                </a:highlight>
                <a:latin typeface="Söhne"/>
              </a:rPr>
              <a:t>Utilized </a:t>
            </a:r>
            <a:r>
              <a:rPr lang="en-US" sz="2600" b="0" i="0" err="1">
                <a:effectLst/>
                <a:highlight>
                  <a:srgbClr val="FFFFFF"/>
                </a:highlight>
                <a:latin typeface="Söhne"/>
              </a:rPr>
              <a:t>GridSearchCV</a:t>
            </a:r>
            <a:r>
              <a:rPr lang="en-US" sz="2600" b="0" i="0">
                <a:effectLst/>
                <a:highlight>
                  <a:srgbClr val="FFFFFF"/>
                </a:highlight>
                <a:latin typeface="Söhne"/>
              </a:rPr>
              <a:t> to systematically explore combinations of hyperparameters.</a:t>
            </a:r>
            <a:endParaRPr lang="en-US" sz="2600">
              <a:highlight>
                <a:srgbClr val="FFFFFF"/>
              </a:highlight>
              <a:latin typeface="Söhne"/>
            </a:endParaRPr>
          </a:p>
          <a:p>
            <a:r>
              <a:rPr lang="en-US" sz="2600" b="0" i="0">
                <a:effectLst/>
                <a:highlight>
                  <a:srgbClr val="FFFFFF"/>
                </a:highlight>
                <a:latin typeface="Söhne"/>
              </a:rPr>
              <a:t>Focused on key hyperparameters like the number of trees (</a:t>
            </a:r>
            <a:r>
              <a:rPr lang="en-US" sz="2600" b="0" i="0" err="1">
                <a:effectLst/>
                <a:highlight>
                  <a:srgbClr val="FFFFFF"/>
                </a:highlight>
                <a:latin typeface="Söhne"/>
              </a:rPr>
              <a:t>n_estimators</a:t>
            </a:r>
            <a:r>
              <a:rPr lang="en-US" sz="2600" b="0" i="0">
                <a:effectLst/>
                <a:highlight>
                  <a:srgbClr val="FFFFFF"/>
                </a:highlight>
                <a:latin typeface="Söhne"/>
              </a:rPr>
              <a:t>) and the depth of trees (</a:t>
            </a:r>
            <a:r>
              <a:rPr lang="en-US" sz="2600" b="0" i="0" err="1">
                <a:effectLst/>
                <a:highlight>
                  <a:srgbClr val="FFFFFF"/>
                </a:highlight>
                <a:latin typeface="Söhne"/>
              </a:rPr>
              <a:t>max_depth</a:t>
            </a:r>
            <a:r>
              <a:rPr lang="en-US" sz="2600" b="0" i="0">
                <a:effectLst/>
                <a:highlight>
                  <a:srgbClr val="FFFFFF"/>
                </a:highlight>
                <a:latin typeface="Söhne"/>
              </a:rPr>
              <a:t>).</a:t>
            </a:r>
          </a:p>
          <a:p>
            <a:r>
              <a:rPr lang="en-US" sz="2600" b="0" i="0">
                <a:effectLst/>
                <a:highlight>
                  <a:srgbClr val="FFFFFF"/>
                </a:highlight>
                <a:latin typeface="Söhne"/>
              </a:rPr>
              <a:t>After tuning, the Random Forest model showed an improved balance of precision and recall.</a:t>
            </a:r>
            <a:endParaRPr lang="en-US" sz="2600">
              <a:highlight>
                <a:srgbClr val="FFFFFF"/>
              </a:highlight>
              <a:latin typeface="Söhne"/>
            </a:endParaRPr>
          </a:p>
          <a:p>
            <a:r>
              <a:rPr lang="en-US" sz="2600" b="0" i="0">
                <a:effectLst/>
                <a:highlight>
                  <a:srgbClr val="FFFFFF"/>
                </a:highlight>
                <a:latin typeface="Söhne"/>
              </a:rPr>
              <a:t>Ensured the tuned model’s generalizability through cross-validation on the training data.</a:t>
            </a:r>
            <a:endParaRPr lang="en-US" sz="2600" b="0" i="0">
              <a:effectLst/>
              <a:latin typeface="Söhne"/>
            </a:endParaRPr>
          </a:p>
        </p:txBody>
      </p:sp>
    </p:spTree>
    <p:extLst>
      <p:ext uri="{BB962C8B-B14F-4D97-AF65-F5344CB8AC3E}">
        <p14:creationId xmlns:p14="http://schemas.microsoft.com/office/powerpoint/2010/main" val="1693780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2F9D2-B807-602B-63D4-B2D745A022EE}"/>
              </a:ext>
            </a:extLst>
          </p:cNvPr>
          <p:cNvSpPr>
            <a:spLocks noGrp="1"/>
          </p:cNvSpPr>
          <p:nvPr>
            <p:ph type="title"/>
          </p:nvPr>
        </p:nvSpPr>
        <p:spPr/>
        <p:txBody>
          <a:bodyPr/>
          <a:lstStyle/>
          <a:p>
            <a:r>
              <a:rPr lang="en-IN" dirty="0"/>
              <a:t>Results and Analysis</a:t>
            </a:r>
          </a:p>
        </p:txBody>
      </p:sp>
      <p:sp>
        <p:nvSpPr>
          <p:cNvPr id="3" name="Content Placeholder 2">
            <a:extLst>
              <a:ext uri="{FF2B5EF4-FFF2-40B4-BE49-F238E27FC236}">
                <a16:creationId xmlns:a16="http://schemas.microsoft.com/office/drawing/2014/main" id="{B0B4A1E5-B737-C6E7-ADAC-0FB6FD4F9B32}"/>
              </a:ext>
            </a:extLst>
          </p:cNvPr>
          <p:cNvSpPr>
            <a:spLocks noGrp="1"/>
          </p:cNvSpPr>
          <p:nvPr>
            <p:ph idx="1"/>
          </p:nvPr>
        </p:nvSpPr>
        <p:spPr>
          <a:xfrm>
            <a:off x="838200" y="1398494"/>
            <a:ext cx="10820400" cy="4778469"/>
          </a:xfrm>
        </p:spPr>
        <p:txBody>
          <a:bodyPr/>
          <a:lstStyle/>
          <a:p>
            <a:r>
              <a:rPr lang="en-US" sz="2000" b="0" i="0" dirty="0">
                <a:solidFill>
                  <a:srgbClr val="374151"/>
                </a:solidFill>
                <a:effectLst/>
                <a:latin typeface="Söhne"/>
              </a:rPr>
              <a:t>I have done </a:t>
            </a:r>
            <a:r>
              <a:rPr lang="en-US" sz="2000" dirty="0">
                <a:solidFill>
                  <a:srgbClr val="0D0D0D"/>
                </a:solidFill>
                <a:highlight>
                  <a:srgbClr val="FFFFFF"/>
                </a:highlight>
                <a:latin typeface="Söhne"/>
              </a:rPr>
              <a:t>c</a:t>
            </a:r>
            <a:r>
              <a:rPr lang="en-US" sz="2000" b="0" i="0" dirty="0">
                <a:solidFill>
                  <a:srgbClr val="0D0D0D"/>
                </a:solidFill>
                <a:effectLst/>
                <a:highlight>
                  <a:srgbClr val="FFFFFF"/>
                </a:highlight>
                <a:latin typeface="Söhne"/>
              </a:rPr>
              <a:t>omparison of machine learning models revealed variations in accuracy, precision, recall, F1 score, and ROC AUC.</a:t>
            </a:r>
          </a:p>
          <a:p>
            <a:r>
              <a:rPr lang="en-US" sz="2000" b="0" i="0" dirty="0">
                <a:solidFill>
                  <a:srgbClr val="0D0D0D"/>
                </a:solidFill>
                <a:effectLst/>
                <a:highlight>
                  <a:srgbClr val="FFFFFF"/>
                </a:highlight>
                <a:latin typeface="Söhne"/>
              </a:rPr>
              <a:t>Showcased the impact of hyperparameter tuning on the Random Forest and SVM models' performance.</a:t>
            </a:r>
          </a:p>
          <a:p>
            <a:r>
              <a:rPr lang="en-US" sz="2000" b="0" i="0" dirty="0">
                <a:solidFill>
                  <a:srgbClr val="0D0D0D"/>
                </a:solidFill>
                <a:effectLst/>
                <a:highlight>
                  <a:srgbClr val="FFFFFF"/>
                </a:highlight>
                <a:latin typeface="Söhne"/>
              </a:rPr>
              <a:t>Identified the Random Forest model as the top performer both before and after tuning.</a:t>
            </a:r>
          </a:p>
          <a:p>
            <a:r>
              <a:rPr lang="en-US" sz="2000" dirty="0">
                <a:solidFill>
                  <a:srgbClr val="0D0D0D"/>
                </a:solidFill>
                <a:highlight>
                  <a:srgbClr val="FFFFFF"/>
                </a:highlight>
                <a:latin typeface="Söhne"/>
              </a:rPr>
              <a:t>Random Forest maintained high performance across different evaluation metrics, indicating reliability.</a:t>
            </a:r>
          </a:p>
          <a:p>
            <a:r>
              <a:rPr lang="en-US" sz="2000" dirty="0">
                <a:solidFill>
                  <a:srgbClr val="0D0D0D"/>
                </a:solidFill>
                <a:highlight>
                  <a:srgbClr val="FFFFFF"/>
                </a:highlight>
                <a:latin typeface="Söhne"/>
              </a:rPr>
              <a:t>The results inform targeted customer retention strategies by identifying which model can most effectively predict churn.</a:t>
            </a:r>
          </a:p>
          <a:p>
            <a:pPr marL="0" indent="0">
              <a:buNone/>
            </a:pPr>
            <a:endParaRPr lang="en-US" b="0" i="0" dirty="0">
              <a:solidFill>
                <a:srgbClr val="374151"/>
              </a:solidFill>
              <a:effectLst/>
              <a:latin typeface="Söhne"/>
            </a:endParaRPr>
          </a:p>
        </p:txBody>
      </p:sp>
      <p:pic>
        <p:nvPicPr>
          <p:cNvPr id="6" name="Picture 5">
            <a:extLst>
              <a:ext uri="{FF2B5EF4-FFF2-40B4-BE49-F238E27FC236}">
                <a16:creationId xmlns:a16="http://schemas.microsoft.com/office/drawing/2014/main" id="{02841299-8ECD-2D3C-FA42-59516C063A7F}"/>
              </a:ext>
            </a:extLst>
          </p:cNvPr>
          <p:cNvPicPr>
            <a:picLocks noChangeAspect="1"/>
          </p:cNvPicPr>
          <p:nvPr/>
        </p:nvPicPr>
        <p:blipFill>
          <a:blip r:embed="rId3"/>
          <a:stretch>
            <a:fillRect/>
          </a:stretch>
        </p:blipFill>
        <p:spPr>
          <a:xfrm>
            <a:off x="3899646" y="4294860"/>
            <a:ext cx="7588624" cy="2198015"/>
          </a:xfrm>
          <a:prstGeom prst="rect">
            <a:avLst/>
          </a:prstGeom>
        </p:spPr>
      </p:pic>
    </p:spTree>
    <p:extLst>
      <p:ext uri="{BB962C8B-B14F-4D97-AF65-F5344CB8AC3E}">
        <p14:creationId xmlns:p14="http://schemas.microsoft.com/office/powerpoint/2010/main" val="3523810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4" descr="Light bulb on yellow background with sketched light beams and cord">
            <a:extLst>
              <a:ext uri="{FF2B5EF4-FFF2-40B4-BE49-F238E27FC236}">
                <a16:creationId xmlns:a16="http://schemas.microsoft.com/office/drawing/2014/main" id="{7B428F1B-9EBD-454F-E42A-72506B91E404}"/>
              </a:ext>
            </a:extLst>
          </p:cNvPr>
          <p:cNvPicPr>
            <a:picLocks noChangeAspect="1"/>
          </p:cNvPicPr>
          <p:nvPr/>
        </p:nvPicPr>
        <p:blipFill rotWithShape="1">
          <a:blip r:embed="rId3"/>
          <a:srcRect b="8537"/>
          <a:stretch/>
        </p:blipFill>
        <p:spPr>
          <a:xfrm>
            <a:off x="20" y="10"/>
            <a:ext cx="12191980" cy="6857990"/>
          </a:xfrm>
          <a:prstGeom prst="rect">
            <a:avLst/>
          </a:prstGeom>
        </p:spPr>
      </p:pic>
      <p:sp>
        <p:nvSpPr>
          <p:cNvPr id="14" name="Rectangle 8">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312F9D2-B807-602B-63D4-B2D745A022EE}"/>
              </a:ext>
            </a:extLst>
          </p:cNvPr>
          <p:cNvSpPr>
            <a:spLocks noGrp="1"/>
          </p:cNvSpPr>
          <p:nvPr>
            <p:ph type="title"/>
          </p:nvPr>
        </p:nvSpPr>
        <p:spPr>
          <a:xfrm>
            <a:off x="838200" y="365125"/>
            <a:ext cx="10515600" cy="1325563"/>
          </a:xfrm>
        </p:spPr>
        <p:txBody>
          <a:bodyPr>
            <a:normAutofit/>
          </a:bodyPr>
          <a:lstStyle/>
          <a:p>
            <a:r>
              <a:rPr lang="en-IN"/>
              <a:t>Conclusion</a:t>
            </a:r>
            <a:endParaRPr lang="en-IN" dirty="0"/>
          </a:p>
        </p:txBody>
      </p:sp>
      <p:sp>
        <p:nvSpPr>
          <p:cNvPr id="15" name="Content Placeholder 2">
            <a:extLst>
              <a:ext uri="{FF2B5EF4-FFF2-40B4-BE49-F238E27FC236}">
                <a16:creationId xmlns:a16="http://schemas.microsoft.com/office/drawing/2014/main" id="{B0B4A1E5-B737-C6E7-ADAC-0FB6FD4F9B32}"/>
              </a:ext>
            </a:extLst>
          </p:cNvPr>
          <p:cNvSpPr>
            <a:spLocks noGrp="1"/>
          </p:cNvSpPr>
          <p:nvPr>
            <p:ph idx="1"/>
          </p:nvPr>
        </p:nvSpPr>
        <p:spPr>
          <a:xfrm>
            <a:off x="838200" y="1825625"/>
            <a:ext cx="10515600" cy="4351338"/>
          </a:xfrm>
        </p:spPr>
        <p:txBody>
          <a:bodyPr>
            <a:normAutofit/>
          </a:bodyPr>
          <a:lstStyle/>
          <a:p>
            <a:r>
              <a:rPr lang="en-US" sz="2600" b="0" i="0">
                <a:effectLst/>
                <a:latin typeface="Söhne"/>
              </a:rPr>
              <a:t>The Random Forest model proved most effective in predicting customer churn.</a:t>
            </a:r>
          </a:p>
          <a:p>
            <a:r>
              <a:rPr lang="en-US" sz="2600" b="0" i="0">
                <a:effectLst/>
                <a:latin typeface="Söhne"/>
              </a:rPr>
              <a:t>Tuning enhanced model performance, particularly for Random Forest and SVM models.</a:t>
            </a:r>
          </a:p>
          <a:p>
            <a:r>
              <a:rPr lang="en-US" sz="2600" b="0" i="0">
                <a:effectLst/>
                <a:latin typeface="Söhne"/>
              </a:rPr>
              <a:t>The study’s findings can inform real-world strategies to improve customer retention.</a:t>
            </a:r>
          </a:p>
          <a:p>
            <a:r>
              <a:rPr lang="en-US" sz="2600" b="0" i="0">
                <a:effectLst/>
                <a:latin typeface="Söhne"/>
              </a:rPr>
              <a:t>Future work should explore more complex models and real-time data integration.</a:t>
            </a:r>
          </a:p>
          <a:p>
            <a:r>
              <a:rPr lang="en-US" sz="2600" b="0" i="0">
                <a:effectLst/>
                <a:latin typeface="Söhne"/>
              </a:rPr>
              <a:t>The project underscores the importance of using data to make informed business decisions.</a:t>
            </a:r>
          </a:p>
        </p:txBody>
      </p:sp>
    </p:spTree>
    <p:extLst>
      <p:ext uri="{BB962C8B-B14F-4D97-AF65-F5344CB8AC3E}">
        <p14:creationId xmlns:p14="http://schemas.microsoft.com/office/powerpoint/2010/main" val="770248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12F9D2-B807-602B-63D4-B2D745A022EE}"/>
              </a:ext>
            </a:extLst>
          </p:cNvPr>
          <p:cNvSpPr>
            <a:spLocks noGrp="1"/>
          </p:cNvSpPr>
          <p:nvPr>
            <p:ph type="title"/>
          </p:nvPr>
        </p:nvSpPr>
        <p:spPr>
          <a:xfrm>
            <a:off x="1371599" y="294538"/>
            <a:ext cx="9895951" cy="1033669"/>
          </a:xfrm>
        </p:spPr>
        <p:txBody>
          <a:bodyPr>
            <a:normAutofit/>
          </a:bodyPr>
          <a:lstStyle/>
          <a:p>
            <a:r>
              <a:rPr lang="en-IN" sz="4000">
                <a:solidFill>
                  <a:srgbClr val="FFFFFF"/>
                </a:solidFill>
              </a:rPr>
              <a:t>Future Work</a:t>
            </a:r>
          </a:p>
        </p:txBody>
      </p:sp>
      <p:sp>
        <p:nvSpPr>
          <p:cNvPr id="3" name="Content Placeholder 2">
            <a:extLst>
              <a:ext uri="{FF2B5EF4-FFF2-40B4-BE49-F238E27FC236}">
                <a16:creationId xmlns:a16="http://schemas.microsoft.com/office/drawing/2014/main" id="{B0B4A1E5-B737-C6E7-ADAC-0FB6FD4F9B32}"/>
              </a:ext>
            </a:extLst>
          </p:cNvPr>
          <p:cNvSpPr>
            <a:spLocks noGrp="1"/>
          </p:cNvSpPr>
          <p:nvPr>
            <p:ph idx="1"/>
          </p:nvPr>
        </p:nvSpPr>
        <p:spPr>
          <a:xfrm>
            <a:off x="1371599" y="2318197"/>
            <a:ext cx="9724031" cy="3683358"/>
          </a:xfrm>
        </p:spPr>
        <p:txBody>
          <a:bodyPr anchor="ctr">
            <a:normAutofit/>
          </a:bodyPr>
          <a:lstStyle/>
          <a:p>
            <a:r>
              <a:rPr lang="en-US" sz="2000" b="1" i="0">
                <a:effectLst/>
                <a:latin typeface="Söhne"/>
              </a:rPr>
              <a:t>Integration of Real-Time Data: </a:t>
            </a:r>
            <a:r>
              <a:rPr lang="en-US" sz="2000" b="0" i="0">
                <a:effectLst/>
                <a:latin typeface="Söhne"/>
              </a:rPr>
              <a:t>Plan to incorporate live customer data for dynamic churn prediction.</a:t>
            </a:r>
          </a:p>
          <a:p>
            <a:r>
              <a:rPr lang="en-US" sz="2000" b="1" i="0">
                <a:effectLst/>
                <a:latin typeface="Söhne"/>
              </a:rPr>
              <a:t>Advanced Machine Learning Techniques: </a:t>
            </a:r>
            <a:r>
              <a:rPr lang="en-US" sz="2000" b="0" i="0">
                <a:effectLst/>
                <a:latin typeface="Söhne"/>
              </a:rPr>
              <a:t>Explore the use of deep learning and neural networks for enhanced predictive capabilities.</a:t>
            </a:r>
          </a:p>
          <a:p>
            <a:r>
              <a:rPr lang="en-US" sz="2000" b="1" i="0">
                <a:effectLst/>
                <a:latin typeface="Söhne"/>
              </a:rPr>
              <a:t>Extended Feature Analysis: </a:t>
            </a:r>
            <a:r>
              <a:rPr lang="en-US" sz="2000" b="0" i="0">
                <a:effectLst/>
                <a:latin typeface="Söhne"/>
              </a:rPr>
              <a:t>Consider additional variables like customer service interactions and social media sentiment.</a:t>
            </a:r>
          </a:p>
          <a:p>
            <a:r>
              <a:rPr lang="en-US" sz="2000" b="1" i="0">
                <a:effectLst/>
                <a:latin typeface="Söhne"/>
              </a:rPr>
              <a:t>Model Interpretability: </a:t>
            </a:r>
            <a:r>
              <a:rPr lang="en-US" sz="2000" b="0" i="0">
                <a:effectLst/>
                <a:latin typeface="Söhne"/>
              </a:rPr>
              <a:t>Implement methods for better understanding model decisions, like SHAP values or LIME.</a:t>
            </a:r>
          </a:p>
          <a:p>
            <a:r>
              <a:rPr lang="en-US" sz="2000" b="1" i="0">
                <a:effectLst/>
                <a:latin typeface="Söhne"/>
              </a:rPr>
              <a:t>Deployment and Monitoring: </a:t>
            </a:r>
            <a:r>
              <a:rPr lang="en-US" sz="2000" b="0" i="0">
                <a:effectLst/>
                <a:latin typeface="Söhne"/>
              </a:rPr>
              <a:t>Aim to deploy the model in a live environment and establish ongoing monitoring for continuous improvement.</a:t>
            </a:r>
          </a:p>
        </p:txBody>
      </p:sp>
    </p:spTree>
    <p:extLst>
      <p:ext uri="{BB962C8B-B14F-4D97-AF65-F5344CB8AC3E}">
        <p14:creationId xmlns:p14="http://schemas.microsoft.com/office/powerpoint/2010/main" val="689251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12F9D2-B807-602B-63D4-B2D745A022EE}"/>
              </a:ext>
            </a:extLst>
          </p:cNvPr>
          <p:cNvSpPr>
            <a:spLocks noGrp="1"/>
          </p:cNvSpPr>
          <p:nvPr>
            <p:ph type="title"/>
          </p:nvPr>
        </p:nvSpPr>
        <p:spPr>
          <a:xfrm>
            <a:off x="804672" y="802955"/>
            <a:ext cx="4977976" cy="1454051"/>
          </a:xfrm>
        </p:spPr>
        <p:txBody>
          <a:bodyPr>
            <a:normAutofit/>
          </a:bodyPr>
          <a:lstStyle/>
          <a:p>
            <a:r>
              <a:rPr lang="en-IN" sz="3600">
                <a:solidFill>
                  <a:schemeClr val="tx2"/>
                </a:solidFill>
              </a:rPr>
              <a:t>Thank you</a:t>
            </a:r>
          </a:p>
        </p:txBody>
      </p:sp>
      <p:sp>
        <p:nvSpPr>
          <p:cNvPr id="3" name="Content Placeholder 2">
            <a:extLst>
              <a:ext uri="{FF2B5EF4-FFF2-40B4-BE49-F238E27FC236}">
                <a16:creationId xmlns:a16="http://schemas.microsoft.com/office/drawing/2014/main" id="{B0B4A1E5-B737-C6E7-ADAC-0FB6FD4F9B32}"/>
              </a:ext>
            </a:extLst>
          </p:cNvPr>
          <p:cNvSpPr>
            <a:spLocks noGrp="1"/>
          </p:cNvSpPr>
          <p:nvPr>
            <p:ph idx="1"/>
          </p:nvPr>
        </p:nvSpPr>
        <p:spPr>
          <a:xfrm>
            <a:off x="804672" y="2421682"/>
            <a:ext cx="4977578" cy="3639289"/>
          </a:xfrm>
        </p:spPr>
        <p:txBody>
          <a:bodyPr anchor="ctr">
            <a:normAutofit/>
          </a:bodyPr>
          <a:lstStyle/>
          <a:p>
            <a:r>
              <a:rPr lang="en-US" sz="1800" b="0" i="0">
                <a:solidFill>
                  <a:schemeClr val="tx2"/>
                </a:solidFill>
                <a:effectLst/>
                <a:latin typeface="Söhne"/>
              </a:rPr>
              <a:t>Thank you </a:t>
            </a: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Handshake">
            <a:extLst>
              <a:ext uri="{FF2B5EF4-FFF2-40B4-BE49-F238E27FC236}">
                <a16:creationId xmlns:a16="http://schemas.microsoft.com/office/drawing/2014/main" id="{1AF3D6E6-02AD-B02E-93D2-A9BEE18AEF5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2214563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C21B62-EB1F-6965-57BA-DE8980B7DDDD}"/>
              </a:ext>
            </a:extLst>
          </p:cNvPr>
          <p:cNvSpPr>
            <a:spLocks noGrp="1"/>
          </p:cNvSpPr>
          <p:nvPr>
            <p:ph type="title"/>
          </p:nvPr>
        </p:nvSpPr>
        <p:spPr>
          <a:xfrm>
            <a:off x="1043631" y="809898"/>
            <a:ext cx="9942716" cy="1554480"/>
          </a:xfrm>
        </p:spPr>
        <p:txBody>
          <a:bodyPr anchor="ctr">
            <a:normAutofit/>
          </a:bodyPr>
          <a:lstStyle/>
          <a:p>
            <a:r>
              <a:rPr lang="en-IN" sz="4800" b="0" i="0">
                <a:effectLst/>
                <a:latin typeface="Söhne"/>
              </a:rPr>
              <a:t>Introduction</a:t>
            </a:r>
            <a:endParaRPr lang="en-IN" sz="4800"/>
          </a:p>
        </p:txBody>
      </p:sp>
      <p:sp>
        <p:nvSpPr>
          <p:cNvPr id="3" name="Content Placeholder 2">
            <a:extLst>
              <a:ext uri="{FF2B5EF4-FFF2-40B4-BE49-F238E27FC236}">
                <a16:creationId xmlns:a16="http://schemas.microsoft.com/office/drawing/2014/main" id="{EE298172-B46D-203C-1D95-08499B2E868A}"/>
              </a:ext>
            </a:extLst>
          </p:cNvPr>
          <p:cNvSpPr>
            <a:spLocks noGrp="1"/>
          </p:cNvSpPr>
          <p:nvPr>
            <p:ph idx="1"/>
          </p:nvPr>
        </p:nvSpPr>
        <p:spPr>
          <a:xfrm>
            <a:off x="1045028" y="3017522"/>
            <a:ext cx="9941319" cy="3124658"/>
          </a:xfrm>
        </p:spPr>
        <p:txBody>
          <a:bodyPr anchor="ctr">
            <a:normAutofit/>
          </a:bodyPr>
          <a:lstStyle/>
          <a:p>
            <a:r>
              <a:rPr lang="en-US" sz="1700"/>
              <a:t>Churn refers to customers discontinuing their business with a company, impacting sectors like telecom, e-commerce, and subscription services significantly.</a:t>
            </a:r>
          </a:p>
          <a:p>
            <a:r>
              <a:rPr lang="en-US" sz="1700"/>
              <a:t>Customer churn increases operational costs as acquiring new customers is up to five times more expensive than retaining existing ones.</a:t>
            </a:r>
          </a:p>
          <a:p>
            <a:r>
              <a:rPr lang="en-US" sz="1700"/>
              <a:t>High churn rates can damage a company's reputation and hinder its ability to attract new customers.</a:t>
            </a:r>
          </a:p>
          <a:p>
            <a:r>
              <a:rPr lang="en-US" sz="1700"/>
              <a:t>Project Goal is to develop a machine learning model to predict customer churn accurately, aiding proactive customer retention strategies.</a:t>
            </a:r>
          </a:p>
          <a:p>
            <a:r>
              <a:rPr lang="en-US" sz="1700"/>
              <a:t>Expected Outcomes are about enhancing predictive accuracy, provide actionable business insights, and optimize resource allocation towards at-risk customers.</a:t>
            </a:r>
            <a:endParaRPr lang="en-IN" sz="17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885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12FA3D-0A9B-F56F-BDF3-1B19940C81AF}"/>
              </a:ext>
            </a:extLst>
          </p:cNvPr>
          <p:cNvSpPr>
            <a:spLocks noGrp="1"/>
          </p:cNvSpPr>
          <p:nvPr>
            <p:ph type="title"/>
          </p:nvPr>
        </p:nvSpPr>
        <p:spPr>
          <a:xfrm>
            <a:off x="808638" y="386930"/>
            <a:ext cx="9236700" cy="1188950"/>
          </a:xfrm>
        </p:spPr>
        <p:txBody>
          <a:bodyPr anchor="b">
            <a:normAutofit/>
          </a:bodyPr>
          <a:lstStyle/>
          <a:p>
            <a:r>
              <a:rPr lang="en-IN" sz="5400" b="0" i="0">
                <a:effectLst/>
                <a:latin typeface="Söhne"/>
              </a:rPr>
              <a:t>Summary of Previous Research</a:t>
            </a:r>
            <a:endParaRPr lang="en-IN" sz="54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4BF94E5-3F7F-8DDA-4893-F3DB259CE9E4}"/>
              </a:ext>
            </a:extLst>
          </p:cNvPr>
          <p:cNvSpPr>
            <a:spLocks noGrp="1"/>
          </p:cNvSpPr>
          <p:nvPr>
            <p:ph idx="1"/>
          </p:nvPr>
        </p:nvSpPr>
        <p:spPr>
          <a:xfrm>
            <a:off x="793660" y="2599509"/>
            <a:ext cx="10143668" cy="3435531"/>
          </a:xfrm>
        </p:spPr>
        <p:txBody>
          <a:bodyPr anchor="ctr">
            <a:normAutofit/>
          </a:bodyPr>
          <a:lstStyle/>
          <a:p>
            <a:pPr>
              <a:buFont typeface="Arial" panose="020B0604020202020204" pitchFamily="34" charset="0"/>
              <a:buChar char="•"/>
            </a:pPr>
            <a:r>
              <a:rPr lang="en-US" sz="1700" b="1" i="0">
                <a:effectLst/>
                <a:latin typeface="Söhne"/>
              </a:rPr>
              <a:t>Scope of Existing Studies: </a:t>
            </a:r>
            <a:r>
              <a:rPr lang="en-US" sz="1700" b="0" i="0">
                <a:effectLst/>
                <a:latin typeface="Söhne"/>
              </a:rPr>
              <a:t>Previous research extensively covers predictive models across sectors like telecom, finance, and e-commerce.</a:t>
            </a:r>
          </a:p>
          <a:p>
            <a:pPr>
              <a:buFont typeface="Arial" panose="020B0604020202020204" pitchFamily="34" charset="0"/>
              <a:buChar char="•"/>
            </a:pPr>
            <a:r>
              <a:rPr lang="en-US" sz="1700" b="1" i="0">
                <a:effectLst/>
                <a:latin typeface="Söhne"/>
              </a:rPr>
              <a:t>Common Techniques: </a:t>
            </a:r>
            <a:r>
              <a:rPr lang="en-US" sz="1700" b="0" i="0">
                <a:effectLst/>
                <a:latin typeface="Söhne"/>
              </a:rPr>
              <a:t>Studies predominantly utilize machine learning methods such as decision trees, logistic regression, and neural networks for churn prediction.</a:t>
            </a:r>
          </a:p>
          <a:p>
            <a:pPr>
              <a:buFont typeface="Arial" panose="020B0604020202020204" pitchFamily="34" charset="0"/>
              <a:buChar char="•"/>
            </a:pPr>
            <a:r>
              <a:rPr lang="en-US" sz="1700" b="1" i="0">
                <a:effectLst/>
                <a:latin typeface="Söhne"/>
              </a:rPr>
              <a:t>Key Findings: </a:t>
            </a:r>
            <a:r>
              <a:rPr lang="en-US" sz="1700" b="0" i="0">
                <a:effectLst/>
                <a:latin typeface="Söhne"/>
              </a:rPr>
              <a:t>Research indicates that personalized customer engagement and understanding usage patterns are crucial in reducing churn.</a:t>
            </a:r>
          </a:p>
          <a:p>
            <a:pPr>
              <a:buFont typeface="Arial" panose="020B0604020202020204" pitchFamily="34" charset="0"/>
              <a:buChar char="•"/>
            </a:pPr>
            <a:r>
              <a:rPr lang="en-US" sz="1700" b="1" i="0">
                <a:effectLst/>
                <a:latin typeface="Söhne"/>
              </a:rPr>
              <a:t>Challenges Noted: </a:t>
            </a:r>
            <a:r>
              <a:rPr lang="en-US" sz="1700" b="0" i="0">
                <a:effectLst/>
                <a:latin typeface="Söhne"/>
              </a:rPr>
              <a:t>Major challenges include dealing with imbalanced datasets and the dynamic nature of customer behavior.</a:t>
            </a:r>
          </a:p>
          <a:p>
            <a:pPr>
              <a:buFont typeface="Arial" panose="020B0604020202020204" pitchFamily="34" charset="0"/>
              <a:buChar char="•"/>
            </a:pPr>
            <a:r>
              <a:rPr lang="en-US" sz="1700" b="1" i="0">
                <a:effectLst/>
                <a:latin typeface="Söhne"/>
              </a:rPr>
              <a:t>Recommendations for Improvement: </a:t>
            </a:r>
            <a:r>
              <a:rPr lang="en-US" sz="1700" b="0" i="0">
                <a:effectLst/>
                <a:latin typeface="Söhne"/>
              </a:rPr>
              <a:t>Prior studies recommend enhancing data quality, integrating more diverse data sources, and using advanced machine learning algorithms to improve prediction accuracy.</a:t>
            </a:r>
            <a:endParaRPr lang="en-IN" sz="1700"/>
          </a:p>
        </p:txBody>
      </p:sp>
    </p:spTree>
    <p:extLst>
      <p:ext uri="{BB962C8B-B14F-4D97-AF65-F5344CB8AC3E}">
        <p14:creationId xmlns:p14="http://schemas.microsoft.com/office/powerpoint/2010/main" val="91003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A0306-53A4-9F6C-B5D8-C3EDCB526409}"/>
              </a:ext>
            </a:extLst>
          </p:cNvPr>
          <p:cNvSpPr>
            <a:spLocks noGrp="1"/>
          </p:cNvSpPr>
          <p:nvPr>
            <p:ph type="title"/>
          </p:nvPr>
        </p:nvSpPr>
        <p:spPr/>
        <p:txBody>
          <a:bodyPr/>
          <a:lstStyle/>
          <a:p>
            <a:r>
              <a:rPr lang="en-IN" b="0" i="0" dirty="0">
                <a:solidFill>
                  <a:srgbClr val="374151"/>
                </a:solidFill>
                <a:effectLst/>
                <a:latin typeface="Söhne"/>
              </a:rPr>
              <a:t>Project Proposal</a:t>
            </a:r>
            <a:endParaRPr lang="en-IN" dirty="0"/>
          </a:p>
        </p:txBody>
      </p:sp>
      <p:graphicFrame>
        <p:nvGraphicFramePr>
          <p:cNvPr id="7" name="Content Placeholder 2">
            <a:extLst>
              <a:ext uri="{FF2B5EF4-FFF2-40B4-BE49-F238E27FC236}">
                <a16:creationId xmlns:a16="http://schemas.microsoft.com/office/drawing/2014/main" id="{49CAAF68-F210-9F83-3C98-79561F64C402}"/>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98318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9421F0-BECD-3956-74D7-92210EF58376}"/>
              </a:ext>
            </a:extLst>
          </p:cNvPr>
          <p:cNvSpPr>
            <a:spLocks noGrp="1"/>
          </p:cNvSpPr>
          <p:nvPr>
            <p:ph type="title"/>
          </p:nvPr>
        </p:nvSpPr>
        <p:spPr>
          <a:xfrm>
            <a:off x="1282963" y="1238080"/>
            <a:ext cx="9849751" cy="1349671"/>
          </a:xfrm>
        </p:spPr>
        <p:txBody>
          <a:bodyPr anchor="b">
            <a:normAutofit/>
          </a:bodyPr>
          <a:lstStyle/>
          <a:p>
            <a:r>
              <a:rPr lang="en-IN" sz="5000" b="0" i="0">
                <a:effectLst/>
                <a:latin typeface="Söhne"/>
              </a:rPr>
              <a:t>Data Collection and Pre-processing</a:t>
            </a:r>
            <a:endParaRPr lang="en-IN" sz="5000"/>
          </a:p>
        </p:txBody>
      </p:sp>
      <p:sp>
        <p:nvSpPr>
          <p:cNvPr id="7" name="Content Placeholder 2">
            <a:extLst>
              <a:ext uri="{FF2B5EF4-FFF2-40B4-BE49-F238E27FC236}">
                <a16:creationId xmlns:a16="http://schemas.microsoft.com/office/drawing/2014/main" id="{4CD0CAEE-95F4-230A-72DC-D1F7912DB21A}"/>
              </a:ext>
            </a:extLst>
          </p:cNvPr>
          <p:cNvSpPr>
            <a:spLocks noGrp="1"/>
          </p:cNvSpPr>
          <p:nvPr>
            <p:ph idx="1"/>
          </p:nvPr>
        </p:nvSpPr>
        <p:spPr>
          <a:xfrm>
            <a:off x="1289304" y="2902913"/>
            <a:ext cx="9849751" cy="3032168"/>
          </a:xfrm>
        </p:spPr>
        <p:txBody>
          <a:bodyPr anchor="ctr">
            <a:normAutofit/>
          </a:bodyPr>
          <a:lstStyle/>
          <a:p>
            <a:r>
              <a:rPr lang="en-US" sz="1700" b="1" i="0">
                <a:effectLst/>
                <a:latin typeface="Söhne"/>
              </a:rPr>
              <a:t>Data Collection: </a:t>
            </a:r>
            <a:r>
              <a:rPr lang="en-US" sz="1700" b="0" i="0">
                <a:effectLst/>
                <a:latin typeface="Söhne"/>
              </a:rPr>
              <a:t>Utilize the Telco Customer Churn dataset from Kaggle, featuring 7043 customer records with 21 features each.</a:t>
            </a:r>
          </a:p>
          <a:p>
            <a:r>
              <a:rPr lang="en-US" sz="1700" b="1" i="0">
                <a:effectLst/>
                <a:latin typeface="Söhne"/>
              </a:rPr>
              <a:t>Handling Missing Values: </a:t>
            </a:r>
            <a:r>
              <a:rPr lang="en-US" sz="1700" b="0" i="0">
                <a:effectLst/>
                <a:latin typeface="Söhne"/>
              </a:rPr>
              <a:t>Address missing data points, especially in 'TotalCharges', using median imputation to maintain data integrity.</a:t>
            </a:r>
          </a:p>
          <a:p>
            <a:r>
              <a:rPr lang="en-US" sz="1700" b="1" i="0">
                <a:effectLst/>
                <a:latin typeface="Söhne"/>
              </a:rPr>
              <a:t>Categorical Variable Encoding: </a:t>
            </a:r>
            <a:r>
              <a:rPr lang="en-US" sz="1700" b="0" i="0">
                <a:effectLst/>
                <a:latin typeface="Söhne"/>
              </a:rPr>
              <a:t>Convert categorical data into numeric format using one-hot encoding to facilitate machine learning processing.</a:t>
            </a:r>
          </a:p>
          <a:p>
            <a:r>
              <a:rPr lang="en-US" sz="1700" b="1" i="0">
                <a:effectLst/>
                <a:latin typeface="Söhne"/>
              </a:rPr>
              <a:t>Feature Scaling: </a:t>
            </a:r>
            <a:r>
              <a:rPr lang="en-US" sz="1700" b="0" i="0">
                <a:effectLst/>
                <a:latin typeface="Söhne"/>
              </a:rPr>
              <a:t>Apply MinMax scaling to numerical features to normalize data, ensuring no single feature disproportionately influences the model.</a:t>
            </a:r>
          </a:p>
          <a:p>
            <a:r>
              <a:rPr lang="en-US" sz="1700" b="1" i="0">
                <a:effectLst/>
                <a:latin typeface="Söhne"/>
              </a:rPr>
              <a:t>Data Splitting: </a:t>
            </a:r>
            <a:r>
              <a:rPr lang="en-US" sz="1700" b="0" i="0">
                <a:effectLst/>
                <a:latin typeface="Söhne"/>
              </a:rPr>
              <a:t>Divide the dataset into training (80%) and testing (20%) sets to validate the model’s performance effectively.</a:t>
            </a:r>
            <a:endParaRPr lang="en-IN" sz="1700">
              <a:latin typeface="Söhne"/>
            </a:endParaRPr>
          </a:p>
        </p:txBody>
      </p:sp>
    </p:spTree>
    <p:extLst>
      <p:ext uri="{BB962C8B-B14F-4D97-AF65-F5344CB8AC3E}">
        <p14:creationId xmlns:p14="http://schemas.microsoft.com/office/powerpoint/2010/main" val="1365007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2F9D2-B807-602B-63D4-B2D745A022EE}"/>
              </a:ext>
            </a:extLst>
          </p:cNvPr>
          <p:cNvSpPr>
            <a:spLocks noGrp="1"/>
          </p:cNvSpPr>
          <p:nvPr>
            <p:ph type="title"/>
          </p:nvPr>
        </p:nvSpPr>
        <p:spPr>
          <a:xfrm>
            <a:off x="481013" y="3752849"/>
            <a:ext cx="3290887" cy="2452687"/>
          </a:xfrm>
        </p:spPr>
        <p:txBody>
          <a:bodyPr anchor="ctr">
            <a:normAutofit/>
          </a:bodyPr>
          <a:lstStyle/>
          <a:p>
            <a:r>
              <a:rPr lang="en-US" sz="3600" b="0" i="0">
                <a:effectLst/>
                <a:latin typeface="Söhne"/>
              </a:rPr>
              <a:t>Exploratory Data Analysis</a:t>
            </a:r>
            <a:endParaRPr lang="en-IN" sz="3600"/>
          </a:p>
        </p:txBody>
      </p:sp>
      <p:pic>
        <p:nvPicPr>
          <p:cNvPr id="4" name="Picture 3" descr="A blue and orange shapes&#10;&#10;Description automatically generated">
            <a:extLst>
              <a:ext uri="{FF2B5EF4-FFF2-40B4-BE49-F238E27FC236}">
                <a16:creationId xmlns:a16="http://schemas.microsoft.com/office/drawing/2014/main" id="{362B8E75-3E79-9C09-ECB9-56E9C3F6722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7773"/>
          <a:stretch/>
        </p:blipFill>
        <p:spPr bwMode="auto">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p:spPr>
      </p:pic>
      <p:sp>
        <p:nvSpPr>
          <p:cNvPr id="3" name="Content Placeholder 2">
            <a:extLst>
              <a:ext uri="{FF2B5EF4-FFF2-40B4-BE49-F238E27FC236}">
                <a16:creationId xmlns:a16="http://schemas.microsoft.com/office/drawing/2014/main" id="{B0B4A1E5-B737-C6E7-ADAC-0FB6FD4F9B32}"/>
              </a:ext>
            </a:extLst>
          </p:cNvPr>
          <p:cNvSpPr>
            <a:spLocks noGrp="1"/>
          </p:cNvSpPr>
          <p:nvPr>
            <p:ph idx="1"/>
          </p:nvPr>
        </p:nvSpPr>
        <p:spPr>
          <a:xfrm>
            <a:off x="4223982" y="3752850"/>
            <a:ext cx="7485413" cy="2452687"/>
          </a:xfrm>
        </p:spPr>
        <p:txBody>
          <a:bodyPr anchor="ctr">
            <a:normAutofit/>
          </a:bodyPr>
          <a:lstStyle/>
          <a:p>
            <a:r>
              <a:rPr lang="en-US" sz="1500" b="0" i="0">
                <a:effectLst/>
                <a:latin typeface="Söhne"/>
              </a:rPr>
              <a:t>Analyzed the percentage of churned versus retained customers to understand the baseline churn rate.</a:t>
            </a:r>
          </a:p>
          <a:p>
            <a:r>
              <a:rPr lang="en-US" sz="1500" b="0" i="0">
                <a:effectLst/>
                <a:latin typeface="Söhne"/>
              </a:rPr>
              <a:t>Explored how different demographic factors like age, gender, and service usage influence churn.</a:t>
            </a:r>
          </a:p>
          <a:p>
            <a:r>
              <a:rPr lang="en-US" sz="1500" b="0" i="0">
                <a:effectLst/>
                <a:latin typeface="Söhne"/>
              </a:rPr>
              <a:t>Investigated the relationship between various services (internet, security, tech support) and customer churn.</a:t>
            </a:r>
          </a:p>
          <a:p>
            <a:r>
              <a:rPr lang="en-US" sz="1500" b="0" i="0">
                <a:effectLst/>
                <a:latin typeface="Söhne"/>
              </a:rPr>
              <a:t>Used heatmaps to identify strong predictors of churn among the features.</a:t>
            </a:r>
          </a:p>
          <a:p>
            <a:pPr marL="0" indent="0">
              <a:buNone/>
            </a:pPr>
            <a:br>
              <a:rPr lang="en-US" sz="1500"/>
            </a:br>
            <a:endParaRPr lang="en-US" sz="1500" b="0" i="0">
              <a:effectLst/>
              <a:latin typeface="Söhne"/>
            </a:endParaRPr>
          </a:p>
        </p:txBody>
      </p:sp>
    </p:spTree>
    <p:extLst>
      <p:ext uri="{BB962C8B-B14F-4D97-AF65-F5344CB8AC3E}">
        <p14:creationId xmlns:p14="http://schemas.microsoft.com/office/powerpoint/2010/main" val="278575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48ECF-1CAF-B847-BCD4-EF8485BB5FC9}"/>
              </a:ext>
            </a:extLst>
          </p:cNvPr>
          <p:cNvSpPr>
            <a:spLocks noGrp="1"/>
          </p:cNvSpPr>
          <p:nvPr>
            <p:ph type="title"/>
          </p:nvPr>
        </p:nvSpPr>
        <p:spPr/>
        <p:txBody>
          <a:bodyPr/>
          <a:lstStyle/>
          <a:p>
            <a:r>
              <a:rPr lang="en-US" b="0" i="0" dirty="0">
                <a:solidFill>
                  <a:srgbClr val="374151"/>
                </a:solidFill>
                <a:effectLst/>
                <a:latin typeface="Söhne"/>
              </a:rPr>
              <a:t>Data Visualization</a:t>
            </a:r>
            <a:endParaRPr lang="en-IN" dirty="0"/>
          </a:p>
        </p:txBody>
      </p:sp>
      <p:pic>
        <p:nvPicPr>
          <p:cNvPr id="4" name="Content Placeholder 3">
            <a:extLst>
              <a:ext uri="{FF2B5EF4-FFF2-40B4-BE49-F238E27FC236}">
                <a16:creationId xmlns:a16="http://schemas.microsoft.com/office/drawing/2014/main" id="{60653A1D-D89F-44D2-CF9A-495F5578C09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bwMode="auto">
          <a:xfrm>
            <a:off x="3606721" y="1825625"/>
            <a:ext cx="4978557" cy="4351338"/>
          </a:xfrm>
          <a:prstGeom prst="rect">
            <a:avLst/>
          </a:prstGeom>
          <a:noFill/>
          <a:ln>
            <a:solidFill>
              <a:schemeClr val="accent1"/>
            </a:solidFill>
          </a:ln>
        </p:spPr>
      </p:pic>
      <p:pic>
        <p:nvPicPr>
          <p:cNvPr id="5" name="Picture 4" descr="A graph of a number of blue and black bars&#10;&#10;Description automatically generated with medium confidence">
            <a:extLst>
              <a:ext uri="{FF2B5EF4-FFF2-40B4-BE49-F238E27FC236}">
                <a16:creationId xmlns:a16="http://schemas.microsoft.com/office/drawing/2014/main" id="{E1FD34EB-2EB5-0C2B-C63C-04EB915A8AE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83765" y="3797916"/>
            <a:ext cx="4248211" cy="2694959"/>
          </a:xfrm>
          <a:prstGeom prst="rect">
            <a:avLst/>
          </a:prstGeom>
          <a:noFill/>
          <a:ln>
            <a:solidFill>
              <a:schemeClr val="accent1"/>
            </a:solidFill>
          </a:ln>
        </p:spPr>
      </p:pic>
      <p:pic>
        <p:nvPicPr>
          <p:cNvPr id="6" name="Picture 5" descr="A blue and orange rectangular boxes&#10;&#10;Description automatically generated">
            <a:extLst>
              <a:ext uri="{FF2B5EF4-FFF2-40B4-BE49-F238E27FC236}">
                <a16:creationId xmlns:a16="http://schemas.microsoft.com/office/drawing/2014/main" id="{23FCEC2C-86B5-4B0F-B7FD-3DD6ED72AB40}"/>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83764" y="1218311"/>
            <a:ext cx="4248211" cy="2636940"/>
          </a:xfrm>
          <a:prstGeom prst="rect">
            <a:avLst/>
          </a:prstGeom>
          <a:noFill/>
          <a:ln>
            <a:solidFill>
              <a:schemeClr val="accent1"/>
            </a:solidFill>
          </a:ln>
        </p:spPr>
      </p:pic>
    </p:spTree>
    <p:extLst>
      <p:ext uri="{BB962C8B-B14F-4D97-AF65-F5344CB8AC3E}">
        <p14:creationId xmlns:p14="http://schemas.microsoft.com/office/powerpoint/2010/main" val="2205357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12F9D2-B807-602B-63D4-B2D745A022EE}"/>
              </a:ext>
            </a:extLst>
          </p:cNvPr>
          <p:cNvSpPr>
            <a:spLocks noGrp="1"/>
          </p:cNvSpPr>
          <p:nvPr>
            <p:ph type="title"/>
          </p:nvPr>
        </p:nvSpPr>
        <p:spPr>
          <a:xfrm>
            <a:off x="686834" y="1153572"/>
            <a:ext cx="3200400" cy="4461163"/>
          </a:xfrm>
        </p:spPr>
        <p:txBody>
          <a:bodyPr>
            <a:normAutofit/>
          </a:bodyPr>
          <a:lstStyle/>
          <a:p>
            <a:r>
              <a:rPr lang="en-IN" b="1">
                <a:solidFill>
                  <a:srgbClr val="FFFFFF"/>
                </a:solidFill>
              </a:rPr>
              <a:t>Feature Selection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0B4A1E5-B737-C6E7-ADAC-0FB6FD4F9B32}"/>
              </a:ext>
            </a:extLst>
          </p:cNvPr>
          <p:cNvSpPr>
            <a:spLocks noGrp="1"/>
          </p:cNvSpPr>
          <p:nvPr>
            <p:ph idx="1"/>
          </p:nvPr>
        </p:nvSpPr>
        <p:spPr>
          <a:xfrm>
            <a:off x="4447308" y="591344"/>
            <a:ext cx="6906491" cy="5585619"/>
          </a:xfrm>
        </p:spPr>
        <p:txBody>
          <a:bodyPr anchor="ctr">
            <a:normAutofit/>
          </a:bodyPr>
          <a:lstStyle/>
          <a:p>
            <a:r>
              <a:rPr lang="en-US" sz="2400" b="0" i="0">
                <a:effectLst/>
                <a:highlight>
                  <a:srgbClr val="FFFFFF"/>
                </a:highlight>
                <a:latin typeface="Söhne"/>
              </a:rPr>
              <a:t>identified the most impactful variables that influence customer churn, enhancing model performance and interpretability.</a:t>
            </a:r>
          </a:p>
          <a:p>
            <a:r>
              <a:rPr lang="en-US" sz="2400" b="0" i="0">
                <a:effectLst/>
                <a:highlight>
                  <a:srgbClr val="FFFFFF"/>
                </a:highlight>
                <a:latin typeface="Söhne"/>
              </a:rPr>
              <a:t>Employed Recursive Feature Elimination (RFE) and importance ranking from ensemble methods like Random Forest.</a:t>
            </a:r>
          </a:p>
          <a:p>
            <a:r>
              <a:rPr lang="en-US" sz="2400" b="0" i="0">
                <a:effectLst/>
                <a:highlight>
                  <a:srgbClr val="FFFFFF"/>
                </a:highlight>
                <a:latin typeface="Söhne"/>
              </a:rPr>
              <a:t>'</a:t>
            </a:r>
            <a:r>
              <a:rPr lang="en-US" sz="2400" b="0" i="0" err="1">
                <a:effectLst/>
                <a:highlight>
                  <a:srgbClr val="FFFFFF"/>
                </a:highlight>
                <a:latin typeface="Söhne"/>
              </a:rPr>
              <a:t>MonthlyCharges</a:t>
            </a:r>
            <a:r>
              <a:rPr lang="en-US" sz="2400" b="0" i="0">
                <a:effectLst/>
                <a:highlight>
                  <a:srgbClr val="FFFFFF"/>
                </a:highlight>
                <a:latin typeface="Söhne"/>
              </a:rPr>
              <a:t>', 'Tenure', 'Contract', and '</a:t>
            </a:r>
            <a:r>
              <a:rPr lang="en-US" sz="2400" b="0" i="0" err="1">
                <a:effectLst/>
                <a:highlight>
                  <a:srgbClr val="FFFFFF"/>
                </a:highlight>
                <a:latin typeface="Söhne"/>
              </a:rPr>
              <a:t>TotalCharges</a:t>
            </a:r>
            <a:r>
              <a:rPr lang="en-US" sz="2400" b="0" i="0">
                <a:effectLst/>
                <a:highlight>
                  <a:srgbClr val="FFFFFF"/>
                </a:highlight>
                <a:latin typeface="Söhne"/>
              </a:rPr>
              <a:t>' were highlighted as key predictors of churn.</a:t>
            </a:r>
            <a:endParaRPr lang="en-US" sz="2400">
              <a:highlight>
                <a:srgbClr val="FFFFFF"/>
              </a:highlight>
              <a:latin typeface="Söhne"/>
            </a:endParaRPr>
          </a:p>
          <a:p>
            <a:r>
              <a:rPr lang="en-US" sz="2400" b="0" i="0">
                <a:effectLst/>
                <a:highlight>
                  <a:srgbClr val="FFFFFF"/>
                </a:highlight>
                <a:latin typeface="Söhne"/>
              </a:rPr>
              <a:t>By reducing the number of features, the model focuses on the most relevant information, decreasing the risk of overfitting.</a:t>
            </a:r>
          </a:p>
          <a:p>
            <a:r>
              <a:rPr lang="en-US" sz="2400" b="0" i="0">
                <a:effectLst/>
                <a:highlight>
                  <a:srgbClr val="FFFFFF"/>
                </a:highlight>
                <a:latin typeface="Söhne"/>
              </a:rPr>
              <a:t>Fewer features lead to faster training times and more straightforward models that are easier to interpret and manage.</a:t>
            </a:r>
            <a:endParaRPr lang="en-US" sz="2400" b="0" i="0">
              <a:effectLst/>
              <a:latin typeface="Söhne"/>
            </a:endParaRPr>
          </a:p>
        </p:txBody>
      </p:sp>
    </p:spTree>
    <p:extLst>
      <p:ext uri="{BB962C8B-B14F-4D97-AF65-F5344CB8AC3E}">
        <p14:creationId xmlns:p14="http://schemas.microsoft.com/office/powerpoint/2010/main" val="2269282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068CFC5-92D7-A814-78E5-43E145EB022E}"/>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b="1" kern="1200">
                <a:solidFill>
                  <a:srgbClr val="FFFFFF"/>
                </a:solidFill>
                <a:latin typeface="+mj-lt"/>
                <a:ea typeface="+mj-ea"/>
                <a:cs typeface="+mj-cs"/>
              </a:rPr>
              <a:t>Feature Importance</a:t>
            </a:r>
            <a:endParaRPr lang="en-US" sz="4000" kern="1200">
              <a:solidFill>
                <a:srgbClr val="FFFFFF"/>
              </a:solidFill>
              <a:latin typeface="+mj-lt"/>
              <a:ea typeface="+mj-ea"/>
              <a:cs typeface="+mj-cs"/>
            </a:endParaRPr>
          </a:p>
        </p:txBody>
      </p:sp>
      <p:pic>
        <p:nvPicPr>
          <p:cNvPr id="5" name="Content Placeholder 4" descr="A graph of red bars with black text&#10;&#10;Description automatically generated">
            <a:extLst>
              <a:ext uri="{FF2B5EF4-FFF2-40B4-BE49-F238E27FC236}">
                <a16:creationId xmlns:a16="http://schemas.microsoft.com/office/drawing/2014/main" id="{97CEDC99-0FA3-CF4B-28AB-32CD0DFF46B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bwMode="auto">
          <a:xfrm>
            <a:off x="4502428" y="493540"/>
            <a:ext cx="7225748" cy="5870920"/>
          </a:xfrm>
          <a:prstGeom prst="rect">
            <a:avLst/>
          </a:prstGeom>
          <a:noFill/>
        </p:spPr>
      </p:pic>
    </p:spTree>
    <p:extLst>
      <p:ext uri="{BB962C8B-B14F-4D97-AF65-F5344CB8AC3E}">
        <p14:creationId xmlns:p14="http://schemas.microsoft.com/office/powerpoint/2010/main" val="15505573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318</TotalTime>
  <Words>3737</Words>
  <Application>Microsoft Macintosh PowerPoint</Application>
  <PresentationFormat>Widescreen</PresentationFormat>
  <Paragraphs>158</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Söhne</vt:lpstr>
      <vt:lpstr>Times New Roman</vt:lpstr>
      <vt:lpstr>Office Theme</vt:lpstr>
      <vt:lpstr>Customer Churn Prediction Using Machine Learning   Professor Name: Feng “George” Yu Team: Sravan Reddy Yalla Chandrashekar Reddy   Revanth Reddy J   </vt:lpstr>
      <vt:lpstr>Introduction</vt:lpstr>
      <vt:lpstr>Summary of Previous Research</vt:lpstr>
      <vt:lpstr>Project Proposal</vt:lpstr>
      <vt:lpstr>Data Collection and Pre-processing</vt:lpstr>
      <vt:lpstr>Exploratory Data Analysis</vt:lpstr>
      <vt:lpstr>Data Visualization</vt:lpstr>
      <vt:lpstr>Feature Selection</vt:lpstr>
      <vt:lpstr>Feature Importance</vt:lpstr>
      <vt:lpstr>Model Building and Evaluation</vt:lpstr>
      <vt:lpstr>Hyperparameter Tuning</vt:lpstr>
      <vt:lpstr>Results and Analysis</vt:lpstr>
      <vt:lpstr>Conclusion</vt:lpstr>
      <vt:lpstr>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Prediction Using Machine Learning   Professor Name: Feng “George” Yu Team: Sravan Reddy Yalla Chandrashekar Reddy   Revanth Reddy J   </dc:title>
  <cp:lastModifiedBy>Sravan Reddy Yalla</cp:lastModifiedBy>
  <cp:revision>1</cp:revision>
  <dcterms:created xsi:type="dcterms:W3CDTF">2023-04-16T16:56:53Z</dcterms:created>
  <dcterms:modified xsi:type="dcterms:W3CDTF">2024-04-19T14:23:43Z</dcterms:modified>
</cp:coreProperties>
</file>