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23"/>
  </p:notesMasterIdLst>
  <p:sldIdLst>
    <p:sldId id="256" r:id="rId3"/>
    <p:sldId id="258" r:id="rId4"/>
    <p:sldId id="257" r:id="rId5"/>
    <p:sldId id="270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</p:sldIdLst>
  <p:sldSz cx="12192000" cy="6858000"/>
  <p:notesSz cx="6858000" cy="9144000"/>
  <p:embeddedFontLst>
    <p:embeddedFont>
      <p:font typeface="Forte" panose="03060902040502070203" pitchFamily="66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ExtraBold" panose="020B0906030804020204" pitchFamily="34" charset="0"/>
      <p:bold r:id="rId29"/>
      <p:boldItalic r:id="rId30"/>
    </p:embeddedFont>
    <p:embeddedFont>
      <p:font typeface="Open Sans Medium" panose="020B0604020202020204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regular r:id="rId35"/>
      <p:bold r:id="rId36"/>
      <p:italic r:id="rId37"/>
      <p:boldItalic r:id="rId38"/>
    </p:embeddedFont>
    <p:embeddedFont>
      <p:font typeface="PT Sans Narrow" panose="020B050602020302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2joY7HY2temYLdGBZPN500k+k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physionet.org/content/challenge-2012/1.0.0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physionet.org/content/challenge-2012/1.0.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89E59-3CF7-4DA9-AB01-A11F1BABB9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225303-C98C-44D9-8644-9D3EE1003673}">
      <dgm:prSet/>
      <dgm:spPr/>
      <dgm:t>
        <a:bodyPr/>
        <a:lstStyle/>
        <a:p>
          <a:r>
            <a:rPr lang="en-US" b="1" dirty="0"/>
            <a:t>Objective</a:t>
          </a:r>
        </a:p>
      </dgm:t>
    </dgm:pt>
    <dgm:pt modelId="{9966930E-3A93-4866-80C9-20A8E451C8F3}" type="parTrans" cxnId="{0696857E-F944-4EA3-944C-33D3A8FB2DCF}">
      <dgm:prSet/>
      <dgm:spPr/>
      <dgm:t>
        <a:bodyPr/>
        <a:lstStyle/>
        <a:p>
          <a:endParaRPr lang="en-US"/>
        </a:p>
      </dgm:t>
    </dgm:pt>
    <dgm:pt modelId="{7D7C43D8-5F96-4B53-A2EA-6E9FA4D1933C}" type="sibTrans" cxnId="{0696857E-F944-4EA3-944C-33D3A8FB2DCF}">
      <dgm:prSet/>
      <dgm:spPr/>
      <dgm:t>
        <a:bodyPr/>
        <a:lstStyle/>
        <a:p>
          <a:endParaRPr lang="en-US"/>
        </a:p>
      </dgm:t>
    </dgm:pt>
    <dgm:pt modelId="{CEB3FC40-254F-4E34-A73C-217F01E87A86}">
      <dgm:prSet/>
      <dgm:spPr/>
      <dgm:t>
        <a:bodyPr/>
        <a:lstStyle/>
        <a:p>
          <a:r>
            <a:rPr lang="en-US" b="1"/>
            <a:t>Goal: </a:t>
          </a:r>
          <a:r>
            <a:rPr lang="en-US"/>
            <a:t>Develop machine learning models to predict in-hospital mortality for ICU patients</a:t>
          </a:r>
        </a:p>
      </dgm:t>
    </dgm:pt>
    <dgm:pt modelId="{344CD0C7-D98B-4976-A370-3FCEFA44114E}" type="parTrans" cxnId="{7AE3ABF6-85F8-4DFD-A6BF-81D06888B139}">
      <dgm:prSet/>
      <dgm:spPr/>
      <dgm:t>
        <a:bodyPr/>
        <a:lstStyle/>
        <a:p>
          <a:endParaRPr lang="en-US"/>
        </a:p>
      </dgm:t>
    </dgm:pt>
    <dgm:pt modelId="{5EF267A3-3225-4043-8530-8072370B143B}" type="sibTrans" cxnId="{7AE3ABF6-85F8-4DFD-A6BF-81D06888B139}">
      <dgm:prSet/>
      <dgm:spPr/>
      <dgm:t>
        <a:bodyPr/>
        <a:lstStyle/>
        <a:p>
          <a:endParaRPr lang="en-US"/>
        </a:p>
      </dgm:t>
    </dgm:pt>
    <dgm:pt modelId="{8BA9C17B-FE9F-4B85-829D-12BCAF6F3C32}">
      <dgm:prSet/>
      <dgm:spPr/>
      <dgm:t>
        <a:bodyPr/>
        <a:lstStyle/>
        <a:p>
          <a:r>
            <a:rPr lang="en-US" b="1" dirty="0"/>
            <a:t>Data: </a:t>
          </a:r>
          <a:r>
            <a:rPr lang="en-US" dirty="0"/>
            <a:t>First 48 hours of ICU admission from </a:t>
          </a:r>
          <a:r>
            <a:rPr lang="en-US" b="1" dirty="0"/>
            <a:t>MIMIC II database</a:t>
          </a:r>
          <a:endParaRPr lang="en-US" dirty="0"/>
        </a:p>
      </dgm:t>
    </dgm:pt>
    <dgm:pt modelId="{53D602B5-BF86-442E-BF0A-100504BEA30D}" type="parTrans" cxnId="{CB84B820-1950-4B83-A52C-22722011E9BA}">
      <dgm:prSet/>
      <dgm:spPr/>
      <dgm:t>
        <a:bodyPr/>
        <a:lstStyle/>
        <a:p>
          <a:endParaRPr lang="en-US"/>
        </a:p>
      </dgm:t>
    </dgm:pt>
    <dgm:pt modelId="{3A8039E6-9ABE-4423-96EB-6469FD7C6D30}" type="sibTrans" cxnId="{CB84B820-1950-4B83-A52C-22722011E9BA}">
      <dgm:prSet/>
      <dgm:spPr/>
      <dgm:t>
        <a:bodyPr/>
        <a:lstStyle/>
        <a:p>
          <a:endParaRPr lang="en-US"/>
        </a:p>
      </dgm:t>
    </dgm:pt>
    <dgm:pt modelId="{A80A4CAE-281D-49D4-8ECC-8C25E9D417E1}">
      <dgm:prSet/>
      <dgm:spPr/>
      <dgm:t>
        <a:bodyPr/>
        <a:lstStyle/>
        <a:p>
          <a:r>
            <a:rPr lang="en-US" b="1" dirty="0"/>
            <a:t>Dataset Link:</a:t>
          </a:r>
          <a:r>
            <a:rPr lang="en-US" dirty="0"/>
            <a:t> </a:t>
          </a:r>
          <a:r>
            <a:rPr lang="en-US" u="sng" dirty="0">
              <a:hlinkClick xmlns:r="http://schemas.openxmlformats.org/officeDocument/2006/relationships" r:id="rId1"/>
            </a:rPr>
            <a:t>PhysioNet Challenge 2012</a:t>
          </a:r>
          <a:endParaRPr lang="en-US" dirty="0"/>
        </a:p>
      </dgm:t>
    </dgm:pt>
    <dgm:pt modelId="{0AA6D0EF-2C70-4990-A9E4-B9F9BA91EA66}" type="parTrans" cxnId="{7102DC1C-957D-46BC-BD2A-591663010CFE}">
      <dgm:prSet/>
      <dgm:spPr/>
      <dgm:t>
        <a:bodyPr/>
        <a:lstStyle/>
        <a:p>
          <a:endParaRPr lang="en-US"/>
        </a:p>
      </dgm:t>
    </dgm:pt>
    <dgm:pt modelId="{8A8D2E25-68B8-48B7-BF71-1EB38360549D}" type="sibTrans" cxnId="{7102DC1C-957D-46BC-BD2A-591663010CFE}">
      <dgm:prSet/>
      <dgm:spPr/>
      <dgm:t>
        <a:bodyPr/>
        <a:lstStyle/>
        <a:p>
          <a:endParaRPr lang="en-US"/>
        </a:p>
      </dgm:t>
    </dgm:pt>
    <dgm:pt modelId="{33B43FC9-54B5-4370-BCE4-CE6BD27E08F0}">
      <dgm:prSet/>
      <dgm:spPr/>
      <dgm:t>
        <a:bodyPr/>
        <a:lstStyle/>
        <a:p>
          <a:r>
            <a:rPr lang="en-US" b="1"/>
            <a:t>Proposed models : </a:t>
          </a:r>
          <a:r>
            <a:rPr lang="en-US"/>
            <a:t>XG Boost and ANN</a:t>
          </a:r>
        </a:p>
      </dgm:t>
    </dgm:pt>
    <dgm:pt modelId="{6CB6423F-8606-4948-9414-FB2640E5CBF8}" type="parTrans" cxnId="{B9528380-1E73-4C96-8B69-483CC14658A8}">
      <dgm:prSet/>
      <dgm:spPr/>
      <dgm:t>
        <a:bodyPr/>
        <a:lstStyle/>
        <a:p>
          <a:endParaRPr lang="en-US"/>
        </a:p>
      </dgm:t>
    </dgm:pt>
    <dgm:pt modelId="{DC92F1E8-2589-4F6E-BED4-17400415F378}" type="sibTrans" cxnId="{B9528380-1E73-4C96-8B69-483CC14658A8}">
      <dgm:prSet/>
      <dgm:spPr/>
      <dgm:t>
        <a:bodyPr/>
        <a:lstStyle/>
        <a:p>
          <a:endParaRPr lang="en-US"/>
        </a:p>
      </dgm:t>
    </dgm:pt>
    <dgm:pt modelId="{EECF6A91-B12D-4DD4-92AF-10165388E2E7}">
      <dgm:prSet/>
      <dgm:spPr/>
      <dgm:t>
        <a:bodyPr/>
        <a:lstStyle/>
        <a:p>
          <a:r>
            <a:rPr lang="en-US" b="1" dirty="0"/>
            <a:t>Evaluation :</a:t>
          </a:r>
          <a:r>
            <a:rPr lang="en-US" dirty="0"/>
            <a:t>Evaluate the model’s performance using key metrics like </a:t>
          </a:r>
          <a:r>
            <a:rPr lang="en-US" b="1" dirty="0"/>
            <a:t>AUC-ROC</a:t>
          </a:r>
          <a:r>
            <a:rPr lang="en-US" dirty="0"/>
            <a:t>, </a:t>
          </a:r>
          <a:r>
            <a:rPr lang="en-US" b="1" dirty="0"/>
            <a:t>accuracy</a:t>
          </a:r>
          <a:r>
            <a:rPr lang="en-US" dirty="0"/>
            <a:t>, and </a:t>
          </a:r>
          <a:r>
            <a:rPr lang="en-US" b="1" dirty="0"/>
            <a:t>F1-score</a:t>
          </a:r>
          <a:r>
            <a:rPr lang="en-US" dirty="0"/>
            <a:t>.</a:t>
          </a:r>
        </a:p>
      </dgm:t>
    </dgm:pt>
    <dgm:pt modelId="{C9490815-3C5C-4089-AD4C-17ECE189325D}" type="parTrans" cxnId="{C46B19E3-0473-494C-A5BA-2F3B6BDBBF3B}">
      <dgm:prSet/>
      <dgm:spPr/>
      <dgm:t>
        <a:bodyPr/>
        <a:lstStyle/>
        <a:p>
          <a:endParaRPr lang="en-US"/>
        </a:p>
      </dgm:t>
    </dgm:pt>
    <dgm:pt modelId="{B184EE3A-724D-4552-A477-D9FCAAB98BA2}" type="sibTrans" cxnId="{C46B19E3-0473-494C-A5BA-2F3B6BDBBF3B}">
      <dgm:prSet/>
      <dgm:spPr/>
      <dgm:t>
        <a:bodyPr/>
        <a:lstStyle/>
        <a:p>
          <a:endParaRPr lang="en-US"/>
        </a:p>
      </dgm:t>
    </dgm:pt>
    <dgm:pt modelId="{6B17E380-7C2C-40FF-BAC7-814E55D7A25B}">
      <dgm:prSet/>
      <dgm:spPr/>
      <dgm:t>
        <a:bodyPr/>
        <a:lstStyle/>
        <a:p>
          <a:r>
            <a:rPr lang="en-US" b="1" dirty="0"/>
            <a:t>Challenges</a:t>
          </a:r>
          <a:endParaRPr lang="en-US" dirty="0"/>
        </a:p>
      </dgm:t>
    </dgm:pt>
    <dgm:pt modelId="{F37E09C0-ACE7-42C9-9310-5818760D2524}" type="parTrans" cxnId="{4C739F15-5003-426A-AF14-DB7246220308}">
      <dgm:prSet/>
      <dgm:spPr/>
      <dgm:t>
        <a:bodyPr/>
        <a:lstStyle/>
        <a:p>
          <a:endParaRPr lang="en-US"/>
        </a:p>
      </dgm:t>
    </dgm:pt>
    <dgm:pt modelId="{9EEF8F07-5D98-4F0C-B06D-15716B176953}" type="sibTrans" cxnId="{4C739F15-5003-426A-AF14-DB7246220308}">
      <dgm:prSet/>
      <dgm:spPr/>
      <dgm:t>
        <a:bodyPr/>
        <a:lstStyle/>
        <a:p>
          <a:endParaRPr lang="en-US"/>
        </a:p>
      </dgm:t>
    </dgm:pt>
    <dgm:pt modelId="{BAC50D42-9112-49A7-988B-AF8A10FCA217}">
      <dgm:prSet/>
      <dgm:spPr/>
      <dgm:t>
        <a:bodyPr/>
        <a:lstStyle/>
        <a:p>
          <a:r>
            <a:rPr lang="en-US" b="1"/>
            <a:t>Missing Data:</a:t>
          </a:r>
          <a:r>
            <a:rPr lang="en-US"/>
            <a:t> Frequent in ICU datasets due to skipped measurements.</a:t>
          </a:r>
        </a:p>
      </dgm:t>
    </dgm:pt>
    <dgm:pt modelId="{4F544EBE-302C-4242-98B0-A554036624AD}" type="parTrans" cxnId="{6071A2C8-EDF9-4962-BA27-0BC74649FDFB}">
      <dgm:prSet/>
      <dgm:spPr/>
      <dgm:t>
        <a:bodyPr/>
        <a:lstStyle/>
        <a:p>
          <a:endParaRPr lang="en-US"/>
        </a:p>
      </dgm:t>
    </dgm:pt>
    <dgm:pt modelId="{E10E012E-97BF-475E-A673-3B488B78C5D0}" type="sibTrans" cxnId="{6071A2C8-EDF9-4962-BA27-0BC74649FDFB}">
      <dgm:prSet/>
      <dgm:spPr/>
      <dgm:t>
        <a:bodyPr/>
        <a:lstStyle/>
        <a:p>
          <a:endParaRPr lang="en-US"/>
        </a:p>
      </dgm:t>
    </dgm:pt>
    <dgm:pt modelId="{840C0E83-E836-4306-9D62-6FD5D3A41958}">
      <dgm:prSet/>
      <dgm:spPr/>
      <dgm:t>
        <a:bodyPr/>
        <a:lstStyle/>
        <a:p>
          <a:r>
            <a:rPr lang="en-US" b="1"/>
            <a:t>Time-Series Processing:</a:t>
          </a:r>
          <a:r>
            <a:rPr lang="en-US"/>
            <a:t> ICU metrics often captured as time-series data.</a:t>
          </a:r>
        </a:p>
      </dgm:t>
    </dgm:pt>
    <dgm:pt modelId="{5CBB5DFA-BF81-41BF-A006-F300BD3E4530}" type="parTrans" cxnId="{F3AD3BCA-9254-40E3-86A2-FF7A4BB4BE14}">
      <dgm:prSet/>
      <dgm:spPr/>
      <dgm:t>
        <a:bodyPr/>
        <a:lstStyle/>
        <a:p>
          <a:endParaRPr lang="en-US"/>
        </a:p>
      </dgm:t>
    </dgm:pt>
    <dgm:pt modelId="{D8AC6188-44D9-4E99-97A8-F379F9C101F4}" type="sibTrans" cxnId="{F3AD3BCA-9254-40E3-86A2-FF7A4BB4BE14}">
      <dgm:prSet/>
      <dgm:spPr/>
      <dgm:t>
        <a:bodyPr/>
        <a:lstStyle/>
        <a:p>
          <a:endParaRPr lang="en-US"/>
        </a:p>
      </dgm:t>
    </dgm:pt>
    <dgm:pt modelId="{BAE1AD52-9B71-45C3-A121-62106EB2416E}">
      <dgm:prSet/>
      <dgm:spPr/>
      <dgm:t>
        <a:bodyPr/>
        <a:lstStyle/>
        <a:p>
          <a:r>
            <a:rPr lang="en-US" b="1"/>
            <a:t>Class Imbalance:</a:t>
          </a:r>
          <a:r>
            <a:rPr lang="en-US"/>
            <a:t> Minority class (mortality cases) underrepresented.</a:t>
          </a:r>
        </a:p>
      </dgm:t>
    </dgm:pt>
    <dgm:pt modelId="{07F55D8B-2532-4C2A-87F4-7F770E7806E8}" type="parTrans" cxnId="{94E5EFE2-809F-4A4A-99F0-51E429D4C009}">
      <dgm:prSet/>
      <dgm:spPr/>
      <dgm:t>
        <a:bodyPr/>
        <a:lstStyle/>
        <a:p>
          <a:endParaRPr lang="en-US"/>
        </a:p>
      </dgm:t>
    </dgm:pt>
    <dgm:pt modelId="{3AA7D73E-93FB-4816-A3CA-9F9E06418B9F}" type="sibTrans" cxnId="{94E5EFE2-809F-4A4A-99F0-51E429D4C009}">
      <dgm:prSet/>
      <dgm:spPr/>
      <dgm:t>
        <a:bodyPr/>
        <a:lstStyle/>
        <a:p>
          <a:endParaRPr lang="en-US"/>
        </a:p>
      </dgm:t>
    </dgm:pt>
    <dgm:pt modelId="{29230D47-2F0F-4C6F-A913-9853E7B31053}" type="pres">
      <dgm:prSet presAssocID="{BFB89E59-3CF7-4DA9-AB01-A11F1BABB995}" presName="linear" presStyleCnt="0">
        <dgm:presLayoutVars>
          <dgm:animLvl val="lvl"/>
          <dgm:resizeHandles val="exact"/>
        </dgm:presLayoutVars>
      </dgm:prSet>
      <dgm:spPr/>
    </dgm:pt>
    <dgm:pt modelId="{6379EA34-2813-4288-8701-11E098860877}" type="pres">
      <dgm:prSet presAssocID="{06225303-C98C-44D9-8644-9D3EE10036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8B04AE-FA03-47D2-991A-E20F50E48943}" type="pres">
      <dgm:prSet presAssocID="{06225303-C98C-44D9-8644-9D3EE1003673}" presName="childText" presStyleLbl="revTx" presStyleIdx="0" presStyleCnt="2">
        <dgm:presLayoutVars>
          <dgm:bulletEnabled val="1"/>
        </dgm:presLayoutVars>
      </dgm:prSet>
      <dgm:spPr/>
    </dgm:pt>
    <dgm:pt modelId="{A8E7B64A-115E-41A8-B15A-3AC13EAA5139}" type="pres">
      <dgm:prSet presAssocID="{6B17E380-7C2C-40FF-BAC7-814E55D7A2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407F33-AAF9-4AB9-A513-F2E26CBC8459}" type="pres">
      <dgm:prSet presAssocID="{6B17E380-7C2C-40FF-BAC7-814E55D7A25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E7C804-919D-4F1B-8927-BF2F1E023FE1}" type="presOf" srcId="{CEB3FC40-254F-4E34-A73C-217F01E87A86}" destId="{D68B04AE-FA03-47D2-991A-E20F50E48943}" srcOrd="0" destOrd="0" presId="urn:microsoft.com/office/officeart/2005/8/layout/vList2"/>
    <dgm:cxn modelId="{1F827A0D-1E38-4432-B13D-7EC5B6581E1B}" type="presOf" srcId="{06225303-C98C-44D9-8644-9D3EE1003673}" destId="{6379EA34-2813-4288-8701-11E098860877}" srcOrd="0" destOrd="0" presId="urn:microsoft.com/office/officeart/2005/8/layout/vList2"/>
    <dgm:cxn modelId="{4C739F15-5003-426A-AF14-DB7246220308}" srcId="{BFB89E59-3CF7-4DA9-AB01-A11F1BABB995}" destId="{6B17E380-7C2C-40FF-BAC7-814E55D7A25B}" srcOrd="1" destOrd="0" parTransId="{F37E09C0-ACE7-42C9-9310-5818760D2524}" sibTransId="{9EEF8F07-5D98-4F0C-B06D-15716B176953}"/>
    <dgm:cxn modelId="{7102DC1C-957D-46BC-BD2A-591663010CFE}" srcId="{06225303-C98C-44D9-8644-9D3EE1003673}" destId="{A80A4CAE-281D-49D4-8ECC-8C25E9D417E1}" srcOrd="2" destOrd="0" parTransId="{0AA6D0EF-2C70-4990-A9E4-B9F9BA91EA66}" sibTransId="{8A8D2E25-68B8-48B7-BF71-1EB38360549D}"/>
    <dgm:cxn modelId="{CB84B820-1950-4B83-A52C-22722011E9BA}" srcId="{06225303-C98C-44D9-8644-9D3EE1003673}" destId="{8BA9C17B-FE9F-4B85-829D-12BCAF6F3C32}" srcOrd="1" destOrd="0" parTransId="{53D602B5-BF86-442E-BF0A-100504BEA30D}" sibTransId="{3A8039E6-9ABE-4423-96EB-6469FD7C6D30}"/>
    <dgm:cxn modelId="{3605E725-96E6-411B-80C8-17919130B797}" type="presOf" srcId="{EECF6A91-B12D-4DD4-92AF-10165388E2E7}" destId="{D68B04AE-FA03-47D2-991A-E20F50E48943}" srcOrd="0" destOrd="4" presId="urn:microsoft.com/office/officeart/2005/8/layout/vList2"/>
    <dgm:cxn modelId="{21200B47-AE18-4337-8A4E-6D33FFE6E35B}" type="presOf" srcId="{BAE1AD52-9B71-45C3-A121-62106EB2416E}" destId="{A5407F33-AAF9-4AB9-A513-F2E26CBC8459}" srcOrd="0" destOrd="2" presId="urn:microsoft.com/office/officeart/2005/8/layout/vList2"/>
    <dgm:cxn modelId="{0696857E-F944-4EA3-944C-33D3A8FB2DCF}" srcId="{BFB89E59-3CF7-4DA9-AB01-A11F1BABB995}" destId="{06225303-C98C-44D9-8644-9D3EE1003673}" srcOrd="0" destOrd="0" parTransId="{9966930E-3A93-4866-80C9-20A8E451C8F3}" sibTransId="{7D7C43D8-5F96-4B53-A2EA-6E9FA4D1933C}"/>
    <dgm:cxn modelId="{B9528380-1E73-4C96-8B69-483CC14658A8}" srcId="{06225303-C98C-44D9-8644-9D3EE1003673}" destId="{33B43FC9-54B5-4370-BCE4-CE6BD27E08F0}" srcOrd="3" destOrd="0" parTransId="{6CB6423F-8606-4948-9414-FB2640E5CBF8}" sibTransId="{DC92F1E8-2589-4F6E-BED4-17400415F378}"/>
    <dgm:cxn modelId="{79FC8CAE-0B0A-47C1-9ED1-39FD975CB774}" type="presOf" srcId="{33B43FC9-54B5-4370-BCE4-CE6BD27E08F0}" destId="{D68B04AE-FA03-47D2-991A-E20F50E48943}" srcOrd="0" destOrd="3" presId="urn:microsoft.com/office/officeart/2005/8/layout/vList2"/>
    <dgm:cxn modelId="{0A9A71B4-CE92-4025-BC7D-51D48C1016F5}" type="presOf" srcId="{A80A4CAE-281D-49D4-8ECC-8C25E9D417E1}" destId="{D68B04AE-FA03-47D2-991A-E20F50E48943}" srcOrd="0" destOrd="2" presId="urn:microsoft.com/office/officeart/2005/8/layout/vList2"/>
    <dgm:cxn modelId="{6071A2C8-EDF9-4962-BA27-0BC74649FDFB}" srcId="{6B17E380-7C2C-40FF-BAC7-814E55D7A25B}" destId="{BAC50D42-9112-49A7-988B-AF8A10FCA217}" srcOrd="0" destOrd="0" parTransId="{4F544EBE-302C-4242-98B0-A554036624AD}" sibTransId="{E10E012E-97BF-475E-A673-3B488B78C5D0}"/>
    <dgm:cxn modelId="{F3AD3BCA-9254-40E3-86A2-FF7A4BB4BE14}" srcId="{6B17E380-7C2C-40FF-BAC7-814E55D7A25B}" destId="{840C0E83-E836-4306-9D62-6FD5D3A41958}" srcOrd="1" destOrd="0" parTransId="{5CBB5DFA-BF81-41BF-A006-F300BD3E4530}" sibTransId="{D8AC6188-44D9-4E99-97A8-F379F9C101F4}"/>
    <dgm:cxn modelId="{182B7ECF-86D6-4676-A689-ED030BCC0003}" type="presOf" srcId="{BFB89E59-3CF7-4DA9-AB01-A11F1BABB995}" destId="{29230D47-2F0F-4C6F-A913-9853E7B31053}" srcOrd="0" destOrd="0" presId="urn:microsoft.com/office/officeart/2005/8/layout/vList2"/>
    <dgm:cxn modelId="{1DCC40D7-C380-43A4-B91D-D18D4BC42A85}" type="presOf" srcId="{840C0E83-E836-4306-9D62-6FD5D3A41958}" destId="{A5407F33-AAF9-4AB9-A513-F2E26CBC8459}" srcOrd="0" destOrd="1" presId="urn:microsoft.com/office/officeart/2005/8/layout/vList2"/>
    <dgm:cxn modelId="{25D90DD9-CC54-41E5-B47C-B91E91E87052}" type="presOf" srcId="{8BA9C17B-FE9F-4B85-829D-12BCAF6F3C32}" destId="{D68B04AE-FA03-47D2-991A-E20F50E48943}" srcOrd="0" destOrd="1" presId="urn:microsoft.com/office/officeart/2005/8/layout/vList2"/>
    <dgm:cxn modelId="{5C93E9DE-9129-43A4-B96E-4886E6FE6865}" type="presOf" srcId="{BAC50D42-9112-49A7-988B-AF8A10FCA217}" destId="{A5407F33-AAF9-4AB9-A513-F2E26CBC8459}" srcOrd="0" destOrd="0" presId="urn:microsoft.com/office/officeart/2005/8/layout/vList2"/>
    <dgm:cxn modelId="{94E5EFE2-809F-4A4A-99F0-51E429D4C009}" srcId="{6B17E380-7C2C-40FF-BAC7-814E55D7A25B}" destId="{BAE1AD52-9B71-45C3-A121-62106EB2416E}" srcOrd="2" destOrd="0" parTransId="{07F55D8B-2532-4C2A-87F4-7F770E7806E8}" sibTransId="{3AA7D73E-93FB-4816-A3CA-9F9E06418B9F}"/>
    <dgm:cxn modelId="{C46B19E3-0473-494C-A5BA-2F3B6BDBBF3B}" srcId="{06225303-C98C-44D9-8644-9D3EE1003673}" destId="{EECF6A91-B12D-4DD4-92AF-10165388E2E7}" srcOrd="4" destOrd="0" parTransId="{C9490815-3C5C-4089-AD4C-17ECE189325D}" sibTransId="{B184EE3A-724D-4552-A477-D9FCAAB98BA2}"/>
    <dgm:cxn modelId="{7AE3ABF6-85F8-4DFD-A6BF-81D06888B139}" srcId="{06225303-C98C-44D9-8644-9D3EE1003673}" destId="{CEB3FC40-254F-4E34-A73C-217F01E87A86}" srcOrd="0" destOrd="0" parTransId="{344CD0C7-D98B-4976-A370-3FCEFA44114E}" sibTransId="{5EF267A3-3225-4043-8530-8072370B143B}"/>
    <dgm:cxn modelId="{C936D4FE-6560-4A9A-9D61-A3703C94783A}" type="presOf" srcId="{6B17E380-7C2C-40FF-BAC7-814E55D7A25B}" destId="{A8E7B64A-115E-41A8-B15A-3AC13EAA5139}" srcOrd="0" destOrd="0" presId="urn:microsoft.com/office/officeart/2005/8/layout/vList2"/>
    <dgm:cxn modelId="{1DD68934-C9A6-4D6B-B125-201934D88ECC}" type="presParOf" srcId="{29230D47-2F0F-4C6F-A913-9853E7B31053}" destId="{6379EA34-2813-4288-8701-11E098860877}" srcOrd="0" destOrd="0" presId="urn:microsoft.com/office/officeart/2005/8/layout/vList2"/>
    <dgm:cxn modelId="{01197A7F-18A3-4D9C-A373-421882EDBBF2}" type="presParOf" srcId="{29230D47-2F0F-4C6F-A913-9853E7B31053}" destId="{D68B04AE-FA03-47D2-991A-E20F50E48943}" srcOrd="1" destOrd="0" presId="urn:microsoft.com/office/officeart/2005/8/layout/vList2"/>
    <dgm:cxn modelId="{B9BF4D79-4EE1-4BDC-B5AC-5D819A0DB038}" type="presParOf" srcId="{29230D47-2F0F-4C6F-A913-9853E7B31053}" destId="{A8E7B64A-115E-41A8-B15A-3AC13EAA5139}" srcOrd="2" destOrd="0" presId="urn:microsoft.com/office/officeart/2005/8/layout/vList2"/>
    <dgm:cxn modelId="{50679CA2-9829-496C-B0DC-FD20AD964656}" type="presParOf" srcId="{29230D47-2F0F-4C6F-A913-9853E7B31053}" destId="{A5407F33-AAF9-4AB9-A513-F2E26CBC84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B1886-9643-4D40-97DE-6232FFB0C03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F579AE8-E4AC-45AB-9C96-B702ACCA6DE4}">
      <dgm:prSet/>
      <dgm:spPr/>
      <dgm:t>
        <a:bodyPr/>
        <a:lstStyle/>
        <a:p>
          <a:r>
            <a:rPr lang="en-US" b="1" i="0"/>
            <a:t>Handling Missing Values</a:t>
          </a:r>
          <a:endParaRPr lang="en-US"/>
        </a:p>
      </dgm:t>
    </dgm:pt>
    <dgm:pt modelId="{9A75BEE7-5C10-4A4B-96C1-53FEF2AE5F14}" type="parTrans" cxnId="{C8F525E9-3F19-4FC9-AD77-A74BE26104BE}">
      <dgm:prSet/>
      <dgm:spPr/>
      <dgm:t>
        <a:bodyPr/>
        <a:lstStyle/>
        <a:p>
          <a:endParaRPr lang="en-US"/>
        </a:p>
      </dgm:t>
    </dgm:pt>
    <dgm:pt modelId="{BF8C985F-69E0-454F-B238-2BD985E16C3C}" type="sibTrans" cxnId="{C8F525E9-3F19-4FC9-AD77-A74BE26104BE}">
      <dgm:prSet/>
      <dgm:spPr/>
      <dgm:t>
        <a:bodyPr/>
        <a:lstStyle/>
        <a:p>
          <a:endParaRPr lang="en-US"/>
        </a:p>
      </dgm:t>
    </dgm:pt>
    <dgm:pt modelId="{D017FBCD-3F26-4067-8C79-242C6F9D263C}">
      <dgm:prSet/>
      <dgm:spPr/>
      <dgm:t>
        <a:bodyPr/>
        <a:lstStyle/>
        <a:p>
          <a:r>
            <a:rPr lang="en-US" b="0" i="0"/>
            <a:t>Imputed missing physiological and lab values using </a:t>
          </a:r>
          <a:r>
            <a:rPr lang="en-US" b="1" i="0"/>
            <a:t>mean imputation</a:t>
          </a:r>
          <a:r>
            <a:rPr lang="en-US" b="0" i="0"/>
            <a:t>.</a:t>
          </a:r>
          <a:endParaRPr lang="en-US"/>
        </a:p>
      </dgm:t>
    </dgm:pt>
    <dgm:pt modelId="{9D2396D2-675D-4F3F-A327-A7F9DCD3BB49}" type="parTrans" cxnId="{C2AA84E3-8651-49C1-BDBB-3CD4DF7D6A58}">
      <dgm:prSet/>
      <dgm:spPr/>
      <dgm:t>
        <a:bodyPr/>
        <a:lstStyle/>
        <a:p>
          <a:endParaRPr lang="en-US"/>
        </a:p>
      </dgm:t>
    </dgm:pt>
    <dgm:pt modelId="{9EE37428-C1E7-4BA8-9D52-894C1108CFD3}" type="sibTrans" cxnId="{C2AA84E3-8651-49C1-BDBB-3CD4DF7D6A58}">
      <dgm:prSet/>
      <dgm:spPr/>
      <dgm:t>
        <a:bodyPr/>
        <a:lstStyle/>
        <a:p>
          <a:endParaRPr lang="en-US"/>
        </a:p>
      </dgm:t>
    </dgm:pt>
    <dgm:pt modelId="{95356EC1-8AB6-41E6-A1C5-325C5D3CF3BE}">
      <dgm:prSet/>
      <dgm:spPr/>
      <dgm:t>
        <a:bodyPr/>
        <a:lstStyle/>
        <a:p>
          <a:r>
            <a:rPr lang="en-US" b="0" i="0"/>
            <a:t>Median imputation for </a:t>
          </a:r>
          <a:r>
            <a:rPr lang="en-US" b="1" i="0"/>
            <a:t>height</a:t>
          </a:r>
          <a:r>
            <a:rPr lang="en-US" b="0" i="0"/>
            <a:t> and </a:t>
          </a:r>
          <a:r>
            <a:rPr lang="en-US" b="1" i="0"/>
            <a:t>weight</a:t>
          </a:r>
          <a:r>
            <a:rPr lang="en-US" b="0" i="0"/>
            <a:t> due to skewed distributions.</a:t>
          </a:r>
          <a:endParaRPr lang="en-US"/>
        </a:p>
      </dgm:t>
    </dgm:pt>
    <dgm:pt modelId="{016E72E1-7BCA-4ED9-816A-A913638534AB}" type="parTrans" cxnId="{66E81BCD-8BA8-40F7-97AA-F12380CC9653}">
      <dgm:prSet/>
      <dgm:spPr/>
      <dgm:t>
        <a:bodyPr/>
        <a:lstStyle/>
        <a:p>
          <a:endParaRPr lang="en-US"/>
        </a:p>
      </dgm:t>
    </dgm:pt>
    <dgm:pt modelId="{B3C1B5AD-ADB0-42D6-A0EE-8BF0AED67D4A}" type="sibTrans" cxnId="{66E81BCD-8BA8-40F7-97AA-F12380CC9653}">
      <dgm:prSet/>
      <dgm:spPr/>
      <dgm:t>
        <a:bodyPr/>
        <a:lstStyle/>
        <a:p>
          <a:endParaRPr lang="en-US"/>
        </a:p>
      </dgm:t>
    </dgm:pt>
    <dgm:pt modelId="{B9586309-2223-41D0-9873-FF6259581761}">
      <dgm:prSet/>
      <dgm:spPr/>
      <dgm:t>
        <a:bodyPr/>
        <a:lstStyle/>
        <a:p>
          <a:r>
            <a:rPr lang="en-US" b="1" i="0"/>
            <a:t>Mortality Distribution</a:t>
          </a:r>
          <a:endParaRPr lang="en-US"/>
        </a:p>
      </dgm:t>
    </dgm:pt>
    <dgm:pt modelId="{883687EF-A4C6-456C-902D-B1E7A7C71CD4}" type="parTrans" cxnId="{9FE1FC84-8F12-4B58-83E2-19025D2F8C65}">
      <dgm:prSet/>
      <dgm:spPr/>
      <dgm:t>
        <a:bodyPr/>
        <a:lstStyle/>
        <a:p>
          <a:endParaRPr lang="en-US"/>
        </a:p>
      </dgm:t>
    </dgm:pt>
    <dgm:pt modelId="{072F61C9-72D0-4242-8CC0-2946A1B35952}" type="sibTrans" cxnId="{9FE1FC84-8F12-4B58-83E2-19025D2F8C65}">
      <dgm:prSet/>
      <dgm:spPr/>
      <dgm:t>
        <a:bodyPr/>
        <a:lstStyle/>
        <a:p>
          <a:endParaRPr lang="en-US"/>
        </a:p>
      </dgm:t>
    </dgm:pt>
    <dgm:pt modelId="{6EB7C71E-4815-4076-96EE-1E5B4A7A6152}">
      <dgm:prSet/>
      <dgm:spPr/>
      <dgm:t>
        <a:bodyPr/>
        <a:lstStyle/>
        <a:p>
          <a:r>
            <a:rPr lang="en-US" b="0" i="0"/>
            <a:t>Analyzed ICU mortality distribution:</a:t>
          </a:r>
          <a:endParaRPr lang="en-US"/>
        </a:p>
      </dgm:t>
    </dgm:pt>
    <dgm:pt modelId="{7005A3FB-EC9D-418A-8589-A2F389770B80}" type="parTrans" cxnId="{58A30C9C-80F9-4F39-8EE7-C7A740A95554}">
      <dgm:prSet/>
      <dgm:spPr/>
      <dgm:t>
        <a:bodyPr/>
        <a:lstStyle/>
        <a:p>
          <a:endParaRPr lang="en-US"/>
        </a:p>
      </dgm:t>
    </dgm:pt>
    <dgm:pt modelId="{0F13D1D7-96A9-4C5C-B788-E48EDAFBFDD0}" type="sibTrans" cxnId="{58A30C9C-80F9-4F39-8EE7-C7A740A95554}">
      <dgm:prSet/>
      <dgm:spPr/>
      <dgm:t>
        <a:bodyPr/>
        <a:lstStyle/>
        <a:p>
          <a:endParaRPr lang="en-US"/>
        </a:p>
      </dgm:t>
    </dgm:pt>
    <dgm:pt modelId="{E6059097-1227-4BE2-92FC-59BAF8934F64}">
      <dgm:prSet/>
      <dgm:spPr/>
      <dgm:t>
        <a:bodyPr/>
        <a:lstStyle/>
        <a:p>
          <a:r>
            <a:rPr lang="en-US" b="1" i="0"/>
            <a:t>Observation:</a:t>
          </a:r>
          <a:r>
            <a:rPr lang="en-US" b="0" i="0"/>
            <a:t> Mortality rates were consistent across genders but varied significantly by age and BMI.</a:t>
          </a:r>
          <a:endParaRPr lang="en-US"/>
        </a:p>
      </dgm:t>
    </dgm:pt>
    <dgm:pt modelId="{7DC228A8-1273-47A7-826E-91D488A0D471}" type="parTrans" cxnId="{EC715000-3EA6-4F88-802A-0BD6F58A7BCF}">
      <dgm:prSet/>
      <dgm:spPr/>
      <dgm:t>
        <a:bodyPr/>
        <a:lstStyle/>
        <a:p>
          <a:endParaRPr lang="en-US"/>
        </a:p>
      </dgm:t>
    </dgm:pt>
    <dgm:pt modelId="{1B0E9554-A4C0-4A75-A481-1BFF366F7847}" type="sibTrans" cxnId="{EC715000-3EA6-4F88-802A-0BD6F58A7BCF}">
      <dgm:prSet/>
      <dgm:spPr/>
      <dgm:t>
        <a:bodyPr/>
        <a:lstStyle/>
        <a:p>
          <a:endParaRPr lang="en-US"/>
        </a:p>
      </dgm:t>
    </dgm:pt>
    <dgm:pt modelId="{4C4147B9-E826-4807-AC7A-C50AA25A4500}">
      <dgm:prSet/>
      <dgm:spPr/>
      <dgm:t>
        <a:bodyPr/>
        <a:lstStyle/>
        <a:p>
          <a:r>
            <a:rPr lang="en-US" b="0" i="0"/>
            <a:t>ICU Type 3 and 4 patients exhibited higher mortality.</a:t>
          </a:r>
          <a:endParaRPr lang="en-US"/>
        </a:p>
      </dgm:t>
    </dgm:pt>
    <dgm:pt modelId="{A4D7CF59-44C4-40CD-8DE7-CDCFBC52AFA5}" type="parTrans" cxnId="{FF3B17E3-ACF0-452E-BAD9-8D1A0BE213B1}">
      <dgm:prSet/>
      <dgm:spPr/>
      <dgm:t>
        <a:bodyPr/>
        <a:lstStyle/>
        <a:p>
          <a:endParaRPr lang="en-US"/>
        </a:p>
      </dgm:t>
    </dgm:pt>
    <dgm:pt modelId="{7D4B7537-AF05-4394-BD9D-549BC809A888}" type="sibTrans" cxnId="{FF3B17E3-ACF0-452E-BAD9-8D1A0BE213B1}">
      <dgm:prSet/>
      <dgm:spPr/>
      <dgm:t>
        <a:bodyPr/>
        <a:lstStyle/>
        <a:p>
          <a:endParaRPr lang="en-US"/>
        </a:p>
      </dgm:t>
    </dgm:pt>
    <dgm:pt modelId="{713298D3-FE8B-44BC-BDA5-5971B006E005}">
      <dgm:prSet/>
      <dgm:spPr/>
      <dgm:t>
        <a:bodyPr/>
        <a:lstStyle/>
        <a:p>
          <a:r>
            <a:rPr lang="en-US" b="1" i="0"/>
            <a:t>Age Distribution</a:t>
          </a:r>
          <a:endParaRPr lang="en-US"/>
        </a:p>
      </dgm:t>
    </dgm:pt>
    <dgm:pt modelId="{4F8F530D-B041-4C9E-A3B5-997562677F7A}" type="parTrans" cxnId="{33C57448-93A9-4E80-A143-3168D8A78564}">
      <dgm:prSet/>
      <dgm:spPr/>
      <dgm:t>
        <a:bodyPr/>
        <a:lstStyle/>
        <a:p>
          <a:endParaRPr lang="en-US"/>
        </a:p>
      </dgm:t>
    </dgm:pt>
    <dgm:pt modelId="{4A097103-B513-4FD7-BE93-AA233D7F9F4C}" type="sibTrans" cxnId="{33C57448-93A9-4E80-A143-3168D8A78564}">
      <dgm:prSet/>
      <dgm:spPr/>
      <dgm:t>
        <a:bodyPr/>
        <a:lstStyle/>
        <a:p>
          <a:endParaRPr lang="en-US"/>
        </a:p>
      </dgm:t>
    </dgm:pt>
    <dgm:pt modelId="{0F64065B-CB71-4D2E-BEDE-84824312130F}">
      <dgm:prSet/>
      <dgm:spPr/>
      <dgm:t>
        <a:bodyPr/>
        <a:lstStyle/>
        <a:p>
          <a:r>
            <a:rPr lang="en-US" b="0" i="0" dirty="0"/>
            <a:t>ICU patients skew older; </a:t>
          </a:r>
          <a:r>
            <a:rPr lang="en-US" b="1" i="0" dirty="0"/>
            <a:t>higher mortality rates</a:t>
          </a:r>
          <a:r>
            <a:rPr lang="en-US" b="0" i="0" dirty="0"/>
            <a:t> observed in age groups </a:t>
          </a:r>
          <a:r>
            <a:rPr lang="en-US" b="1" i="0" dirty="0"/>
            <a:t>above 60 years.</a:t>
          </a:r>
          <a:endParaRPr lang="en-US" dirty="0"/>
        </a:p>
      </dgm:t>
    </dgm:pt>
    <dgm:pt modelId="{4603F9F7-8868-4306-BBE7-0E0B5AEC0549}" type="parTrans" cxnId="{1921A114-D3D5-46EF-AF86-BF40155B42A4}">
      <dgm:prSet/>
      <dgm:spPr/>
      <dgm:t>
        <a:bodyPr/>
        <a:lstStyle/>
        <a:p>
          <a:endParaRPr lang="en-US"/>
        </a:p>
      </dgm:t>
    </dgm:pt>
    <dgm:pt modelId="{219EA09A-7BD4-4088-8827-B69814A7071D}" type="sibTrans" cxnId="{1921A114-D3D5-46EF-AF86-BF40155B42A4}">
      <dgm:prSet/>
      <dgm:spPr/>
      <dgm:t>
        <a:bodyPr/>
        <a:lstStyle/>
        <a:p>
          <a:endParaRPr lang="en-US"/>
        </a:p>
      </dgm:t>
    </dgm:pt>
    <dgm:pt modelId="{1717B492-DE86-4100-8820-3E1954B7D70E}">
      <dgm:prSet/>
      <dgm:spPr/>
      <dgm:t>
        <a:bodyPr/>
        <a:lstStyle/>
        <a:p>
          <a:r>
            <a:rPr lang="en-US" b="1" i="0"/>
            <a:t>BMI Analysis</a:t>
          </a:r>
          <a:endParaRPr lang="en-US"/>
        </a:p>
      </dgm:t>
    </dgm:pt>
    <dgm:pt modelId="{3C3E042D-88C5-447A-A66E-09CEAA3A891A}" type="parTrans" cxnId="{AB46C380-4378-4063-9518-8DBD9589AB95}">
      <dgm:prSet/>
      <dgm:spPr/>
      <dgm:t>
        <a:bodyPr/>
        <a:lstStyle/>
        <a:p>
          <a:endParaRPr lang="en-US"/>
        </a:p>
      </dgm:t>
    </dgm:pt>
    <dgm:pt modelId="{6DA6A798-2587-4198-882B-AAD85D433FB6}" type="sibTrans" cxnId="{AB46C380-4378-4063-9518-8DBD9589AB95}">
      <dgm:prSet/>
      <dgm:spPr/>
      <dgm:t>
        <a:bodyPr/>
        <a:lstStyle/>
        <a:p>
          <a:endParaRPr lang="en-US"/>
        </a:p>
      </dgm:t>
    </dgm:pt>
    <dgm:pt modelId="{D4C89C86-8F4D-44BF-94D4-F3C4B5563FF0}">
      <dgm:prSet/>
      <dgm:spPr/>
      <dgm:t>
        <a:bodyPr/>
        <a:lstStyle/>
        <a:p>
          <a:r>
            <a:rPr lang="en-US" b="1" i="0"/>
            <a:t>Trends:</a:t>
          </a:r>
          <a:endParaRPr lang="en-US"/>
        </a:p>
      </dgm:t>
    </dgm:pt>
    <dgm:pt modelId="{F7E1F0C8-AAAD-4DD8-ADDF-93D8EF50D009}" type="parTrans" cxnId="{038FCE72-A7ED-46F6-9BBB-522E31A6E0BF}">
      <dgm:prSet/>
      <dgm:spPr/>
      <dgm:t>
        <a:bodyPr/>
        <a:lstStyle/>
        <a:p>
          <a:endParaRPr lang="en-US"/>
        </a:p>
      </dgm:t>
    </dgm:pt>
    <dgm:pt modelId="{83E3DA00-A2D9-49D9-B804-FE81D925879A}" type="sibTrans" cxnId="{038FCE72-A7ED-46F6-9BBB-522E31A6E0BF}">
      <dgm:prSet/>
      <dgm:spPr/>
      <dgm:t>
        <a:bodyPr/>
        <a:lstStyle/>
        <a:p>
          <a:endParaRPr lang="en-US"/>
        </a:p>
      </dgm:t>
    </dgm:pt>
    <dgm:pt modelId="{0374B4E3-0274-4C95-8FA2-ED13F27BFA0B}">
      <dgm:prSet/>
      <dgm:spPr/>
      <dgm:t>
        <a:bodyPr/>
        <a:lstStyle/>
        <a:p>
          <a:r>
            <a:rPr lang="en-US" b="0" i="0"/>
            <a:t>Higher mortality rates among patients with BMI categorized as </a:t>
          </a:r>
          <a:r>
            <a:rPr lang="en-US" b="1" i="0"/>
            <a:t>Underweight</a:t>
          </a:r>
          <a:r>
            <a:rPr lang="en-US" b="0" i="0"/>
            <a:t> or </a:t>
          </a:r>
          <a:r>
            <a:rPr lang="en-US" b="1" i="0"/>
            <a:t>Obese</a:t>
          </a:r>
          <a:r>
            <a:rPr lang="en-US" b="0" i="0"/>
            <a:t>.</a:t>
          </a:r>
          <a:endParaRPr lang="en-US"/>
        </a:p>
      </dgm:t>
    </dgm:pt>
    <dgm:pt modelId="{41FD98AB-DF01-4BD6-A680-8823007FF305}" type="parTrans" cxnId="{CF6A1B43-DB80-4747-B499-331D069DCE17}">
      <dgm:prSet/>
      <dgm:spPr/>
      <dgm:t>
        <a:bodyPr/>
        <a:lstStyle/>
        <a:p>
          <a:endParaRPr lang="en-US"/>
        </a:p>
      </dgm:t>
    </dgm:pt>
    <dgm:pt modelId="{06A12629-0F5D-4D35-8A83-C8229DA8FD3C}" type="sibTrans" cxnId="{CF6A1B43-DB80-4747-B499-331D069DCE17}">
      <dgm:prSet/>
      <dgm:spPr/>
      <dgm:t>
        <a:bodyPr/>
        <a:lstStyle/>
        <a:p>
          <a:endParaRPr lang="en-US"/>
        </a:p>
      </dgm:t>
    </dgm:pt>
    <dgm:pt modelId="{9E42E3F2-8C05-4046-90C2-A7FF24FB29D5}">
      <dgm:prSet/>
      <dgm:spPr/>
      <dgm:t>
        <a:bodyPr/>
        <a:lstStyle/>
        <a:p>
          <a:r>
            <a:rPr lang="en-US" b="0" i="0"/>
            <a:t>Gender disparity observed, with more males admitted than females.</a:t>
          </a:r>
          <a:endParaRPr lang="en-US"/>
        </a:p>
      </dgm:t>
    </dgm:pt>
    <dgm:pt modelId="{2EAAA9CC-8468-444E-8A4C-5B4F436D4029}" type="parTrans" cxnId="{117E2A19-1CC9-4D1D-BEF5-500D30C02694}">
      <dgm:prSet/>
      <dgm:spPr/>
      <dgm:t>
        <a:bodyPr/>
        <a:lstStyle/>
        <a:p>
          <a:endParaRPr lang="en-US"/>
        </a:p>
      </dgm:t>
    </dgm:pt>
    <dgm:pt modelId="{4D74E169-6192-4AC1-9C98-0AD195D8E3E3}" type="sibTrans" cxnId="{117E2A19-1CC9-4D1D-BEF5-500D30C02694}">
      <dgm:prSet/>
      <dgm:spPr/>
      <dgm:t>
        <a:bodyPr/>
        <a:lstStyle/>
        <a:p>
          <a:endParaRPr lang="en-US"/>
        </a:p>
      </dgm:t>
    </dgm:pt>
    <dgm:pt modelId="{82AAB1CC-F9A2-4220-839E-CA75A2AD798C}" type="pres">
      <dgm:prSet presAssocID="{BBEB1886-9643-4D40-97DE-6232FFB0C035}" presName="linear" presStyleCnt="0">
        <dgm:presLayoutVars>
          <dgm:dir/>
          <dgm:animLvl val="lvl"/>
          <dgm:resizeHandles val="exact"/>
        </dgm:presLayoutVars>
      </dgm:prSet>
      <dgm:spPr/>
    </dgm:pt>
    <dgm:pt modelId="{280B5A73-A80C-4740-A583-5098BF0C23A4}" type="pres">
      <dgm:prSet presAssocID="{EF579AE8-E4AC-45AB-9C96-B702ACCA6DE4}" presName="parentLin" presStyleCnt="0"/>
      <dgm:spPr/>
    </dgm:pt>
    <dgm:pt modelId="{4968C03C-D6C1-4BF3-A100-7CA24429B1ED}" type="pres">
      <dgm:prSet presAssocID="{EF579AE8-E4AC-45AB-9C96-B702ACCA6DE4}" presName="parentLeftMargin" presStyleLbl="node1" presStyleIdx="0" presStyleCnt="4"/>
      <dgm:spPr/>
    </dgm:pt>
    <dgm:pt modelId="{1F793D0F-F9C9-4F22-8D58-65FE811D66A7}" type="pres">
      <dgm:prSet presAssocID="{EF579AE8-E4AC-45AB-9C96-B702ACCA6D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4E1378-450D-481C-A082-2DF0F9836E9E}" type="pres">
      <dgm:prSet presAssocID="{EF579AE8-E4AC-45AB-9C96-B702ACCA6DE4}" presName="negativeSpace" presStyleCnt="0"/>
      <dgm:spPr/>
    </dgm:pt>
    <dgm:pt modelId="{E9BFE4C9-600D-436B-918B-D17B8D02BCB9}" type="pres">
      <dgm:prSet presAssocID="{EF579AE8-E4AC-45AB-9C96-B702ACCA6DE4}" presName="childText" presStyleLbl="conFgAcc1" presStyleIdx="0" presStyleCnt="4">
        <dgm:presLayoutVars>
          <dgm:bulletEnabled val="1"/>
        </dgm:presLayoutVars>
      </dgm:prSet>
      <dgm:spPr/>
    </dgm:pt>
    <dgm:pt modelId="{44FA13D5-0019-4F15-8C35-261D463C6D2E}" type="pres">
      <dgm:prSet presAssocID="{BF8C985F-69E0-454F-B238-2BD985E16C3C}" presName="spaceBetweenRectangles" presStyleCnt="0"/>
      <dgm:spPr/>
    </dgm:pt>
    <dgm:pt modelId="{53A1B52A-2A71-4633-B635-47591028D84C}" type="pres">
      <dgm:prSet presAssocID="{B9586309-2223-41D0-9873-FF6259581761}" presName="parentLin" presStyleCnt="0"/>
      <dgm:spPr/>
    </dgm:pt>
    <dgm:pt modelId="{44242CC1-43DD-4594-BAB8-ACBAF660231D}" type="pres">
      <dgm:prSet presAssocID="{B9586309-2223-41D0-9873-FF6259581761}" presName="parentLeftMargin" presStyleLbl="node1" presStyleIdx="0" presStyleCnt="4"/>
      <dgm:spPr/>
    </dgm:pt>
    <dgm:pt modelId="{8A31BAA0-7C2B-4E48-8CE8-C5E1C6B8A8B0}" type="pres">
      <dgm:prSet presAssocID="{B9586309-2223-41D0-9873-FF62595817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3C5FF4-3223-453F-A3CC-971F0C35D229}" type="pres">
      <dgm:prSet presAssocID="{B9586309-2223-41D0-9873-FF6259581761}" presName="negativeSpace" presStyleCnt="0"/>
      <dgm:spPr/>
    </dgm:pt>
    <dgm:pt modelId="{C7A26061-9787-4C0C-96BA-F83E309640E4}" type="pres">
      <dgm:prSet presAssocID="{B9586309-2223-41D0-9873-FF6259581761}" presName="childText" presStyleLbl="conFgAcc1" presStyleIdx="1" presStyleCnt="4">
        <dgm:presLayoutVars>
          <dgm:bulletEnabled val="1"/>
        </dgm:presLayoutVars>
      </dgm:prSet>
      <dgm:spPr/>
    </dgm:pt>
    <dgm:pt modelId="{56EC6838-6803-46D6-BB89-E76630DF2D20}" type="pres">
      <dgm:prSet presAssocID="{072F61C9-72D0-4242-8CC0-2946A1B35952}" presName="spaceBetweenRectangles" presStyleCnt="0"/>
      <dgm:spPr/>
    </dgm:pt>
    <dgm:pt modelId="{5F0B09A0-3FE2-4D68-9FE4-BE124BBD9BE9}" type="pres">
      <dgm:prSet presAssocID="{713298D3-FE8B-44BC-BDA5-5971B006E005}" presName="parentLin" presStyleCnt="0"/>
      <dgm:spPr/>
    </dgm:pt>
    <dgm:pt modelId="{8814CDD5-363F-4533-9F8D-3E912AD8E5CF}" type="pres">
      <dgm:prSet presAssocID="{713298D3-FE8B-44BC-BDA5-5971B006E005}" presName="parentLeftMargin" presStyleLbl="node1" presStyleIdx="1" presStyleCnt="4"/>
      <dgm:spPr/>
    </dgm:pt>
    <dgm:pt modelId="{3FD1D5E8-FC33-45EC-8548-22AC25BBC29D}" type="pres">
      <dgm:prSet presAssocID="{713298D3-FE8B-44BC-BDA5-5971B006E0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0CF961-585B-45AA-8A92-D4529C739D9F}" type="pres">
      <dgm:prSet presAssocID="{713298D3-FE8B-44BC-BDA5-5971B006E005}" presName="negativeSpace" presStyleCnt="0"/>
      <dgm:spPr/>
    </dgm:pt>
    <dgm:pt modelId="{B7856C14-AE42-4F88-9DDB-B659733D8C4F}" type="pres">
      <dgm:prSet presAssocID="{713298D3-FE8B-44BC-BDA5-5971B006E005}" presName="childText" presStyleLbl="conFgAcc1" presStyleIdx="2" presStyleCnt="4">
        <dgm:presLayoutVars>
          <dgm:bulletEnabled val="1"/>
        </dgm:presLayoutVars>
      </dgm:prSet>
      <dgm:spPr/>
    </dgm:pt>
    <dgm:pt modelId="{F2F4F7AF-EC2B-43C9-87BE-277868C21ACC}" type="pres">
      <dgm:prSet presAssocID="{4A097103-B513-4FD7-BE93-AA233D7F9F4C}" presName="spaceBetweenRectangles" presStyleCnt="0"/>
      <dgm:spPr/>
    </dgm:pt>
    <dgm:pt modelId="{41030374-0A61-424D-A897-002F3F628D59}" type="pres">
      <dgm:prSet presAssocID="{1717B492-DE86-4100-8820-3E1954B7D70E}" presName="parentLin" presStyleCnt="0"/>
      <dgm:spPr/>
    </dgm:pt>
    <dgm:pt modelId="{D495E691-5DC9-41C8-B54E-07BB99B3E963}" type="pres">
      <dgm:prSet presAssocID="{1717B492-DE86-4100-8820-3E1954B7D70E}" presName="parentLeftMargin" presStyleLbl="node1" presStyleIdx="2" presStyleCnt="4"/>
      <dgm:spPr/>
    </dgm:pt>
    <dgm:pt modelId="{4FD53675-C202-4596-9FF9-67840140283F}" type="pres">
      <dgm:prSet presAssocID="{1717B492-DE86-4100-8820-3E1954B7D7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E8798B-59EE-44BA-A832-18766059460B}" type="pres">
      <dgm:prSet presAssocID="{1717B492-DE86-4100-8820-3E1954B7D70E}" presName="negativeSpace" presStyleCnt="0"/>
      <dgm:spPr/>
    </dgm:pt>
    <dgm:pt modelId="{BFF52AE6-D522-441D-BE51-52A3A3CB9371}" type="pres">
      <dgm:prSet presAssocID="{1717B492-DE86-4100-8820-3E1954B7D70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715000-3EA6-4F88-802A-0BD6F58A7BCF}" srcId="{6EB7C71E-4815-4076-96EE-1E5B4A7A6152}" destId="{E6059097-1227-4BE2-92FC-59BAF8934F64}" srcOrd="0" destOrd="0" parTransId="{7DC228A8-1273-47A7-826E-91D488A0D471}" sibTransId="{1B0E9554-A4C0-4A75-A481-1BFF366F7847}"/>
    <dgm:cxn modelId="{6C47C204-4ADC-4789-9690-D6496095F01F}" type="presOf" srcId="{BBEB1886-9643-4D40-97DE-6232FFB0C035}" destId="{82AAB1CC-F9A2-4220-839E-CA75A2AD798C}" srcOrd="0" destOrd="0" presId="urn:microsoft.com/office/officeart/2005/8/layout/list1"/>
    <dgm:cxn modelId="{4C7A6708-E372-4F7F-8FE3-4D1D1E9C0F79}" type="presOf" srcId="{0374B4E3-0274-4C95-8FA2-ED13F27BFA0B}" destId="{BFF52AE6-D522-441D-BE51-52A3A3CB9371}" srcOrd="0" destOrd="1" presId="urn:microsoft.com/office/officeart/2005/8/layout/list1"/>
    <dgm:cxn modelId="{874EF408-60DF-4167-88D5-5DF938B7299A}" type="presOf" srcId="{D4C89C86-8F4D-44BF-94D4-F3C4B5563FF0}" destId="{BFF52AE6-D522-441D-BE51-52A3A3CB9371}" srcOrd="0" destOrd="0" presId="urn:microsoft.com/office/officeart/2005/8/layout/list1"/>
    <dgm:cxn modelId="{EFC46209-1230-4D27-A293-41D060FB5D9A}" type="presOf" srcId="{6EB7C71E-4815-4076-96EE-1E5B4A7A6152}" destId="{C7A26061-9787-4C0C-96BA-F83E309640E4}" srcOrd="0" destOrd="0" presId="urn:microsoft.com/office/officeart/2005/8/layout/list1"/>
    <dgm:cxn modelId="{12D50013-C1AA-48F5-BC6E-27D1514D6A93}" type="presOf" srcId="{B9586309-2223-41D0-9873-FF6259581761}" destId="{8A31BAA0-7C2B-4E48-8CE8-C5E1C6B8A8B0}" srcOrd="1" destOrd="0" presId="urn:microsoft.com/office/officeart/2005/8/layout/list1"/>
    <dgm:cxn modelId="{1921A114-D3D5-46EF-AF86-BF40155B42A4}" srcId="{713298D3-FE8B-44BC-BDA5-5971B006E005}" destId="{0F64065B-CB71-4D2E-BEDE-84824312130F}" srcOrd="0" destOrd="0" parTransId="{4603F9F7-8868-4306-BBE7-0E0B5AEC0549}" sibTransId="{219EA09A-7BD4-4088-8827-B69814A7071D}"/>
    <dgm:cxn modelId="{117E2A19-1CC9-4D1D-BEF5-500D30C02694}" srcId="{D4C89C86-8F4D-44BF-94D4-F3C4B5563FF0}" destId="{9E42E3F2-8C05-4046-90C2-A7FF24FB29D5}" srcOrd="1" destOrd="0" parTransId="{2EAAA9CC-8468-444E-8A4C-5B4F436D4029}" sibTransId="{4D74E169-6192-4AC1-9C98-0AD195D8E3E3}"/>
    <dgm:cxn modelId="{3010591D-05F2-4707-A299-ED98FA3DE86F}" type="presOf" srcId="{EF579AE8-E4AC-45AB-9C96-B702ACCA6DE4}" destId="{4968C03C-D6C1-4BF3-A100-7CA24429B1ED}" srcOrd="0" destOrd="0" presId="urn:microsoft.com/office/officeart/2005/8/layout/list1"/>
    <dgm:cxn modelId="{3E6DBC20-0F0F-459F-8CB6-B51FE3B48E6D}" type="presOf" srcId="{713298D3-FE8B-44BC-BDA5-5971B006E005}" destId="{8814CDD5-363F-4533-9F8D-3E912AD8E5CF}" srcOrd="0" destOrd="0" presId="urn:microsoft.com/office/officeart/2005/8/layout/list1"/>
    <dgm:cxn modelId="{CF2E1525-5561-460A-8DE3-6EFFE83CD97B}" type="presOf" srcId="{1717B492-DE86-4100-8820-3E1954B7D70E}" destId="{D495E691-5DC9-41C8-B54E-07BB99B3E963}" srcOrd="0" destOrd="0" presId="urn:microsoft.com/office/officeart/2005/8/layout/list1"/>
    <dgm:cxn modelId="{B376DA2D-AC8D-4435-A850-4D4B3E7856E1}" type="presOf" srcId="{95356EC1-8AB6-41E6-A1C5-325C5D3CF3BE}" destId="{E9BFE4C9-600D-436B-918B-D17B8D02BCB9}" srcOrd="0" destOrd="1" presId="urn:microsoft.com/office/officeart/2005/8/layout/list1"/>
    <dgm:cxn modelId="{CF6A1B43-DB80-4747-B499-331D069DCE17}" srcId="{D4C89C86-8F4D-44BF-94D4-F3C4B5563FF0}" destId="{0374B4E3-0274-4C95-8FA2-ED13F27BFA0B}" srcOrd="0" destOrd="0" parTransId="{41FD98AB-DF01-4BD6-A680-8823007FF305}" sibTransId="{06A12629-0F5D-4D35-8A83-C8229DA8FD3C}"/>
    <dgm:cxn modelId="{33C57448-93A9-4E80-A143-3168D8A78564}" srcId="{BBEB1886-9643-4D40-97DE-6232FFB0C035}" destId="{713298D3-FE8B-44BC-BDA5-5971B006E005}" srcOrd="2" destOrd="0" parTransId="{4F8F530D-B041-4C9E-A3B5-997562677F7A}" sibTransId="{4A097103-B513-4FD7-BE93-AA233D7F9F4C}"/>
    <dgm:cxn modelId="{B2219A6E-58EC-4C2C-9871-005572A17DAD}" type="presOf" srcId="{0F64065B-CB71-4D2E-BEDE-84824312130F}" destId="{B7856C14-AE42-4F88-9DDB-B659733D8C4F}" srcOrd="0" destOrd="0" presId="urn:microsoft.com/office/officeart/2005/8/layout/list1"/>
    <dgm:cxn modelId="{038FCE72-A7ED-46F6-9BBB-522E31A6E0BF}" srcId="{1717B492-DE86-4100-8820-3E1954B7D70E}" destId="{D4C89C86-8F4D-44BF-94D4-F3C4B5563FF0}" srcOrd="0" destOrd="0" parTransId="{F7E1F0C8-AAAD-4DD8-ADDF-93D8EF50D009}" sibTransId="{83E3DA00-A2D9-49D9-B804-FE81D925879A}"/>
    <dgm:cxn modelId="{1B119753-150F-4AD5-8AEA-3F09A9660B78}" type="presOf" srcId="{9E42E3F2-8C05-4046-90C2-A7FF24FB29D5}" destId="{BFF52AE6-D522-441D-BE51-52A3A3CB9371}" srcOrd="0" destOrd="2" presId="urn:microsoft.com/office/officeart/2005/8/layout/list1"/>
    <dgm:cxn modelId="{72510E76-6060-41BD-A0C0-F3BD93F8C86B}" type="presOf" srcId="{B9586309-2223-41D0-9873-FF6259581761}" destId="{44242CC1-43DD-4594-BAB8-ACBAF660231D}" srcOrd="0" destOrd="0" presId="urn:microsoft.com/office/officeart/2005/8/layout/list1"/>
    <dgm:cxn modelId="{AB46C380-4378-4063-9518-8DBD9589AB95}" srcId="{BBEB1886-9643-4D40-97DE-6232FFB0C035}" destId="{1717B492-DE86-4100-8820-3E1954B7D70E}" srcOrd="3" destOrd="0" parTransId="{3C3E042D-88C5-447A-A66E-09CEAA3A891A}" sibTransId="{6DA6A798-2587-4198-882B-AAD85D433FB6}"/>
    <dgm:cxn modelId="{9FE1FC84-8F12-4B58-83E2-19025D2F8C65}" srcId="{BBEB1886-9643-4D40-97DE-6232FFB0C035}" destId="{B9586309-2223-41D0-9873-FF6259581761}" srcOrd="1" destOrd="0" parTransId="{883687EF-A4C6-456C-902D-B1E7A7C71CD4}" sibTransId="{072F61C9-72D0-4242-8CC0-2946A1B35952}"/>
    <dgm:cxn modelId="{7AF44F8A-4D8A-4B1C-94DA-CC29466311D2}" type="presOf" srcId="{EF579AE8-E4AC-45AB-9C96-B702ACCA6DE4}" destId="{1F793D0F-F9C9-4F22-8D58-65FE811D66A7}" srcOrd="1" destOrd="0" presId="urn:microsoft.com/office/officeart/2005/8/layout/list1"/>
    <dgm:cxn modelId="{BF064398-4303-46D3-A0FF-A392CB44DFB3}" type="presOf" srcId="{D017FBCD-3F26-4067-8C79-242C6F9D263C}" destId="{E9BFE4C9-600D-436B-918B-D17B8D02BCB9}" srcOrd="0" destOrd="0" presId="urn:microsoft.com/office/officeart/2005/8/layout/list1"/>
    <dgm:cxn modelId="{58A30C9C-80F9-4F39-8EE7-C7A740A95554}" srcId="{B9586309-2223-41D0-9873-FF6259581761}" destId="{6EB7C71E-4815-4076-96EE-1E5B4A7A6152}" srcOrd="0" destOrd="0" parTransId="{7005A3FB-EC9D-418A-8589-A2F389770B80}" sibTransId="{0F13D1D7-96A9-4C5C-B788-E48EDAFBFDD0}"/>
    <dgm:cxn modelId="{66E81BCD-8BA8-40F7-97AA-F12380CC9653}" srcId="{EF579AE8-E4AC-45AB-9C96-B702ACCA6DE4}" destId="{95356EC1-8AB6-41E6-A1C5-325C5D3CF3BE}" srcOrd="1" destOrd="0" parTransId="{016E72E1-7BCA-4ED9-816A-A913638534AB}" sibTransId="{B3C1B5AD-ADB0-42D6-A0EE-8BF0AED67D4A}"/>
    <dgm:cxn modelId="{C19578D4-69D2-4091-9B99-CA616F083B89}" type="presOf" srcId="{E6059097-1227-4BE2-92FC-59BAF8934F64}" destId="{C7A26061-9787-4C0C-96BA-F83E309640E4}" srcOrd="0" destOrd="1" presId="urn:microsoft.com/office/officeart/2005/8/layout/list1"/>
    <dgm:cxn modelId="{26A47FDD-F582-425D-87F8-72BAD9402A70}" type="presOf" srcId="{1717B492-DE86-4100-8820-3E1954B7D70E}" destId="{4FD53675-C202-4596-9FF9-67840140283F}" srcOrd="1" destOrd="0" presId="urn:microsoft.com/office/officeart/2005/8/layout/list1"/>
    <dgm:cxn modelId="{FF3B17E3-ACF0-452E-BAD9-8D1A0BE213B1}" srcId="{6EB7C71E-4815-4076-96EE-1E5B4A7A6152}" destId="{4C4147B9-E826-4807-AC7A-C50AA25A4500}" srcOrd="1" destOrd="0" parTransId="{A4D7CF59-44C4-40CD-8DE7-CDCFBC52AFA5}" sibTransId="{7D4B7537-AF05-4394-BD9D-549BC809A888}"/>
    <dgm:cxn modelId="{C2AA84E3-8651-49C1-BDBB-3CD4DF7D6A58}" srcId="{EF579AE8-E4AC-45AB-9C96-B702ACCA6DE4}" destId="{D017FBCD-3F26-4067-8C79-242C6F9D263C}" srcOrd="0" destOrd="0" parTransId="{9D2396D2-675D-4F3F-A327-A7F9DCD3BB49}" sibTransId="{9EE37428-C1E7-4BA8-9D52-894C1108CFD3}"/>
    <dgm:cxn modelId="{C8F525E9-3F19-4FC9-AD77-A74BE26104BE}" srcId="{BBEB1886-9643-4D40-97DE-6232FFB0C035}" destId="{EF579AE8-E4AC-45AB-9C96-B702ACCA6DE4}" srcOrd="0" destOrd="0" parTransId="{9A75BEE7-5C10-4A4B-96C1-53FEF2AE5F14}" sibTransId="{BF8C985F-69E0-454F-B238-2BD985E16C3C}"/>
    <dgm:cxn modelId="{68BACEF2-1771-47D6-BCE1-67786E67EF3B}" type="presOf" srcId="{4C4147B9-E826-4807-AC7A-C50AA25A4500}" destId="{C7A26061-9787-4C0C-96BA-F83E309640E4}" srcOrd="0" destOrd="2" presId="urn:microsoft.com/office/officeart/2005/8/layout/list1"/>
    <dgm:cxn modelId="{E66E65FC-DE06-4F45-9120-1444EA86F2D5}" type="presOf" srcId="{713298D3-FE8B-44BC-BDA5-5971B006E005}" destId="{3FD1D5E8-FC33-45EC-8548-22AC25BBC29D}" srcOrd="1" destOrd="0" presId="urn:microsoft.com/office/officeart/2005/8/layout/list1"/>
    <dgm:cxn modelId="{0A287359-5616-4BFA-BDB6-093209191B73}" type="presParOf" srcId="{82AAB1CC-F9A2-4220-839E-CA75A2AD798C}" destId="{280B5A73-A80C-4740-A583-5098BF0C23A4}" srcOrd="0" destOrd="0" presId="urn:microsoft.com/office/officeart/2005/8/layout/list1"/>
    <dgm:cxn modelId="{7E1CFD25-DEF1-4D3E-87E7-5183F7E5F884}" type="presParOf" srcId="{280B5A73-A80C-4740-A583-5098BF0C23A4}" destId="{4968C03C-D6C1-4BF3-A100-7CA24429B1ED}" srcOrd="0" destOrd="0" presId="urn:microsoft.com/office/officeart/2005/8/layout/list1"/>
    <dgm:cxn modelId="{17FDCCB8-4F24-4E78-8878-42AC6E75DE52}" type="presParOf" srcId="{280B5A73-A80C-4740-A583-5098BF0C23A4}" destId="{1F793D0F-F9C9-4F22-8D58-65FE811D66A7}" srcOrd="1" destOrd="0" presId="urn:microsoft.com/office/officeart/2005/8/layout/list1"/>
    <dgm:cxn modelId="{9434CC37-EC41-4845-AED5-129322C6B0BB}" type="presParOf" srcId="{82AAB1CC-F9A2-4220-839E-CA75A2AD798C}" destId="{784E1378-450D-481C-A082-2DF0F9836E9E}" srcOrd="1" destOrd="0" presId="urn:microsoft.com/office/officeart/2005/8/layout/list1"/>
    <dgm:cxn modelId="{61F78E94-C81C-4443-A141-ADD92F4019BA}" type="presParOf" srcId="{82AAB1CC-F9A2-4220-839E-CA75A2AD798C}" destId="{E9BFE4C9-600D-436B-918B-D17B8D02BCB9}" srcOrd="2" destOrd="0" presId="urn:microsoft.com/office/officeart/2005/8/layout/list1"/>
    <dgm:cxn modelId="{E772D21B-C1C2-49FF-9F24-FE3FB1074FBA}" type="presParOf" srcId="{82AAB1CC-F9A2-4220-839E-CA75A2AD798C}" destId="{44FA13D5-0019-4F15-8C35-261D463C6D2E}" srcOrd="3" destOrd="0" presId="urn:microsoft.com/office/officeart/2005/8/layout/list1"/>
    <dgm:cxn modelId="{640893CA-7E65-47A1-B618-02484282EAE4}" type="presParOf" srcId="{82AAB1CC-F9A2-4220-839E-CA75A2AD798C}" destId="{53A1B52A-2A71-4633-B635-47591028D84C}" srcOrd="4" destOrd="0" presId="urn:microsoft.com/office/officeart/2005/8/layout/list1"/>
    <dgm:cxn modelId="{7AD1B05C-A979-41F8-BCA3-B5ECDDA32F92}" type="presParOf" srcId="{53A1B52A-2A71-4633-B635-47591028D84C}" destId="{44242CC1-43DD-4594-BAB8-ACBAF660231D}" srcOrd="0" destOrd="0" presId="urn:microsoft.com/office/officeart/2005/8/layout/list1"/>
    <dgm:cxn modelId="{EE4A36FC-60EC-473E-8613-0F9F7AA801B8}" type="presParOf" srcId="{53A1B52A-2A71-4633-B635-47591028D84C}" destId="{8A31BAA0-7C2B-4E48-8CE8-C5E1C6B8A8B0}" srcOrd="1" destOrd="0" presId="urn:microsoft.com/office/officeart/2005/8/layout/list1"/>
    <dgm:cxn modelId="{8C7F4D36-2E43-48D2-B3F9-932CA193129C}" type="presParOf" srcId="{82AAB1CC-F9A2-4220-839E-CA75A2AD798C}" destId="{143C5FF4-3223-453F-A3CC-971F0C35D229}" srcOrd="5" destOrd="0" presId="urn:microsoft.com/office/officeart/2005/8/layout/list1"/>
    <dgm:cxn modelId="{8622B8CF-6E22-45E4-9046-52C224668795}" type="presParOf" srcId="{82AAB1CC-F9A2-4220-839E-CA75A2AD798C}" destId="{C7A26061-9787-4C0C-96BA-F83E309640E4}" srcOrd="6" destOrd="0" presId="urn:microsoft.com/office/officeart/2005/8/layout/list1"/>
    <dgm:cxn modelId="{12FF9909-DBC6-4A6B-A084-73A29351EC2A}" type="presParOf" srcId="{82AAB1CC-F9A2-4220-839E-CA75A2AD798C}" destId="{56EC6838-6803-46D6-BB89-E76630DF2D20}" srcOrd="7" destOrd="0" presId="urn:microsoft.com/office/officeart/2005/8/layout/list1"/>
    <dgm:cxn modelId="{6A3980BB-638B-4645-975B-EAA01315074A}" type="presParOf" srcId="{82AAB1CC-F9A2-4220-839E-CA75A2AD798C}" destId="{5F0B09A0-3FE2-4D68-9FE4-BE124BBD9BE9}" srcOrd="8" destOrd="0" presId="urn:microsoft.com/office/officeart/2005/8/layout/list1"/>
    <dgm:cxn modelId="{1020B280-4E5F-4D4D-B30B-23173EE21BD2}" type="presParOf" srcId="{5F0B09A0-3FE2-4D68-9FE4-BE124BBD9BE9}" destId="{8814CDD5-363F-4533-9F8D-3E912AD8E5CF}" srcOrd="0" destOrd="0" presId="urn:microsoft.com/office/officeart/2005/8/layout/list1"/>
    <dgm:cxn modelId="{16DB59EF-6DED-4DEF-8516-28895775AD7B}" type="presParOf" srcId="{5F0B09A0-3FE2-4D68-9FE4-BE124BBD9BE9}" destId="{3FD1D5E8-FC33-45EC-8548-22AC25BBC29D}" srcOrd="1" destOrd="0" presId="urn:microsoft.com/office/officeart/2005/8/layout/list1"/>
    <dgm:cxn modelId="{F84CFA81-61CF-461D-A583-268CD67EAD23}" type="presParOf" srcId="{82AAB1CC-F9A2-4220-839E-CA75A2AD798C}" destId="{F90CF961-585B-45AA-8A92-D4529C739D9F}" srcOrd="9" destOrd="0" presId="urn:microsoft.com/office/officeart/2005/8/layout/list1"/>
    <dgm:cxn modelId="{E8673238-81EE-4BF0-B7AA-FE17A2D2F97E}" type="presParOf" srcId="{82AAB1CC-F9A2-4220-839E-CA75A2AD798C}" destId="{B7856C14-AE42-4F88-9DDB-B659733D8C4F}" srcOrd="10" destOrd="0" presId="urn:microsoft.com/office/officeart/2005/8/layout/list1"/>
    <dgm:cxn modelId="{EDC68DAA-17CB-4CB0-B6C0-9B6B32EBEDA1}" type="presParOf" srcId="{82AAB1CC-F9A2-4220-839E-CA75A2AD798C}" destId="{F2F4F7AF-EC2B-43C9-87BE-277868C21ACC}" srcOrd="11" destOrd="0" presId="urn:microsoft.com/office/officeart/2005/8/layout/list1"/>
    <dgm:cxn modelId="{342CC3BB-C60C-4AF8-925A-69E40D1A2EAB}" type="presParOf" srcId="{82AAB1CC-F9A2-4220-839E-CA75A2AD798C}" destId="{41030374-0A61-424D-A897-002F3F628D59}" srcOrd="12" destOrd="0" presId="urn:microsoft.com/office/officeart/2005/8/layout/list1"/>
    <dgm:cxn modelId="{7DBF7D78-CD8B-4050-853D-9C6832B96FB3}" type="presParOf" srcId="{41030374-0A61-424D-A897-002F3F628D59}" destId="{D495E691-5DC9-41C8-B54E-07BB99B3E963}" srcOrd="0" destOrd="0" presId="urn:microsoft.com/office/officeart/2005/8/layout/list1"/>
    <dgm:cxn modelId="{D299B23F-1E42-4D5F-87CC-8BD794499AA2}" type="presParOf" srcId="{41030374-0A61-424D-A897-002F3F628D59}" destId="{4FD53675-C202-4596-9FF9-67840140283F}" srcOrd="1" destOrd="0" presId="urn:microsoft.com/office/officeart/2005/8/layout/list1"/>
    <dgm:cxn modelId="{364CBC43-328E-41B4-811A-E4B95BB3C481}" type="presParOf" srcId="{82AAB1CC-F9A2-4220-839E-CA75A2AD798C}" destId="{9AE8798B-59EE-44BA-A832-18766059460B}" srcOrd="13" destOrd="0" presId="urn:microsoft.com/office/officeart/2005/8/layout/list1"/>
    <dgm:cxn modelId="{6D58B525-A9F8-436F-8AF6-0C602B3A3AD6}" type="presParOf" srcId="{82AAB1CC-F9A2-4220-839E-CA75A2AD798C}" destId="{BFF52AE6-D522-441D-BE51-52A3A3CB93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A1949-7A02-4DCA-A385-0E530BD2C48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E91669-B953-4E8B-9E83-977E180A05D8}">
      <dgm:prSet/>
      <dgm:spPr/>
      <dgm:t>
        <a:bodyPr/>
        <a:lstStyle/>
        <a:p>
          <a:r>
            <a:rPr lang="en-US" b="1" i="0"/>
            <a:t>Artificial Neural Network (ANN)</a:t>
          </a:r>
          <a:endParaRPr lang="en-US"/>
        </a:p>
      </dgm:t>
    </dgm:pt>
    <dgm:pt modelId="{694DD3A1-38CD-4AA7-A913-9FFD4FAA8670}" type="parTrans" cxnId="{0E02608C-E090-4604-B93A-C40AC06476FF}">
      <dgm:prSet/>
      <dgm:spPr/>
      <dgm:t>
        <a:bodyPr/>
        <a:lstStyle/>
        <a:p>
          <a:endParaRPr lang="en-US"/>
        </a:p>
      </dgm:t>
    </dgm:pt>
    <dgm:pt modelId="{5D068DEE-DEEF-4AA4-AAE4-07D58553C61B}" type="sibTrans" cxnId="{0E02608C-E090-4604-B93A-C40AC06476FF}">
      <dgm:prSet/>
      <dgm:spPr/>
      <dgm:t>
        <a:bodyPr/>
        <a:lstStyle/>
        <a:p>
          <a:endParaRPr lang="en-US"/>
        </a:p>
      </dgm:t>
    </dgm:pt>
    <dgm:pt modelId="{3CB41837-7572-446A-B61B-4B6EECCB96B4}">
      <dgm:prSet/>
      <dgm:spPr/>
      <dgm:t>
        <a:bodyPr/>
        <a:lstStyle/>
        <a:p>
          <a:r>
            <a:rPr lang="en-US" b="1" i="0"/>
            <a:t>Architecture:</a:t>
          </a:r>
          <a:endParaRPr lang="en-US"/>
        </a:p>
      </dgm:t>
    </dgm:pt>
    <dgm:pt modelId="{C368363A-CDC6-4206-AC81-FE98F8B718D6}" type="parTrans" cxnId="{07EE9CAC-9817-4CF8-9844-9CAE65FBC387}">
      <dgm:prSet/>
      <dgm:spPr/>
      <dgm:t>
        <a:bodyPr/>
        <a:lstStyle/>
        <a:p>
          <a:endParaRPr lang="en-US"/>
        </a:p>
      </dgm:t>
    </dgm:pt>
    <dgm:pt modelId="{9C1EE901-6929-4C4A-868F-D7F2D1768BD4}" type="sibTrans" cxnId="{07EE9CAC-9817-4CF8-9844-9CAE65FBC387}">
      <dgm:prSet/>
      <dgm:spPr/>
      <dgm:t>
        <a:bodyPr/>
        <a:lstStyle/>
        <a:p>
          <a:endParaRPr lang="en-US"/>
        </a:p>
      </dgm:t>
    </dgm:pt>
    <dgm:pt modelId="{21BE4B17-79FF-4265-9DC3-24D26F1C2E4F}">
      <dgm:prSet/>
      <dgm:spPr/>
      <dgm:t>
        <a:bodyPr/>
        <a:lstStyle/>
        <a:p>
          <a:r>
            <a:rPr lang="en-US" b="0" i="0"/>
            <a:t>A feed-forward neural network designed for binary classification tasks.</a:t>
          </a:r>
          <a:endParaRPr lang="en-US"/>
        </a:p>
      </dgm:t>
    </dgm:pt>
    <dgm:pt modelId="{271841C0-4673-46FC-8004-2951CA7EF416}" type="parTrans" cxnId="{70A953DB-FFE0-4A9B-BFD8-22DAA22F4A1C}">
      <dgm:prSet/>
      <dgm:spPr/>
      <dgm:t>
        <a:bodyPr/>
        <a:lstStyle/>
        <a:p>
          <a:endParaRPr lang="en-US"/>
        </a:p>
      </dgm:t>
    </dgm:pt>
    <dgm:pt modelId="{D7D30164-9DBE-4B71-8DCF-85AB46A2778C}" type="sibTrans" cxnId="{70A953DB-FFE0-4A9B-BFD8-22DAA22F4A1C}">
      <dgm:prSet/>
      <dgm:spPr/>
      <dgm:t>
        <a:bodyPr/>
        <a:lstStyle/>
        <a:p>
          <a:endParaRPr lang="en-US"/>
        </a:p>
      </dgm:t>
    </dgm:pt>
    <dgm:pt modelId="{24DA2D4E-773E-495A-BC13-9DC513A960CC}">
      <dgm:prSet/>
      <dgm:spPr/>
      <dgm:t>
        <a:bodyPr/>
        <a:lstStyle/>
        <a:p>
          <a:r>
            <a:rPr lang="en-US" b="0" i="0" dirty="0"/>
            <a:t>Captures complex, non-linear relationships in ICU patient data.</a:t>
          </a:r>
          <a:endParaRPr lang="en-US" dirty="0"/>
        </a:p>
      </dgm:t>
    </dgm:pt>
    <dgm:pt modelId="{43B8A692-704B-4054-81B1-ECC32F6E7477}" type="parTrans" cxnId="{1D46035C-13B0-4A1B-AC40-79012346F27E}">
      <dgm:prSet/>
      <dgm:spPr/>
      <dgm:t>
        <a:bodyPr/>
        <a:lstStyle/>
        <a:p>
          <a:endParaRPr lang="en-US"/>
        </a:p>
      </dgm:t>
    </dgm:pt>
    <dgm:pt modelId="{BE08C4F9-BE2B-423B-8DDB-E0D8F7432F52}" type="sibTrans" cxnId="{1D46035C-13B0-4A1B-AC40-79012346F27E}">
      <dgm:prSet/>
      <dgm:spPr/>
      <dgm:t>
        <a:bodyPr/>
        <a:lstStyle/>
        <a:p>
          <a:endParaRPr lang="en-US"/>
        </a:p>
      </dgm:t>
    </dgm:pt>
    <dgm:pt modelId="{89B9FF6C-D685-434D-A800-CF491E54679B}">
      <dgm:prSet/>
      <dgm:spPr/>
      <dgm:t>
        <a:bodyPr/>
        <a:lstStyle/>
        <a:p>
          <a:r>
            <a:rPr lang="en-US" b="1" i="0"/>
            <a:t>Layers:</a:t>
          </a:r>
          <a:endParaRPr lang="en-US"/>
        </a:p>
      </dgm:t>
    </dgm:pt>
    <dgm:pt modelId="{6203E777-F4CD-4B1A-92C1-8D911262117A}" type="parTrans" cxnId="{F5BBC2C5-B112-4C98-859F-EF214BFD180E}">
      <dgm:prSet/>
      <dgm:spPr/>
      <dgm:t>
        <a:bodyPr/>
        <a:lstStyle/>
        <a:p>
          <a:endParaRPr lang="en-US"/>
        </a:p>
      </dgm:t>
    </dgm:pt>
    <dgm:pt modelId="{589C8A0B-0FB9-491B-8B16-DAEEE4E4AB70}" type="sibTrans" cxnId="{F5BBC2C5-B112-4C98-859F-EF214BFD180E}">
      <dgm:prSet/>
      <dgm:spPr/>
      <dgm:t>
        <a:bodyPr/>
        <a:lstStyle/>
        <a:p>
          <a:endParaRPr lang="en-US"/>
        </a:p>
      </dgm:t>
    </dgm:pt>
    <dgm:pt modelId="{15683FCA-4670-4565-9D1D-9F01371F6680}">
      <dgm:prSet/>
      <dgm:spPr/>
      <dgm:t>
        <a:bodyPr/>
        <a:lstStyle/>
        <a:p>
          <a:r>
            <a:rPr lang="en-US" b="1" i="0"/>
            <a:t>Input Layer:</a:t>
          </a:r>
          <a:r>
            <a:rPr lang="en-US" b="0" i="0"/>
            <a:t> Takes preprocessed features (22 features from ICU data) as input.</a:t>
          </a:r>
          <a:endParaRPr lang="en-US"/>
        </a:p>
      </dgm:t>
    </dgm:pt>
    <dgm:pt modelId="{DF6DF303-0684-4B18-B038-0D64ADFFF4CE}" type="parTrans" cxnId="{DD749F3B-ED27-480B-8F29-D0B2649833FF}">
      <dgm:prSet/>
      <dgm:spPr/>
      <dgm:t>
        <a:bodyPr/>
        <a:lstStyle/>
        <a:p>
          <a:endParaRPr lang="en-US"/>
        </a:p>
      </dgm:t>
    </dgm:pt>
    <dgm:pt modelId="{81F86885-A225-4A74-9B45-D762B2A619A8}" type="sibTrans" cxnId="{DD749F3B-ED27-480B-8F29-D0B2649833FF}">
      <dgm:prSet/>
      <dgm:spPr/>
      <dgm:t>
        <a:bodyPr/>
        <a:lstStyle/>
        <a:p>
          <a:endParaRPr lang="en-US"/>
        </a:p>
      </dgm:t>
    </dgm:pt>
    <dgm:pt modelId="{14B72DDA-5871-4CD7-BD24-9E8CF0B67496}">
      <dgm:prSet/>
      <dgm:spPr/>
      <dgm:t>
        <a:bodyPr/>
        <a:lstStyle/>
        <a:p>
          <a:r>
            <a:rPr lang="en-US" b="1" i="0"/>
            <a:t>Hidden Layers:</a:t>
          </a:r>
          <a:endParaRPr lang="en-US"/>
        </a:p>
      </dgm:t>
    </dgm:pt>
    <dgm:pt modelId="{27C6563E-9860-41D7-B28F-64D702E712BD}" type="parTrans" cxnId="{DC538D7B-D851-472C-9411-7AA3D766A130}">
      <dgm:prSet/>
      <dgm:spPr/>
      <dgm:t>
        <a:bodyPr/>
        <a:lstStyle/>
        <a:p>
          <a:endParaRPr lang="en-US"/>
        </a:p>
      </dgm:t>
    </dgm:pt>
    <dgm:pt modelId="{D44C4103-5370-4F0D-9E89-B278649B8D5C}" type="sibTrans" cxnId="{DC538D7B-D851-472C-9411-7AA3D766A130}">
      <dgm:prSet/>
      <dgm:spPr/>
      <dgm:t>
        <a:bodyPr/>
        <a:lstStyle/>
        <a:p>
          <a:endParaRPr lang="en-US"/>
        </a:p>
      </dgm:t>
    </dgm:pt>
    <dgm:pt modelId="{C3E2FC92-3F8C-492D-BB12-23F340712502}">
      <dgm:prSet/>
      <dgm:spPr/>
      <dgm:t>
        <a:bodyPr/>
        <a:lstStyle/>
        <a:p>
          <a:r>
            <a:rPr lang="en-US" b="0" i="0"/>
            <a:t>Dense Layer 1: 20 units, ReLU activation.</a:t>
          </a:r>
          <a:endParaRPr lang="en-US"/>
        </a:p>
      </dgm:t>
    </dgm:pt>
    <dgm:pt modelId="{16CE447D-6527-4354-9AD4-8808DE32CAA7}" type="parTrans" cxnId="{47958708-7202-487D-B558-E091820B906A}">
      <dgm:prSet/>
      <dgm:spPr/>
      <dgm:t>
        <a:bodyPr/>
        <a:lstStyle/>
        <a:p>
          <a:endParaRPr lang="en-US"/>
        </a:p>
      </dgm:t>
    </dgm:pt>
    <dgm:pt modelId="{3C865AC3-2A07-44E0-A4F9-32C8A17AA10A}" type="sibTrans" cxnId="{47958708-7202-487D-B558-E091820B906A}">
      <dgm:prSet/>
      <dgm:spPr/>
      <dgm:t>
        <a:bodyPr/>
        <a:lstStyle/>
        <a:p>
          <a:endParaRPr lang="en-US"/>
        </a:p>
      </dgm:t>
    </dgm:pt>
    <dgm:pt modelId="{BCB75965-D044-4BBB-AF58-1DB48F9CF07B}">
      <dgm:prSet/>
      <dgm:spPr/>
      <dgm:t>
        <a:bodyPr/>
        <a:lstStyle/>
        <a:p>
          <a:r>
            <a:rPr lang="en-US" b="0" i="0"/>
            <a:t>Dense Layer 2: 40 units, ReLU activation.</a:t>
          </a:r>
          <a:endParaRPr lang="en-US"/>
        </a:p>
      </dgm:t>
    </dgm:pt>
    <dgm:pt modelId="{A7021277-31CE-4D57-A7D1-DC4826737EA5}" type="parTrans" cxnId="{3C9A2D44-3427-4399-8AAD-9FEBDF75651A}">
      <dgm:prSet/>
      <dgm:spPr/>
      <dgm:t>
        <a:bodyPr/>
        <a:lstStyle/>
        <a:p>
          <a:endParaRPr lang="en-US"/>
        </a:p>
      </dgm:t>
    </dgm:pt>
    <dgm:pt modelId="{27B03374-296D-41FA-A245-6A14D07FAD9F}" type="sibTrans" cxnId="{3C9A2D44-3427-4399-8AAD-9FEBDF75651A}">
      <dgm:prSet/>
      <dgm:spPr/>
      <dgm:t>
        <a:bodyPr/>
        <a:lstStyle/>
        <a:p>
          <a:endParaRPr lang="en-US"/>
        </a:p>
      </dgm:t>
    </dgm:pt>
    <dgm:pt modelId="{44174DC9-C6C3-4EA3-A1C2-9AB0D2546308}">
      <dgm:prSet/>
      <dgm:spPr/>
      <dgm:t>
        <a:bodyPr/>
        <a:lstStyle/>
        <a:p>
          <a:r>
            <a:rPr lang="en-US" b="0" i="0"/>
            <a:t>Dense Layer 3: 80 units, ReLU activation.</a:t>
          </a:r>
          <a:endParaRPr lang="en-US"/>
        </a:p>
      </dgm:t>
    </dgm:pt>
    <dgm:pt modelId="{D5A5889E-FEC8-4EC5-A661-BF1D103AB2C1}" type="parTrans" cxnId="{6488A10F-B291-4149-A24A-B59EADBB5242}">
      <dgm:prSet/>
      <dgm:spPr/>
      <dgm:t>
        <a:bodyPr/>
        <a:lstStyle/>
        <a:p>
          <a:endParaRPr lang="en-US"/>
        </a:p>
      </dgm:t>
    </dgm:pt>
    <dgm:pt modelId="{D070C57B-47CA-47DC-8F4F-C9F0085F286B}" type="sibTrans" cxnId="{6488A10F-B291-4149-A24A-B59EADBB5242}">
      <dgm:prSet/>
      <dgm:spPr/>
      <dgm:t>
        <a:bodyPr/>
        <a:lstStyle/>
        <a:p>
          <a:endParaRPr lang="en-US"/>
        </a:p>
      </dgm:t>
    </dgm:pt>
    <dgm:pt modelId="{FF1B97F3-F34B-4DFE-8D42-34C09096BE60}">
      <dgm:prSet/>
      <dgm:spPr/>
      <dgm:t>
        <a:bodyPr/>
        <a:lstStyle/>
        <a:p>
          <a:r>
            <a:rPr lang="en-US" b="0" i="0"/>
            <a:t>Dense Layer 4: 40 units, ReLU activation.</a:t>
          </a:r>
          <a:endParaRPr lang="en-US"/>
        </a:p>
      </dgm:t>
    </dgm:pt>
    <dgm:pt modelId="{C228C75D-748F-4F1C-88A2-16959B8039A3}" type="parTrans" cxnId="{B7221274-B615-4B0E-9C7A-E158C9D928F9}">
      <dgm:prSet/>
      <dgm:spPr/>
      <dgm:t>
        <a:bodyPr/>
        <a:lstStyle/>
        <a:p>
          <a:endParaRPr lang="en-US"/>
        </a:p>
      </dgm:t>
    </dgm:pt>
    <dgm:pt modelId="{145E37E3-94F8-4EA1-91EE-FB6B92A0DD79}" type="sibTrans" cxnId="{B7221274-B615-4B0E-9C7A-E158C9D928F9}">
      <dgm:prSet/>
      <dgm:spPr/>
      <dgm:t>
        <a:bodyPr/>
        <a:lstStyle/>
        <a:p>
          <a:endParaRPr lang="en-US"/>
        </a:p>
      </dgm:t>
    </dgm:pt>
    <dgm:pt modelId="{570E4CC5-791D-4CA9-8D76-98D01B29B801}">
      <dgm:prSet/>
      <dgm:spPr/>
      <dgm:t>
        <a:bodyPr/>
        <a:lstStyle/>
        <a:p>
          <a:r>
            <a:rPr lang="en-US" b="0" i="0"/>
            <a:t>Dense Layer 5: 20 units, ReLU activation.</a:t>
          </a:r>
          <a:endParaRPr lang="en-US"/>
        </a:p>
      </dgm:t>
    </dgm:pt>
    <dgm:pt modelId="{E62F352C-4E17-4C49-8657-36FE17C1AA2A}" type="parTrans" cxnId="{F94DCC66-BCCC-4CAE-8BA4-DDCB6C6460E5}">
      <dgm:prSet/>
      <dgm:spPr/>
      <dgm:t>
        <a:bodyPr/>
        <a:lstStyle/>
        <a:p>
          <a:endParaRPr lang="en-US"/>
        </a:p>
      </dgm:t>
    </dgm:pt>
    <dgm:pt modelId="{692B9E69-9BB7-4C55-A58C-653579DD605D}" type="sibTrans" cxnId="{F94DCC66-BCCC-4CAE-8BA4-DDCB6C6460E5}">
      <dgm:prSet/>
      <dgm:spPr/>
      <dgm:t>
        <a:bodyPr/>
        <a:lstStyle/>
        <a:p>
          <a:endParaRPr lang="en-US"/>
        </a:p>
      </dgm:t>
    </dgm:pt>
    <dgm:pt modelId="{DBA224F1-542C-4C64-B9DB-6FF8F35EABC5}">
      <dgm:prSet/>
      <dgm:spPr/>
      <dgm:t>
        <a:bodyPr/>
        <a:lstStyle/>
        <a:p>
          <a:r>
            <a:rPr lang="en-US" b="1" i="0"/>
            <a:t>Output Layer:</a:t>
          </a:r>
          <a:endParaRPr lang="en-US"/>
        </a:p>
      </dgm:t>
    </dgm:pt>
    <dgm:pt modelId="{35EB30B9-9CF7-4CD9-8422-62491DEA6A0A}" type="parTrans" cxnId="{96552531-5BDB-4411-9486-01B4BD5121FA}">
      <dgm:prSet/>
      <dgm:spPr/>
      <dgm:t>
        <a:bodyPr/>
        <a:lstStyle/>
        <a:p>
          <a:endParaRPr lang="en-US"/>
        </a:p>
      </dgm:t>
    </dgm:pt>
    <dgm:pt modelId="{E3C369C2-C7D3-400A-AC97-C07837F2E69C}" type="sibTrans" cxnId="{96552531-5BDB-4411-9486-01B4BD5121FA}">
      <dgm:prSet/>
      <dgm:spPr/>
      <dgm:t>
        <a:bodyPr/>
        <a:lstStyle/>
        <a:p>
          <a:endParaRPr lang="en-US"/>
        </a:p>
      </dgm:t>
    </dgm:pt>
    <dgm:pt modelId="{967EF733-2BBC-41B1-BBB6-BD81ED0EAC0E}">
      <dgm:prSet/>
      <dgm:spPr/>
      <dgm:t>
        <a:bodyPr/>
        <a:lstStyle/>
        <a:p>
          <a:r>
            <a:rPr lang="en-US" b="0" i="0" dirty="0"/>
            <a:t>Dense Layer 6: 1unit, Sigmoid activation (outputs mortality probability).</a:t>
          </a:r>
          <a:endParaRPr lang="en-US" dirty="0"/>
        </a:p>
      </dgm:t>
    </dgm:pt>
    <dgm:pt modelId="{FADE2EA6-628F-428A-93F9-3DB5DC4FAF16}" type="parTrans" cxnId="{FAA475F8-6CC8-4DF8-ADC7-84EE8878C62B}">
      <dgm:prSet/>
      <dgm:spPr/>
      <dgm:t>
        <a:bodyPr/>
        <a:lstStyle/>
        <a:p>
          <a:endParaRPr lang="en-US"/>
        </a:p>
      </dgm:t>
    </dgm:pt>
    <dgm:pt modelId="{1D274BCE-6534-4E76-98D3-9A369BF819E3}" type="sibTrans" cxnId="{FAA475F8-6CC8-4DF8-ADC7-84EE8878C62B}">
      <dgm:prSet/>
      <dgm:spPr/>
      <dgm:t>
        <a:bodyPr/>
        <a:lstStyle/>
        <a:p>
          <a:endParaRPr lang="en-US"/>
        </a:p>
      </dgm:t>
    </dgm:pt>
    <dgm:pt modelId="{F575AE5F-6485-4EF5-BA4B-00B7F13293C4}" type="pres">
      <dgm:prSet presAssocID="{E9AA1949-7A02-4DCA-A385-0E530BD2C487}" presName="linear" presStyleCnt="0">
        <dgm:presLayoutVars>
          <dgm:dir/>
          <dgm:animLvl val="lvl"/>
          <dgm:resizeHandles val="exact"/>
        </dgm:presLayoutVars>
      </dgm:prSet>
      <dgm:spPr/>
    </dgm:pt>
    <dgm:pt modelId="{3B3FE286-7F75-4FA3-978E-2D868902BABF}" type="pres">
      <dgm:prSet presAssocID="{DAE91669-B953-4E8B-9E83-977E180A05D8}" presName="parentLin" presStyleCnt="0"/>
      <dgm:spPr/>
    </dgm:pt>
    <dgm:pt modelId="{87A22109-42A9-45FA-AD9E-30A50222FC14}" type="pres">
      <dgm:prSet presAssocID="{DAE91669-B953-4E8B-9E83-977E180A05D8}" presName="parentLeftMargin" presStyleLbl="node1" presStyleIdx="0" presStyleCnt="3"/>
      <dgm:spPr/>
    </dgm:pt>
    <dgm:pt modelId="{8E87FC23-4DE8-4D30-AE51-AF02ECEF9AC7}" type="pres">
      <dgm:prSet presAssocID="{DAE91669-B953-4E8B-9E83-977E180A05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D2E17A-16FD-4F31-AC85-32121F93F2B1}" type="pres">
      <dgm:prSet presAssocID="{DAE91669-B953-4E8B-9E83-977E180A05D8}" presName="negativeSpace" presStyleCnt="0"/>
      <dgm:spPr/>
    </dgm:pt>
    <dgm:pt modelId="{675B5AD9-228E-43ED-A7A6-59689EDD22CD}" type="pres">
      <dgm:prSet presAssocID="{DAE91669-B953-4E8B-9E83-977E180A05D8}" presName="childText" presStyleLbl="conFgAcc1" presStyleIdx="0" presStyleCnt="3">
        <dgm:presLayoutVars>
          <dgm:bulletEnabled val="1"/>
        </dgm:presLayoutVars>
      </dgm:prSet>
      <dgm:spPr/>
    </dgm:pt>
    <dgm:pt modelId="{406DF254-AAEF-4C5B-B8E6-8576B358248D}" type="pres">
      <dgm:prSet presAssocID="{5D068DEE-DEEF-4AA4-AAE4-07D58553C61B}" presName="spaceBetweenRectangles" presStyleCnt="0"/>
      <dgm:spPr/>
    </dgm:pt>
    <dgm:pt modelId="{588BCDD9-A4AC-4E35-B279-90DD34AF34FF}" type="pres">
      <dgm:prSet presAssocID="{3CB41837-7572-446A-B61B-4B6EECCB96B4}" presName="parentLin" presStyleCnt="0"/>
      <dgm:spPr/>
    </dgm:pt>
    <dgm:pt modelId="{61B8B051-6214-4DAF-9515-14F1082B5C95}" type="pres">
      <dgm:prSet presAssocID="{3CB41837-7572-446A-B61B-4B6EECCB96B4}" presName="parentLeftMargin" presStyleLbl="node1" presStyleIdx="0" presStyleCnt="3"/>
      <dgm:spPr/>
    </dgm:pt>
    <dgm:pt modelId="{CED23544-C388-4D28-A8DC-DCC35DA180A2}" type="pres">
      <dgm:prSet presAssocID="{3CB41837-7572-446A-B61B-4B6EECCB96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779D8C-17FD-4F80-9E31-C8966770F4FA}" type="pres">
      <dgm:prSet presAssocID="{3CB41837-7572-446A-B61B-4B6EECCB96B4}" presName="negativeSpace" presStyleCnt="0"/>
      <dgm:spPr/>
    </dgm:pt>
    <dgm:pt modelId="{C96E3713-4AF9-4385-A47F-678F47F0CA0D}" type="pres">
      <dgm:prSet presAssocID="{3CB41837-7572-446A-B61B-4B6EECCB96B4}" presName="childText" presStyleLbl="conFgAcc1" presStyleIdx="1" presStyleCnt="3">
        <dgm:presLayoutVars>
          <dgm:bulletEnabled val="1"/>
        </dgm:presLayoutVars>
      </dgm:prSet>
      <dgm:spPr/>
    </dgm:pt>
    <dgm:pt modelId="{8CC65D67-F544-4A96-A421-4B995A0DDB55}" type="pres">
      <dgm:prSet presAssocID="{9C1EE901-6929-4C4A-868F-D7F2D1768BD4}" presName="spaceBetweenRectangles" presStyleCnt="0"/>
      <dgm:spPr/>
    </dgm:pt>
    <dgm:pt modelId="{CAFD9368-64C7-4CDC-9975-A7420530DC28}" type="pres">
      <dgm:prSet presAssocID="{89B9FF6C-D685-434D-A800-CF491E54679B}" presName="parentLin" presStyleCnt="0"/>
      <dgm:spPr/>
    </dgm:pt>
    <dgm:pt modelId="{BBD38544-462B-4B5F-BA47-CBC0B816E54A}" type="pres">
      <dgm:prSet presAssocID="{89B9FF6C-D685-434D-A800-CF491E54679B}" presName="parentLeftMargin" presStyleLbl="node1" presStyleIdx="1" presStyleCnt="3"/>
      <dgm:spPr/>
    </dgm:pt>
    <dgm:pt modelId="{BE20AB96-8C5F-4288-8791-95B3A5D5F188}" type="pres">
      <dgm:prSet presAssocID="{89B9FF6C-D685-434D-A800-CF491E5467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1CAA17-5918-4599-994F-568E140E559D}" type="pres">
      <dgm:prSet presAssocID="{89B9FF6C-D685-434D-A800-CF491E54679B}" presName="negativeSpace" presStyleCnt="0"/>
      <dgm:spPr/>
    </dgm:pt>
    <dgm:pt modelId="{B0FE0FBD-506B-4787-9086-8709BDE0C823}" type="pres">
      <dgm:prSet presAssocID="{89B9FF6C-D685-434D-A800-CF491E5467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AFB903-DF4F-4B2A-9B24-2030169930AB}" type="presOf" srcId="{DBA224F1-542C-4C64-B9DB-6FF8F35EABC5}" destId="{B0FE0FBD-506B-4787-9086-8709BDE0C823}" srcOrd="0" destOrd="7" presId="urn:microsoft.com/office/officeart/2005/8/layout/list1"/>
    <dgm:cxn modelId="{C09D5707-9AB9-4597-A07F-51E293D460A4}" type="presOf" srcId="{14B72DDA-5871-4CD7-BD24-9E8CF0B67496}" destId="{B0FE0FBD-506B-4787-9086-8709BDE0C823}" srcOrd="0" destOrd="1" presId="urn:microsoft.com/office/officeart/2005/8/layout/list1"/>
    <dgm:cxn modelId="{47958708-7202-487D-B558-E091820B906A}" srcId="{14B72DDA-5871-4CD7-BD24-9E8CF0B67496}" destId="{C3E2FC92-3F8C-492D-BB12-23F340712502}" srcOrd="0" destOrd="0" parTransId="{16CE447D-6527-4354-9AD4-8808DE32CAA7}" sibTransId="{3C865AC3-2A07-44E0-A4F9-32C8A17AA10A}"/>
    <dgm:cxn modelId="{E324470D-36F6-4CCE-A101-A7C768EBB6D0}" type="presOf" srcId="{24DA2D4E-773E-495A-BC13-9DC513A960CC}" destId="{C96E3713-4AF9-4385-A47F-678F47F0CA0D}" srcOrd="0" destOrd="1" presId="urn:microsoft.com/office/officeart/2005/8/layout/list1"/>
    <dgm:cxn modelId="{19AFD80E-C587-42B1-9053-980A344E89FD}" type="presOf" srcId="{21BE4B17-79FF-4265-9DC3-24D26F1C2E4F}" destId="{C96E3713-4AF9-4385-A47F-678F47F0CA0D}" srcOrd="0" destOrd="0" presId="urn:microsoft.com/office/officeart/2005/8/layout/list1"/>
    <dgm:cxn modelId="{6488A10F-B291-4149-A24A-B59EADBB5242}" srcId="{14B72DDA-5871-4CD7-BD24-9E8CF0B67496}" destId="{44174DC9-C6C3-4EA3-A1C2-9AB0D2546308}" srcOrd="2" destOrd="0" parTransId="{D5A5889E-FEC8-4EC5-A661-BF1D103AB2C1}" sibTransId="{D070C57B-47CA-47DC-8F4F-C9F0085F286B}"/>
    <dgm:cxn modelId="{4C1A7829-6A0D-4860-88DE-D9DF45318067}" type="presOf" srcId="{89B9FF6C-D685-434D-A800-CF491E54679B}" destId="{BE20AB96-8C5F-4288-8791-95B3A5D5F188}" srcOrd="1" destOrd="0" presId="urn:microsoft.com/office/officeart/2005/8/layout/list1"/>
    <dgm:cxn modelId="{A885B529-AFB1-4DAC-8BD4-6491F13DD5EF}" type="presOf" srcId="{C3E2FC92-3F8C-492D-BB12-23F340712502}" destId="{B0FE0FBD-506B-4787-9086-8709BDE0C823}" srcOrd="0" destOrd="2" presId="urn:microsoft.com/office/officeart/2005/8/layout/list1"/>
    <dgm:cxn modelId="{C89B8D2B-E972-41B7-BD65-E07AB1A55A52}" type="presOf" srcId="{E9AA1949-7A02-4DCA-A385-0E530BD2C487}" destId="{F575AE5F-6485-4EF5-BA4B-00B7F13293C4}" srcOrd="0" destOrd="0" presId="urn:microsoft.com/office/officeart/2005/8/layout/list1"/>
    <dgm:cxn modelId="{96552531-5BDB-4411-9486-01B4BD5121FA}" srcId="{89B9FF6C-D685-434D-A800-CF491E54679B}" destId="{DBA224F1-542C-4C64-B9DB-6FF8F35EABC5}" srcOrd="2" destOrd="0" parTransId="{35EB30B9-9CF7-4CD9-8422-62491DEA6A0A}" sibTransId="{E3C369C2-C7D3-400A-AC97-C07837F2E69C}"/>
    <dgm:cxn modelId="{DD749F3B-ED27-480B-8F29-D0B2649833FF}" srcId="{89B9FF6C-D685-434D-A800-CF491E54679B}" destId="{15683FCA-4670-4565-9D1D-9F01371F6680}" srcOrd="0" destOrd="0" parTransId="{DF6DF303-0684-4B18-B038-0D64ADFFF4CE}" sibTransId="{81F86885-A225-4A74-9B45-D762B2A619A8}"/>
    <dgm:cxn modelId="{557C513C-F570-479E-8D87-2BF850BFDBB0}" type="presOf" srcId="{FF1B97F3-F34B-4DFE-8D42-34C09096BE60}" destId="{B0FE0FBD-506B-4787-9086-8709BDE0C823}" srcOrd="0" destOrd="5" presId="urn:microsoft.com/office/officeart/2005/8/layout/list1"/>
    <dgm:cxn modelId="{8183873F-51BF-4810-A97F-69A021C7453C}" type="presOf" srcId="{15683FCA-4670-4565-9D1D-9F01371F6680}" destId="{B0FE0FBD-506B-4787-9086-8709BDE0C823}" srcOrd="0" destOrd="0" presId="urn:microsoft.com/office/officeart/2005/8/layout/list1"/>
    <dgm:cxn modelId="{1D46035C-13B0-4A1B-AC40-79012346F27E}" srcId="{3CB41837-7572-446A-B61B-4B6EECCB96B4}" destId="{24DA2D4E-773E-495A-BC13-9DC513A960CC}" srcOrd="1" destOrd="0" parTransId="{43B8A692-704B-4054-81B1-ECC32F6E7477}" sibTransId="{BE08C4F9-BE2B-423B-8DDB-E0D8F7432F52}"/>
    <dgm:cxn modelId="{FDC3DC41-EFAA-447F-B1D5-8555D88FD434}" type="presOf" srcId="{570E4CC5-791D-4CA9-8D76-98D01B29B801}" destId="{B0FE0FBD-506B-4787-9086-8709BDE0C823}" srcOrd="0" destOrd="6" presId="urn:microsoft.com/office/officeart/2005/8/layout/list1"/>
    <dgm:cxn modelId="{3C9A2D44-3427-4399-8AAD-9FEBDF75651A}" srcId="{14B72DDA-5871-4CD7-BD24-9E8CF0B67496}" destId="{BCB75965-D044-4BBB-AF58-1DB48F9CF07B}" srcOrd="1" destOrd="0" parTransId="{A7021277-31CE-4D57-A7D1-DC4826737EA5}" sibTransId="{27B03374-296D-41FA-A245-6A14D07FAD9F}"/>
    <dgm:cxn modelId="{6C7B3A44-915F-47EE-B13E-E759975B1B1A}" type="presOf" srcId="{967EF733-2BBC-41B1-BBB6-BD81ED0EAC0E}" destId="{B0FE0FBD-506B-4787-9086-8709BDE0C823}" srcOrd="0" destOrd="8" presId="urn:microsoft.com/office/officeart/2005/8/layout/list1"/>
    <dgm:cxn modelId="{F94DCC66-BCCC-4CAE-8BA4-DDCB6C6460E5}" srcId="{14B72DDA-5871-4CD7-BD24-9E8CF0B67496}" destId="{570E4CC5-791D-4CA9-8D76-98D01B29B801}" srcOrd="4" destOrd="0" parTransId="{E62F352C-4E17-4C49-8657-36FE17C1AA2A}" sibTransId="{692B9E69-9BB7-4C55-A58C-653579DD605D}"/>
    <dgm:cxn modelId="{84FDE44A-A2DE-44DB-89FE-ED7DFBF81BE0}" type="presOf" srcId="{3CB41837-7572-446A-B61B-4B6EECCB96B4}" destId="{CED23544-C388-4D28-A8DC-DCC35DA180A2}" srcOrd="1" destOrd="0" presId="urn:microsoft.com/office/officeart/2005/8/layout/list1"/>
    <dgm:cxn modelId="{B7221274-B615-4B0E-9C7A-E158C9D928F9}" srcId="{14B72DDA-5871-4CD7-BD24-9E8CF0B67496}" destId="{FF1B97F3-F34B-4DFE-8D42-34C09096BE60}" srcOrd="3" destOrd="0" parTransId="{C228C75D-748F-4F1C-88A2-16959B8039A3}" sibTransId="{145E37E3-94F8-4EA1-91EE-FB6B92A0DD79}"/>
    <dgm:cxn modelId="{DC538D7B-D851-472C-9411-7AA3D766A130}" srcId="{89B9FF6C-D685-434D-A800-CF491E54679B}" destId="{14B72DDA-5871-4CD7-BD24-9E8CF0B67496}" srcOrd="1" destOrd="0" parTransId="{27C6563E-9860-41D7-B28F-64D702E712BD}" sibTransId="{D44C4103-5370-4F0D-9E89-B278649B8D5C}"/>
    <dgm:cxn modelId="{8262A484-C017-4635-9AE8-A41CEAEA193A}" type="presOf" srcId="{DAE91669-B953-4E8B-9E83-977E180A05D8}" destId="{8E87FC23-4DE8-4D30-AE51-AF02ECEF9AC7}" srcOrd="1" destOrd="0" presId="urn:microsoft.com/office/officeart/2005/8/layout/list1"/>
    <dgm:cxn modelId="{0E02608C-E090-4604-B93A-C40AC06476FF}" srcId="{E9AA1949-7A02-4DCA-A385-0E530BD2C487}" destId="{DAE91669-B953-4E8B-9E83-977E180A05D8}" srcOrd="0" destOrd="0" parTransId="{694DD3A1-38CD-4AA7-A913-9FFD4FAA8670}" sibTransId="{5D068DEE-DEEF-4AA4-AAE4-07D58553C61B}"/>
    <dgm:cxn modelId="{F882D1A0-E393-48A2-8FAC-C60D44406CD6}" type="presOf" srcId="{3CB41837-7572-446A-B61B-4B6EECCB96B4}" destId="{61B8B051-6214-4DAF-9515-14F1082B5C95}" srcOrd="0" destOrd="0" presId="urn:microsoft.com/office/officeart/2005/8/layout/list1"/>
    <dgm:cxn modelId="{07EE9CAC-9817-4CF8-9844-9CAE65FBC387}" srcId="{E9AA1949-7A02-4DCA-A385-0E530BD2C487}" destId="{3CB41837-7572-446A-B61B-4B6EECCB96B4}" srcOrd="1" destOrd="0" parTransId="{C368363A-CDC6-4206-AC81-FE98F8B718D6}" sibTransId="{9C1EE901-6929-4C4A-868F-D7F2D1768BD4}"/>
    <dgm:cxn modelId="{2760CFB9-7D71-4A33-ABCC-9A6195496D88}" type="presOf" srcId="{89B9FF6C-D685-434D-A800-CF491E54679B}" destId="{BBD38544-462B-4B5F-BA47-CBC0B816E54A}" srcOrd="0" destOrd="0" presId="urn:microsoft.com/office/officeart/2005/8/layout/list1"/>
    <dgm:cxn modelId="{F5BBC2C5-B112-4C98-859F-EF214BFD180E}" srcId="{E9AA1949-7A02-4DCA-A385-0E530BD2C487}" destId="{89B9FF6C-D685-434D-A800-CF491E54679B}" srcOrd="2" destOrd="0" parTransId="{6203E777-F4CD-4B1A-92C1-8D911262117A}" sibTransId="{589C8A0B-0FB9-491B-8B16-DAEEE4E4AB70}"/>
    <dgm:cxn modelId="{C213BFD1-8CE5-44AE-ACF9-3D3B2801EFAB}" type="presOf" srcId="{DAE91669-B953-4E8B-9E83-977E180A05D8}" destId="{87A22109-42A9-45FA-AD9E-30A50222FC14}" srcOrd="0" destOrd="0" presId="urn:microsoft.com/office/officeart/2005/8/layout/list1"/>
    <dgm:cxn modelId="{70A953DB-FFE0-4A9B-BFD8-22DAA22F4A1C}" srcId="{3CB41837-7572-446A-B61B-4B6EECCB96B4}" destId="{21BE4B17-79FF-4265-9DC3-24D26F1C2E4F}" srcOrd="0" destOrd="0" parTransId="{271841C0-4673-46FC-8004-2951CA7EF416}" sibTransId="{D7D30164-9DBE-4B71-8DCF-85AB46A2778C}"/>
    <dgm:cxn modelId="{558689DC-313B-451F-ACED-391F5C49E8E9}" type="presOf" srcId="{44174DC9-C6C3-4EA3-A1C2-9AB0D2546308}" destId="{B0FE0FBD-506B-4787-9086-8709BDE0C823}" srcOrd="0" destOrd="4" presId="urn:microsoft.com/office/officeart/2005/8/layout/list1"/>
    <dgm:cxn modelId="{28DE0FF1-4B54-4BE5-9CC4-3A953414A91E}" type="presOf" srcId="{BCB75965-D044-4BBB-AF58-1DB48F9CF07B}" destId="{B0FE0FBD-506B-4787-9086-8709BDE0C823}" srcOrd="0" destOrd="3" presId="urn:microsoft.com/office/officeart/2005/8/layout/list1"/>
    <dgm:cxn modelId="{FAA475F8-6CC8-4DF8-ADC7-84EE8878C62B}" srcId="{DBA224F1-542C-4C64-B9DB-6FF8F35EABC5}" destId="{967EF733-2BBC-41B1-BBB6-BD81ED0EAC0E}" srcOrd="0" destOrd="0" parTransId="{FADE2EA6-628F-428A-93F9-3DB5DC4FAF16}" sibTransId="{1D274BCE-6534-4E76-98D3-9A369BF819E3}"/>
    <dgm:cxn modelId="{EE8AB184-3134-441F-8AAD-A76D82E94A2E}" type="presParOf" srcId="{F575AE5F-6485-4EF5-BA4B-00B7F13293C4}" destId="{3B3FE286-7F75-4FA3-978E-2D868902BABF}" srcOrd="0" destOrd="0" presId="urn:microsoft.com/office/officeart/2005/8/layout/list1"/>
    <dgm:cxn modelId="{AA0BAC76-1152-4C3A-8617-03C0566F868D}" type="presParOf" srcId="{3B3FE286-7F75-4FA3-978E-2D868902BABF}" destId="{87A22109-42A9-45FA-AD9E-30A50222FC14}" srcOrd="0" destOrd="0" presId="urn:microsoft.com/office/officeart/2005/8/layout/list1"/>
    <dgm:cxn modelId="{5488E09C-C9EF-4997-8E63-D17F31F7F617}" type="presParOf" srcId="{3B3FE286-7F75-4FA3-978E-2D868902BABF}" destId="{8E87FC23-4DE8-4D30-AE51-AF02ECEF9AC7}" srcOrd="1" destOrd="0" presId="urn:microsoft.com/office/officeart/2005/8/layout/list1"/>
    <dgm:cxn modelId="{63A88A6A-CB26-4B0A-9A80-45093916D793}" type="presParOf" srcId="{F575AE5F-6485-4EF5-BA4B-00B7F13293C4}" destId="{15D2E17A-16FD-4F31-AC85-32121F93F2B1}" srcOrd="1" destOrd="0" presId="urn:microsoft.com/office/officeart/2005/8/layout/list1"/>
    <dgm:cxn modelId="{10246453-D4D1-4174-B6CA-C032F0A38EC0}" type="presParOf" srcId="{F575AE5F-6485-4EF5-BA4B-00B7F13293C4}" destId="{675B5AD9-228E-43ED-A7A6-59689EDD22CD}" srcOrd="2" destOrd="0" presId="urn:microsoft.com/office/officeart/2005/8/layout/list1"/>
    <dgm:cxn modelId="{E7086B05-E51A-4132-BE85-04AF050D2637}" type="presParOf" srcId="{F575AE5F-6485-4EF5-BA4B-00B7F13293C4}" destId="{406DF254-AAEF-4C5B-B8E6-8576B358248D}" srcOrd="3" destOrd="0" presId="urn:microsoft.com/office/officeart/2005/8/layout/list1"/>
    <dgm:cxn modelId="{D1D7DE2B-D37B-4A52-88AB-D8F62F882FFD}" type="presParOf" srcId="{F575AE5F-6485-4EF5-BA4B-00B7F13293C4}" destId="{588BCDD9-A4AC-4E35-B279-90DD34AF34FF}" srcOrd="4" destOrd="0" presId="urn:microsoft.com/office/officeart/2005/8/layout/list1"/>
    <dgm:cxn modelId="{B62E7921-3AEE-48B5-9971-CE35C3C45279}" type="presParOf" srcId="{588BCDD9-A4AC-4E35-B279-90DD34AF34FF}" destId="{61B8B051-6214-4DAF-9515-14F1082B5C95}" srcOrd="0" destOrd="0" presId="urn:microsoft.com/office/officeart/2005/8/layout/list1"/>
    <dgm:cxn modelId="{C0660525-89D3-4A8F-A62E-384F7D41C95C}" type="presParOf" srcId="{588BCDD9-A4AC-4E35-B279-90DD34AF34FF}" destId="{CED23544-C388-4D28-A8DC-DCC35DA180A2}" srcOrd="1" destOrd="0" presId="urn:microsoft.com/office/officeart/2005/8/layout/list1"/>
    <dgm:cxn modelId="{1375625C-1EA7-4B8B-857C-1E31249C821B}" type="presParOf" srcId="{F575AE5F-6485-4EF5-BA4B-00B7F13293C4}" destId="{49779D8C-17FD-4F80-9E31-C8966770F4FA}" srcOrd="5" destOrd="0" presId="urn:microsoft.com/office/officeart/2005/8/layout/list1"/>
    <dgm:cxn modelId="{8E53F49A-77F1-4C66-AA5D-61748860509F}" type="presParOf" srcId="{F575AE5F-6485-4EF5-BA4B-00B7F13293C4}" destId="{C96E3713-4AF9-4385-A47F-678F47F0CA0D}" srcOrd="6" destOrd="0" presId="urn:microsoft.com/office/officeart/2005/8/layout/list1"/>
    <dgm:cxn modelId="{47EC5ED5-958E-435C-BA41-0F419A90A073}" type="presParOf" srcId="{F575AE5F-6485-4EF5-BA4B-00B7F13293C4}" destId="{8CC65D67-F544-4A96-A421-4B995A0DDB55}" srcOrd="7" destOrd="0" presId="urn:microsoft.com/office/officeart/2005/8/layout/list1"/>
    <dgm:cxn modelId="{ED152EC6-0FC8-4A69-8B6D-942780A04559}" type="presParOf" srcId="{F575AE5F-6485-4EF5-BA4B-00B7F13293C4}" destId="{CAFD9368-64C7-4CDC-9975-A7420530DC28}" srcOrd="8" destOrd="0" presId="urn:microsoft.com/office/officeart/2005/8/layout/list1"/>
    <dgm:cxn modelId="{D0D864F2-C454-4175-84E5-1149A964322D}" type="presParOf" srcId="{CAFD9368-64C7-4CDC-9975-A7420530DC28}" destId="{BBD38544-462B-4B5F-BA47-CBC0B816E54A}" srcOrd="0" destOrd="0" presId="urn:microsoft.com/office/officeart/2005/8/layout/list1"/>
    <dgm:cxn modelId="{5130F803-3CFD-4A5C-B09F-93CA02AA4FAD}" type="presParOf" srcId="{CAFD9368-64C7-4CDC-9975-A7420530DC28}" destId="{BE20AB96-8C5F-4288-8791-95B3A5D5F188}" srcOrd="1" destOrd="0" presId="urn:microsoft.com/office/officeart/2005/8/layout/list1"/>
    <dgm:cxn modelId="{48ED429A-CAAE-4CCE-BC5F-02707C4810A5}" type="presParOf" srcId="{F575AE5F-6485-4EF5-BA4B-00B7F13293C4}" destId="{7B1CAA17-5918-4599-994F-568E140E559D}" srcOrd="9" destOrd="0" presId="urn:microsoft.com/office/officeart/2005/8/layout/list1"/>
    <dgm:cxn modelId="{7007A52A-A849-4A9E-960A-FDCB21579697}" type="presParOf" srcId="{F575AE5F-6485-4EF5-BA4B-00B7F13293C4}" destId="{B0FE0FBD-506B-4787-9086-8709BDE0C8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30C69-41AF-456E-875C-B8BC63218216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45286C-DFDD-4242-A5CF-F1573CB59C36}">
      <dgm:prSet/>
      <dgm:spPr/>
      <dgm:t>
        <a:bodyPr/>
        <a:lstStyle/>
        <a:p>
          <a:r>
            <a:rPr lang="en-US" b="1" i="0"/>
            <a:t>XGBoost Classifier</a:t>
          </a:r>
          <a:endParaRPr lang="en-US"/>
        </a:p>
      </dgm:t>
    </dgm:pt>
    <dgm:pt modelId="{B287ABD0-0C87-4663-960D-183A24F957B8}" type="parTrans" cxnId="{779B3B65-E6E1-4C70-8F25-17AC74B3AD11}">
      <dgm:prSet/>
      <dgm:spPr/>
      <dgm:t>
        <a:bodyPr/>
        <a:lstStyle/>
        <a:p>
          <a:endParaRPr lang="en-US"/>
        </a:p>
      </dgm:t>
    </dgm:pt>
    <dgm:pt modelId="{C2005CB9-0602-464D-81D5-75C97BF24B72}" type="sibTrans" cxnId="{779B3B65-E6E1-4C70-8F25-17AC74B3AD11}">
      <dgm:prSet/>
      <dgm:spPr/>
      <dgm:t>
        <a:bodyPr/>
        <a:lstStyle/>
        <a:p>
          <a:endParaRPr lang="en-US"/>
        </a:p>
      </dgm:t>
    </dgm:pt>
    <dgm:pt modelId="{E72ECC53-6D7D-4A86-93E4-273E992BD6CD}">
      <dgm:prSet/>
      <dgm:spPr/>
      <dgm:t>
        <a:bodyPr/>
        <a:lstStyle/>
        <a:p>
          <a:r>
            <a:rPr lang="en-US" b="1" i="0"/>
            <a:t>Input Layer:</a:t>
          </a:r>
          <a:endParaRPr lang="en-US"/>
        </a:p>
      </dgm:t>
    </dgm:pt>
    <dgm:pt modelId="{00AD0BF0-8F21-4EB1-9409-324F6794C6D6}" type="parTrans" cxnId="{87C33582-2EAB-4306-86EA-4459AAD84E0C}">
      <dgm:prSet/>
      <dgm:spPr/>
      <dgm:t>
        <a:bodyPr/>
        <a:lstStyle/>
        <a:p>
          <a:endParaRPr lang="en-US"/>
        </a:p>
      </dgm:t>
    </dgm:pt>
    <dgm:pt modelId="{F5D0FF74-24D1-422D-9A08-8064A7BC1DF4}" type="sibTrans" cxnId="{87C33582-2EAB-4306-86EA-4459AAD84E0C}">
      <dgm:prSet/>
      <dgm:spPr/>
      <dgm:t>
        <a:bodyPr/>
        <a:lstStyle/>
        <a:p>
          <a:endParaRPr lang="en-US"/>
        </a:p>
      </dgm:t>
    </dgm:pt>
    <dgm:pt modelId="{9386306B-78B6-4BC3-A898-F530B84877D1}">
      <dgm:prSet/>
      <dgm:spPr/>
      <dgm:t>
        <a:bodyPr/>
        <a:lstStyle/>
        <a:p>
          <a:r>
            <a:rPr lang="en-US" b="0" i="0"/>
            <a:t>Takes preprocessed features (e.g., ICU data with 22 features) as input.</a:t>
          </a:r>
          <a:endParaRPr lang="en-US"/>
        </a:p>
      </dgm:t>
    </dgm:pt>
    <dgm:pt modelId="{6E5C57D5-5742-44E5-B584-F51D3070916F}" type="parTrans" cxnId="{8A41B753-A0FE-4D2C-AC5F-125FC6835758}">
      <dgm:prSet/>
      <dgm:spPr/>
      <dgm:t>
        <a:bodyPr/>
        <a:lstStyle/>
        <a:p>
          <a:endParaRPr lang="en-US"/>
        </a:p>
      </dgm:t>
    </dgm:pt>
    <dgm:pt modelId="{06A64271-6816-45F5-B3FE-2DE880C6E26D}" type="sibTrans" cxnId="{8A41B753-A0FE-4D2C-AC5F-125FC6835758}">
      <dgm:prSet/>
      <dgm:spPr/>
      <dgm:t>
        <a:bodyPr/>
        <a:lstStyle/>
        <a:p>
          <a:endParaRPr lang="en-US"/>
        </a:p>
      </dgm:t>
    </dgm:pt>
    <dgm:pt modelId="{FAFDCF7A-3BBC-4263-910F-952DC9122300}">
      <dgm:prSet/>
      <dgm:spPr/>
      <dgm:t>
        <a:bodyPr/>
        <a:lstStyle/>
        <a:p>
          <a:r>
            <a:rPr lang="en-US" b="1" i="0"/>
            <a:t>Base Learner:</a:t>
          </a:r>
          <a:endParaRPr lang="en-US"/>
        </a:p>
      </dgm:t>
    </dgm:pt>
    <dgm:pt modelId="{99E5DAA8-6AFF-4F33-8362-CDE022D7A712}" type="parTrans" cxnId="{E84C77BD-90E3-4670-89E0-964C4F996267}">
      <dgm:prSet/>
      <dgm:spPr/>
      <dgm:t>
        <a:bodyPr/>
        <a:lstStyle/>
        <a:p>
          <a:endParaRPr lang="en-US"/>
        </a:p>
      </dgm:t>
    </dgm:pt>
    <dgm:pt modelId="{69A42781-EB63-40D4-9767-F3C670F87F79}" type="sibTrans" cxnId="{E84C77BD-90E3-4670-89E0-964C4F996267}">
      <dgm:prSet/>
      <dgm:spPr/>
      <dgm:t>
        <a:bodyPr/>
        <a:lstStyle/>
        <a:p>
          <a:endParaRPr lang="en-US"/>
        </a:p>
      </dgm:t>
    </dgm:pt>
    <dgm:pt modelId="{4C6D6A03-5376-4200-B31E-60ADC696D1A6}">
      <dgm:prSet/>
      <dgm:spPr/>
      <dgm:t>
        <a:bodyPr/>
        <a:lstStyle/>
        <a:p>
          <a:r>
            <a:rPr lang="en-US" b="0" i="0"/>
            <a:t>Decision Trees:</a:t>
          </a:r>
          <a:endParaRPr lang="en-US"/>
        </a:p>
      </dgm:t>
    </dgm:pt>
    <dgm:pt modelId="{42652162-87BF-4727-811E-B5FAAB454B2F}" type="parTrans" cxnId="{B17E1CEA-9440-4DA8-924D-652BDBE4F10E}">
      <dgm:prSet/>
      <dgm:spPr/>
      <dgm:t>
        <a:bodyPr/>
        <a:lstStyle/>
        <a:p>
          <a:endParaRPr lang="en-US"/>
        </a:p>
      </dgm:t>
    </dgm:pt>
    <dgm:pt modelId="{B4503BF1-A803-46AA-8277-8CF264AE0685}" type="sibTrans" cxnId="{B17E1CEA-9440-4DA8-924D-652BDBE4F10E}">
      <dgm:prSet/>
      <dgm:spPr/>
      <dgm:t>
        <a:bodyPr/>
        <a:lstStyle/>
        <a:p>
          <a:endParaRPr lang="en-US"/>
        </a:p>
      </dgm:t>
    </dgm:pt>
    <dgm:pt modelId="{A06B65CA-7E80-4C0E-B3B0-6C66B30EDB42}">
      <dgm:prSet/>
      <dgm:spPr/>
      <dgm:t>
        <a:bodyPr/>
        <a:lstStyle/>
        <a:p>
          <a:r>
            <a:rPr lang="en-US" b="0" i="0"/>
            <a:t>Trees are built sequentially, with each tree focusing on correcting errors (residuals) from previous trees.</a:t>
          </a:r>
          <a:endParaRPr lang="en-US"/>
        </a:p>
      </dgm:t>
    </dgm:pt>
    <dgm:pt modelId="{BB576F61-347D-4D90-B34C-269B19E5ED45}" type="parTrans" cxnId="{952BCAF7-AEEA-4E6F-9CAE-0B0CAAE436B6}">
      <dgm:prSet/>
      <dgm:spPr/>
      <dgm:t>
        <a:bodyPr/>
        <a:lstStyle/>
        <a:p>
          <a:endParaRPr lang="en-US"/>
        </a:p>
      </dgm:t>
    </dgm:pt>
    <dgm:pt modelId="{F1CFC10E-7F6B-485B-BB76-1A145E60FDD5}" type="sibTrans" cxnId="{952BCAF7-AEEA-4E6F-9CAE-0B0CAAE436B6}">
      <dgm:prSet/>
      <dgm:spPr/>
      <dgm:t>
        <a:bodyPr/>
        <a:lstStyle/>
        <a:p>
          <a:endParaRPr lang="en-US"/>
        </a:p>
      </dgm:t>
    </dgm:pt>
    <dgm:pt modelId="{D50BAEFC-2949-4FB6-9A81-38A62DA11A34}">
      <dgm:prSet/>
      <dgm:spPr/>
      <dgm:t>
        <a:bodyPr/>
        <a:lstStyle/>
        <a:p>
          <a:r>
            <a:rPr lang="en-US" b="0" i="0"/>
            <a:t>Maximum tree depth: </a:t>
          </a:r>
          <a:r>
            <a:rPr lang="en-US" b="1" i="0"/>
            <a:t>5</a:t>
          </a:r>
          <a:r>
            <a:rPr lang="en-US" b="0" i="0"/>
            <a:t> (controls complexity).</a:t>
          </a:r>
          <a:endParaRPr lang="en-US"/>
        </a:p>
      </dgm:t>
    </dgm:pt>
    <dgm:pt modelId="{4BBDAA75-11BC-4DCC-A7E5-885BA7C691AA}" type="parTrans" cxnId="{C161E65E-3447-4094-823C-92A4391CD2FC}">
      <dgm:prSet/>
      <dgm:spPr/>
      <dgm:t>
        <a:bodyPr/>
        <a:lstStyle/>
        <a:p>
          <a:endParaRPr lang="en-US"/>
        </a:p>
      </dgm:t>
    </dgm:pt>
    <dgm:pt modelId="{016FF22A-73C5-46B1-AFFE-DC427F849CF7}" type="sibTrans" cxnId="{C161E65E-3447-4094-823C-92A4391CD2FC}">
      <dgm:prSet/>
      <dgm:spPr/>
      <dgm:t>
        <a:bodyPr/>
        <a:lstStyle/>
        <a:p>
          <a:endParaRPr lang="en-US"/>
        </a:p>
      </dgm:t>
    </dgm:pt>
    <dgm:pt modelId="{1719382D-67E7-4A4A-93F5-972C39564175}">
      <dgm:prSet/>
      <dgm:spPr/>
      <dgm:t>
        <a:bodyPr/>
        <a:lstStyle/>
        <a:p>
          <a:r>
            <a:rPr lang="en-US" b="1" i="0"/>
            <a:t>Ensemble Learning:</a:t>
          </a:r>
          <a:endParaRPr lang="en-US"/>
        </a:p>
      </dgm:t>
    </dgm:pt>
    <dgm:pt modelId="{905D1204-F1A1-457E-9475-2E2CB3135C4A}" type="parTrans" cxnId="{D0C173D7-C403-42BC-AEB8-3556B8556EB8}">
      <dgm:prSet/>
      <dgm:spPr/>
      <dgm:t>
        <a:bodyPr/>
        <a:lstStyle/>
        <a:p>
          <a:endParaRPr lang="en-US"/>
        </a:p>
      </dgm:t>
    </dgm:pt>
    <dgm:pt modelId="{BAF3AE7B-CE0D-4F27-9E13-858B523C0600}" type="sibTrans" cxnId="{D0C173D7-C403-42BC-AEB8-3556B8556EB8}">
      <dgm:prSet/>
      <dgm:spPr/>
      <dgm:t>
        <a:bodyPr/>
        <a:lstStyle/>
        <a:p>
          <a:endParaRPr lang="en-US"/>
        </a:p>
      </dgm:t>
    </dgm:pt>
    <dgm:pt modelId="{82472F77-4847-4DE6-B685-056588D74F7E}">
      <dgm:prSet/>
      <dgm:spPr/>
      <dgm:t>
        <a:bodyPr/>
        <a:lstStyle/>
        <a:p>
          <a:r>
            <a:rPr lang="en-US" b="0" i="0"/>
            <a:t>Combines predictions from </a:t>
          </a:r>
          <a:r>
            <a:rPr lang="en-US" b="1" i="0"/>
            <a:t>100 decision trees</a:t>
          </a:r>
          <a:r>
            <a:rPr lang="en-US" b="0" i="0"/>
            <a:t> using gradient boosting.</a:t>
          </a:r>
          <a:endParaRPr lang="en-US"/>
        </a:p>
      </dgm:t>
    </dgm:pt>
    <dgm:pt modelId="{0A5FE9E0-40B1-4B93-B6C7-8DCC67D08937}" type="parTrans" cxnId="{BFC2DA5B-E1A8-4982-B064-13A72A637F0E}">
      <dgm:prSet/>
      <dgm:spPr/>
      <dgm:t>
        <a:bodyPr/>
        <a:lstStyle/>
        <a:p>
          <a:endParaRPr lang="en-US"/>
        </a:p>
      </dgm:t>
    </dgm:pt>
    <dgm:pt modelId="{2F36AEA5-5D92-4D37-B589-DFC7C306DC11}" type="sibTrans" cxnId="{BFC2DA5B-E1A8-4982-B064-13A72A637F0E}">
      <dgm:prSet/>
      <dgm:spPr/>
      <dgm:t>
        <a:bodyPr/>
        <a:lstStyle/>
        <a:p>
          <a:endParaRPr lang="en-US"/>
        </a:p>
      </dgm:t>
    </dgm:pt>
    <dgm:pt modelId="{259B93C7-FAD9-4349-9042-445FDC723F82}">
      <dgm:prSet/>
      <dgm:spPr/>
      <dgm:t>
        <a:bodyPr/>
        <a:lstStyle/>
        <a:p>
          <a:r>
            <a:rPr lang="en-US" b="0" i="0"/>
            <a:t>Optimized to minimize the </a:t>
          </a:r>
          <a:r>
            <a:rPr lang="en-US" b="1" i="0"/>
            <a:t>binary logistic loss</a:t>
          </a:r>
          <a:r>
            <a:rPr lang="en-US" b="0" i="0"/>
            <a:t> function.</a:t>
          </a:r>
          <a:endParaRPr lang="en-US"/>
        </a:p>
      </dgm:t>
    </dgm:pt>
    <dgm:pt modelId="{58ACA5E9-2FB3-4875-B39C-3A9B9081C9F6}" type="parTrans" cxnId="{2BBE6034-C4C3-4A09-947C-5F903E41CC01}">
      <dgm:prSet/>
      <dgm:spPr/>
      <dgm:t>
        <a:bodyPr/>
        <a:lstStyle/>
        <a:p>
          <a:endParaRPr lang="en-US"/>
        </a:p>
      </dgm:t>
    </dgm:pt>
    <dgm:pt modelId="{848B57D5-1A31-4AAF-AB6D-F2B3FC86DBE2}" type="sibTrans" cxnId="{2BBE6034-C4C3-4A09-947C-5F903E41CC01}">
      <dgm:prSet/>
      <dgm:spPr/>
      <dgm:t>
        <a:bodyPr/>
        <a:lstStyle/>
        <a:p>
          <a:endParaRPr lang="en-US"/>
        </a:p>
      </dgm:t>
    </dgm:pt>
    <dgm:pt modelId="{69661E04-A4F6-40AB-8A05-5BA060F5D891}">
      <dgm:prSet/>
      <dgm:spPr/>
      <dgm:t>
        <a:bodyPr/>
        <a:lstStyle/>
        <a:p>
          <a:r>
            <a:rPr lang="en-US" b="1" i="0"/>
            <a:t>Regularization:</a:t>
          </a:r>
          <a:endParaRPr lang="en-US"/>
        </a:p>
      </dgm:t>
    </dgm:pt>
    <dgm:pt modelId="{C31881AE-D78C-4ED9-972B-ADD1BAC32F34}" type="parTrans" cxnId="{0377B17B-1292-4A74-AA83-EC0F0532526C}">
      <dgm:prSet/>
      <dgm:spPr/>
      <dgm:t>
        <a:bodyPr/>
        <a:lstStyle/>
        <a:p>
          <a:endParaRPr lang="en-US"/>
        </a:p>
      </dgm:t>
    </dgm:pt>
    <dgm:pt modelId="{A31745CB-C111-4CC2-A868-352DC957CC63}" type="sibTrans" cxnId="{0377B17B-1292-4A74-AA83-EC0F0532526C}">
      <dgm:prSet/>
      <dgm:spPr/>
      <dgm:t>
        <a:bodyPr/>
        <a:lstStyle/>
        <a:p>
          <a:endParaRPr lang="en-US"/>
        </a:p>
      </dgm:t>
    </dgm:pt>
    <dgm:pt modelId="{481EDF27-3F1A-47FE-B69A-4D5DC7FB95C7}">
      <dgm:prSet/>
      <dgm:spPr/>
      <dgm:t>
        <a:bodyPr/>
        <a:lstStyle/>
        <a:p>
          <a:r>
            <a:rPr lang="en-US" b="0" i="0"/>
            <a:t>L1 and L2 regularization to prevent overfitting.</a:t>
          </a:r>
          <a:endParaRPr lang="en-US"/>
        </a:p>
      </dgm:t>
    </dgm:pt>
    <dgm:pt modelId="{D228E1AB-94B0-4372-8F6D-1841E52D6180}" type="parTrans" cxnId="{4412689C-84B8-41E0-A369-B4F049DE9C22}">
      <dgm:prSet/>
      <dgm:spPr/>
      <dgm:t>
        <a:bodyPr/>
        <a:lstStyle/>
        <a:p>
          <a:endParaRPr lang="en-US"/>
        </a:p>
      </dgm:t>
    </dgm:pt>
    <dgm:pt modelId="{40DC5885-5E1F-445C-AB85-C81423F2E4BE}" type="sibTrans" cxnId="{4412689C-84B8-41E0-A369-B4F049DE9C22}">
      <dgm:prSet/>
      <dgm:spPr/>
      <dgm:t>
        <a:bodyPr/>
        <a:lstStyle/>
        <a:p>
          <a:endParaRPr lang="en-US"/>
        </a:p>
      </dgm:t>
    </dgm:pt>
    <dgm:pt modelId="{4CF418D7-BE8A-4589-BDE9-1F38561A39BA}">
      <dgm:prSet/>
      <dgm:spPr/>
      <dgm:t>
        <a:bodyPr/>
        <a:lstStyle/>
        <a:p>
          <a:r>
            <a:rPr lang="en-US" b="0" i="0"/>
            <a:t>Learning rate: </a:t>
          </a:r>
          <a:r>
            <a:rPr lang="en-US" b="1" i="0"/>
            <a:t>0.1</a:t>
          </a:r>
          <a:r>
            <a:rPr lang="en-US" b="0" i="0"/>
            <a:t> to control the contribution of each tree.</a:t>
          </a:r>
          <a:endParaRPr lang="en-US"/>
        </a:p>
      </dgm:t>
    </dgm:pt>
    <dgm:pt modelId="{1EA4A7FA-F6F3-4164-85A0-8FD2B520F25F}" type="parTrans" cxnId="{5848010B-6EEB-47B7-92D8-AD5931B27CE4}">
      <dgm:prSet/>
      <dgm:spPr/>
      <dgm:t>
        <a:bodyPr/>
        <a:lstStyle/>
        <a:p>
          <a:endParaRPr lang="en-US"/>
        </a:p>
      </dgm:t>
    </dgm:pt>
    <dgm:pt modelId="{A8E7C1BF-5D14-4A7E-BBAE-EFB4CEE3D503}" type="sibTrans" cxnId="{5848010B-6EEB-47B7-92D8-AD5931B27CE4}">
      <dgm:prSet/>
      <dgm:spPr/>
      <dgm:t>
        <a:bodyPr/>
        <a:lstStyle/>
        <a:p>
          <a:endParaRPr lang="en-US"/>
        </a:p>
      </dgm:t>
    </dgm:pt>
    <dgm:pt modelId="{CC4A2B9A-D782-44B6-897B-CA3CF9C720ED}">
      <dgm:prSet/>
      <dgm:spPr/>
      <dgm:t>
        <a:bodyPr/>
        <a:lstStyle/>
        <a:p>
          <a:r>
            <a:rPr lang="en-US" b="1" i="0"/>
            <a:t>Output Layer:</a:t>
          </a:r>
          <a:endParaRPr lang="en-US"/>
        </a:p>
      </dgm:t>
    </dgm:pt>
    <dgm:pt modelId="{78BAEF97-5B61-40CE-8A59-54D30907F2C6}" type="parTrans" cxnId="{5AFFC79A-08FD-470A-ADD9-5C05552DFF43}">
      <dgm:prSet/>
      <dgm:spPr/>
      <dgm:t>
        <a:bodyPr/>
        <a:lstStyle/>
        <a:p>
          <a:endParaRPr lang="en-US"/>
        </a:p>
      </dgm:t>
    </dgm:pt>
    <dgm:pt modelId="{FB0AC021-D822-45CC-9307-E2984F3C2D6F}" type="sibTrans" cxnId="{5AFFC79A-08FD-470A-ADD9-5C05552DFF43}">
      <dgm:prSet/>
      <dgm:spPr/>
      <dgm:t>
        <a:bodyPr/>
        <a:lstStyle/>
        <a:p>
          <a:endParaRPr lang="en-US"/>
        </a:p>
      </dgm:t>
    </dgm:pt>
    <dgm:pt modelId="{74CA0703-BC99-4305-BF4F-B77C41737333}">
      <dgm:prSet/>
      <dgm:spPr/>
      <dgm:t>
        <a:bodyPr/>
        <a:lstStyle/>
        <a:p>
          <a:r>
            <a:rPr lang="en-US" b="0" i="0"/>
            <a:t>Produces the final prediction by summing weighted outputs of all trees.</a:t>
          </a:r>
          <a:endParaRPr lang="en-US"/>
        </a:p>
      </dgm:t>
    </dgm:pt>
    <dgm:pt modelId="{79B73CBB-6CED-446B-9431-0554D5A17096}" type="parTrans" cxnId="{6437BC21-FA10-43B8-8197-0EB782F5AF7E}">
      <dgm:prSet/>
      <dgm:spPr/>
      <dgm:t>
        <a:bodyPr/>
        <a:lstStyle/>
        <a:p>
          <a:endParaRPr lang="en-US"/>
        </a:p>
      </dgm:t>
    </dgm:pt>
    <dgm:pt modelId="{95D806A1-E264-416D-B1DD-C4AB3708FC2E}" type="sibTrans" cxnId="{6437BC21-FA10-43B8-8197-0EB782F5AF7E}">
      <dgm:prSet/>
      <dgm:spPr/>
      <dgm:t>
        <a:bodyPr/>
        <a:lstStyle/>
        <a:p>
          <a:endParaRPr lang="en-US"/>
        </a:p>
      </dgm:t>
    </dgm:pt>
    <dgm:pt modelId="{2C1B9E9E-5844-44C2-8164-78E90D41FADA}">
      <dgm:prSet/>
      <dgm:spPr/>
      <dgm:t>
        <a:bodyPr/>
        <a:lstStyle/>
        <a:p>
          <a:r>
            <a:rPr lang="en-US" b="0" i="0"/>
            <a:t>Applies a logistic transformation for binary classification (In-hospital_death probability).</a:t>
          </a:r>
          <a:endParaRPr lang="en-US"/>
        </a:p>
      </dgm:t>
    </dgm:pt>
    <dgm:pt modelId="{C7B9D61C-8F49-4EC3-BFAD-A2AD95EA61D4}" type="parTrans" cxnId="{387FB882-5C00-496A-ADA4-853360B3384F}">
      <dgm:prSet/>
      <dgm:spPr/>
      <dgm:t>
        <a:bodyPr/>
        <a:lstStyle/>
        <a:p>
          <a:endParaRPr lang="en-US"/>
        </a:p>
      </dgm:t>
    </dgm:pt>
    <dgm:pt modelId="{8CFE361D-3651-4629-9AE4-8D8AB75D1E6F}" type="sibTrans" cxnId="{387FB882-5C00-496A-ADA4-853360B3384F}">
      <dgm:prSet/>
      <dgm:spPr/>
      <dgm:t>
        <a:bodyPr/>
        <a:lstStyle/>
        <a:p>
          <a:endParaRPr lang="en-US"/>
        </a:p>
      </dgm:t>
    </dgm:pt>
    <dgm:pt modelId="{49BE171A-2DB7-4FF6-862D-3C73A8DAA75C}" type="pres">
      <dgm:prSet presAssocID="{0CD30C69-41AF-456E-875C-B8BC63218216}" presName="linear" presStyleCnt="0">
        <dgm:presLayoutVars>
          <dgm:dir/>
          <dgm:animLvl val="lvl"/>
          <dgm:resizeHandles val="exact"/>
        </dgm:presLayoutVars>
      </dgm:prSet>
      <dgm:spPr/>
    </dgm:pt>
    <dgm:pt modelId="{20D260FB-75D5-4D00-AE61-56493ED55623}" type="pres">
      <dgm:prSet presAssocID="{AA45286C-DFDD-4242-A5CF-F1573CB59C36}" presName="parentLin" presStyleCnt="0"/>
      <dgm:spPr/>
    </dgm:pt>
    <dgm:pt modelId="{41158640-BB46-4D7C-BBA5-F1BA3272BBA8}" type="pres">
      <dgm:prSet presAssocID="{AA45286C-DFDD-4242-A5CF-F1573CB59C36}" presName="parentLeftMargin" presStyleLbl="node1" presStyleIdx="0" presStyleCnt="1"/>
      <dgm:spPr/>
    </dgm:pt>
    <dgm:pt modelId="{DE4F0338-DB99-4980-9D31-74375141B051}" type="pres">
      <dgm:prSet presAssocID="{AA45286C-DFDD-4242-A5CF-F1573CB59C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D9FF82-EDB1-47DA-9917-DC81447D71AF}" type="pres">
      <dgm:prSet presAssocID="{AA45286C-DFDD-4242-A5CF-F1573CB59C36}" presName="negativeSpace" presStyleCnt="0"/>
      <dgm:spPr/>
    </dgm:pt>
    <dgm:pt modelId="{765782D4-5D02-48B0-B3D0-B14945A0AE7B}" type="pres">
      <dgm:prSet presAssocID="{AA45286C-DFDD-4242-A5CF-F1573CB59C3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848010B-6EEB-47B7-92D8-AD5931B27CE4}" srcId="{69661E04-A4F6-40AB-8A05-5BA060F5D891}" destId="{4CF418D7-BE8A-4589-BDE9-1F38561A39BA}" srcOrd="1" destOrd="0" parTransId="{1EA4A7FA-F6F3-4164-85A0-8FD2B520F25F}" sibTransId="{A8E7C1BF-5D14-4A7E-BBAE-EFB4CEE3D503}"/>
    <dgm:cxn modelId="{6437BC21-FA10-43B8-8197-0EB782F5AF7E}" srcId="{CC4A2B9A-D782-44B6-897B-CA3CF9C720ED}" destId="{74CA0703-BC99-4305-BF4F-B77C41737333}" srcOrd="0" destOrd="0" parTransId="{79B73CBB-6CED-446B-9431-0554D5A17096}" sibTransId="{95D806A1-E264-416D-B1DD-C4AB3708FC2E}"/>
    <dgm:cxn modelId="{8932A62C-D7F2-4BE8-8F97-6B365BAFEF7D}" type="presOf" srcId="{D50BAEFC-2949-4FB6-9A81-38A62DA11A34}" destId="{765782D4-5D02-48B0-B3D0-B14945A0AE7B}" srcOrd="0" destOrd="5" presId="urn:microsoft.com/office/officeart/2005/8/layout/list1"/>
    <dgm:cxn modelId="{2BBE6034-C4C3-4A09-947C-5F903E41CC01}" srcId="{1719382D-67E7-4A4A-93F5-972C39564175}" destId="{259B93C7-FAD9-4349-9042-445FDC723F82}" srcOrd="1" destOrd="0" parTransId="{58ACA5E9-2FB3-4875-B39C-3A9B9081C9F6}" sibTransId="{848B57D5-1A31-4AAF-AB6D-F2B3FC86DBE2}"/>
    <dgm:cxn modelId="{E4E26934-9FFE-4189-BE57-ED1DBE5C200A}" type="presOf" srcId="{481EDF27-3F1A-47FE-B69A-4D5DC7FB95C7}" destId="{765782D4-5D02-48B0-B3D0-B14945A0AE7B}" srcOrd="0" destOrd="10" presId="urn:microsoft.com/office/officeart/2005/8/layout/list1"/>
    <dgm:cxn modelId="{BFC2DA5B-E1A8-4982-B064-13A72A637F0E}" srcId="{1719382D-67E7-4A4A-93F5-972C39564175}" destId="{82472F77-4847-4DE6-B685-056588D74F7E}" srcOrd="0" destOrd="0" parTransId="{0A5FE9E0-40B1-4B93-B6C7-8DCC67D08937}" sibTransId="{2F36AEA5-5D92-4D37-B589-DFC7C306DC11}"/>
    <dgm:cxn modelId="{C161E65E-3447-4094-823C-92A4391CD2FC}" srcId="{4C6D6A03-5376-4200-B31E-60ADC696D1A6}" destId="{D50BAEFC-2949-4FB6-9A81-38A62DA11A34}" srcOrd="1" destOrd="0" parTransId="{4BBDAA75-11BC-4DCC-A7E5-885BA7C691AA}" sibTransId="{016FF22A-73C5-46B1-AFFE-DC427F849CF7}"/>
    <dgm:cxn modelId="{5FD66864-7F6A-4A1F-98D4-3DB9BF6CB10A}" type="presOf" srcId="{E72ECC53-6D7D-4A86-93E4-273E992BD6CD}" destId="{765782D4-5D02-48B0-B3D0-B14945A0AE7B}" srcOrd="0" destOrd="0" presId="urn:microsoft.com/office/officeart/2005/8/layout/list1"/>
    <dgm:cxn modelId="{779B3B65-E6E1-4C70-8F25-17AC74B3AD11}" srcId="{0CD30C69-41AF-456E-875C-B8BC63218216}" destId="{AA45286C-DFDD-4242-A5CF-F1573CB59C36}" srcOrd="0" destOrd="0" parTransId="{B287ABD0-0C87-4663-960D-183A24F957B8}" sibTransId="{C2005CB9-0602-464D-81D5-75C97BF24B72}"/>
    <dgm:cxn modelId="{4CDAB866-CCD5-4E4B-BC57-0CA845DDE56F}" type="presOf" srcId="{82472F77-4847-4DE6-B685-056588D74F7E}" destId="{765782D4-5D02-48B0-B3D0-B14945A0AE7B}" srcOrd="0" destOrd="7" presId="urn:microsoft.com/office/officeart/2005/8/layout/list1"/>
    <dgm:cxn modelId="{C9F73167-4691-44BF-813C-3A14E8FAC3D6}" type="presOf" srcId="{AA45286C-DFDD-4242-A5CF-F1573CB59C36}" destId="{DE4F0338-DB99-4980-9D31-74375141B051}" srcOrd="1" destOrd="0" presId="urn:microsoft.com/office/officeart/2005/8/layout/list1"/>
    <dgm:cxn modelId="{8A41B753-A0FE-4D2C-AC5F-125FC6835758}" srcId="{E72ECC53-6D7D-4A86-93E4-273E992BD6CD}" destId="{9386306B-78B6-4BC3-A898-F530B84877D1}" srcOrd="0" destOrd="0" parTransId="{6E5C57D5-5742-44E5-B584-F51D3070916F}" sibTransId="{06A64271-6816-45F5-B3FE-2DE880C6E26D}"/>
    <dgm:cxn modelId="{33E43755-68F0-4295-9563-A75FCF8911A3}" type="presOf" srcId="{2C1B9E9E-5844-44C2-8164-78E90D41FADA}" destId="{765782D4-5D02-48B0-B3D0-B14945A0AE7B}" srcOrd="0" destOrd="14" presId="urn:microsoft.com/office/officeart/2005/8/layout/list1"/>
    <dgm:cxn modelId="{C7DADC79-CE7B-4E8B-82D7-2DC0AF5DF986}" type="presOf" srcId="{4C6D6A03-5376-4200-B31E-60ADC696D1A6}" destId="{765782D4-5D02-48B0-B3D0-B14945A0AE7B}" srcOrd="0" destOrd="3" presId="urn:microsoft.com/office/officeart/2005/8/layout/list1"/>
    <dgm:cxn modelId="{0377B17B-1292-4A74-AA83-EC0F0532526C}" srcId="{AA45286C-DFDD-4242-A5CF-F1573CB59C36}" destId="{69661E04-A4F6-40AB-8A05-5BA060F5D891}" srcOrd="3" destOrd="0" parTransId="{C31881AE-D78C-4ED9-972B-ADD1BAC32F34}" sibTransId="{A31745CB-C111-4CC2-A868-352DC957CC63}"/>
    <dgm:cxn modelId="{87C33582-2EAB-4306-86EA-4459AAD84E0C}" srcId="{AA45286C-DFDD-4242-A5CF-F1573CB59C36}" destId="{E72ECC53-6D7D-4A86-93E4-273E992BD6CD}" srcOrd="0" destOrd="0" parTransId="{00AD0BF0-8F21-4EB1-9409-324F6794C6D6}" sibTransId="{F5D0FF74-24D1-422D-9A08-8064A7BC1DF4}"/>
    <dgm:cxn modelId="{387FB882-5C00-496A-ADA4-853360B3384F}" srcId="{CC4A2B9A-D782-44B6-897B-CA3CF9C720ED}" destId="{2C1B9E9E-5844-44C2-8164-78E90D41FADA}" srcOrd="1" destOrd="0" parTransId="{C7B9D61C-8F49-4EC3-BFAD-A2AD95EA61D4}" sibTransId="{8CFE361D-3651-4629-9AE4-8D8AB75D1E6F}"/>
    <dgm:cxn modelId="{A6AAFB99-97BD-453E-8CD1-25C2AE3243FD}" type="presOf" srcId="{AA45286C-DFDD-4242-A5CF-F1573CB59C36}" destId="{41158640-BB46-4D7C-BBA5-F1BA3272BBA8}" srcOrd="0" destOrd="0" presId="urn:microsoft.com/office/officeart/2005/8/layout/list1"/>
    <dgm:cxn modelId="{5AFFC79A-08FD-470A-ADD9-5C05552DFF43}" srcId="{AA45286C-DFDD-4242-A5CF-F1573CB59C36}" destId="{CC4A2B9A-D782-44B6-897B-CA3CF9C720ED}" srcOrd="4" destOrd="0" parTransId="{78BAEF97-5B61-40CE-8A59-54D30907F2C6}" sibTransId="{FB0AC021-D822-45CC-9307-E2984F3C2D6F}"/>
    <dgm:cxn modelId="{EC33489B-9B51-4F80-BF42-73F67590722D}" type="presOf" srcId="{1719382D-67E7-4A4A-93F5-972C39564175}" destId="{765782D4-5D02-48B0-B3D0-B14945A0AE7B}" srcOrd="0" destOrd="6" presId="urn:microsoft.com/office/officeart/2005/8/layout/list1"/>
    <dgm:cxn modelId="{4412689C-84B8-41E0-A369-B4F049DE9C22}" srcId="{69661E04-A4F6-40AB-8A05-5BA060F5D891}" destId="{481EDF27-3F1A-47FE-B69A-4D5DC7FB95C7}" srcOrd="0" destOrd="0" parTransId="{D228E1AB-94B0-4372-8F6D-1841E52D6180}" sibTransId="{40DC5885-5E1F-445C-AB85-C81423F2E4BE}"/>
    <dgm:cxn modelId="{91B44AAF-D138-4F36-A91B-EC0268780031}" type="presOf" srcId="{0CD30C69-41AF-456E-875C-B8BC63218216}" destId="{49BE171A-2DB7-4FF6-862D-3C73A8DAA75C}" srcOrd="0" destOrd="0" presId="urn:microsoft.com/office/officeart/2005/8/layout/list1"/>
    <dgm:cxn modelId="{50DE79B4-0602-40FF-8CD9-7BF9B8AF744A}" type="presOf" srcId="{4CF418D7-BE8A-4589-BDE9-1F38561A39BA}" destId="{765782D4-5D02-48B0-B3D0-B14945A0AE7B}" srcOrd="0" destOrd="11" presId="urn:microsoft.com/office/officeart/2005/8/layout/list1"/>
    <dgm:cxn modelId="{C0E0A5B7-90F8-4280-A00A-D9B9667C5A88}" type="presOf" srcId="{69661E04-A4F6-40AB-8A05-5BA060F5D891}" destId="{765782D4-5D02-48B0-B3D0-B14945A0AE7B}" srcOrd="0" destOrd="9" presId="urn:microsoft.com/office/officeart/2005/8/layout/list1"/>
    <dgm:cxn modelId="{240A32BD-A7BE-480B-85BA-F0A3B53D9D1C}" type="presOf" srcId="{CC4A2B9A-D782-44B6-897B-CA3CF9C720ED}" destId="{765782D4-5D02-48B0-B3D0-B14945A0AE7B}" srcOrd="0" destOrd="12" presId="urn:microsoft.com/office/officeart/2005/8/layout/list1"/>
    <dgm:cxn modelId="{E84C77BD-90E3-4670-89E0-964C4F996267}" srcId="{AA45286C-DFDD-4242-A5CF-F1573CB59C36}" destId="{FAFDCF7A-3BBC-4263-910F-952DC9122300}" srcOrd="1" destOrd="0" parTransId="{99E5DAA8-6AFF-4F33-8362-CDE022D7A712}" sibTransId="{69A42781-EB63-40D4-9767-F3C670F87F79}"/>
    <dgm:cxn modelId="{D0C173D7-C403-42BC-AEB8-3556B8556EB8}" srcId="{AA45286C-DFDD-4242-A5CF-F1573CB59C36}" destId="{1719382D-67E7-4A4A-93F5-972C39564175}" srcOrd="2" destOrd="0" parTransId="{905D1204-F1A1-457E-9475-2E2CB3135C4A}" sibTransId="{BAF3AE7B-CE0D-4F27-9E13-858B523C0600}"/>
    <dgm:cxn modelId="{77C97FDE-FA36-4647-8D19-9D05919861A3}" type="presOf" srcId="{9386306B-78B6-4BC3-A898-F530B84877D1}" destId="{765782D4-5D02-48B0-B3D0-B14945A0AE7B}" srcOrd="0" destOrd="1" presId="urn:microsoft.com/office/officeart/2005/8/layout/list1"/>
    <dgm:cxn modelId="{4C6AE2E2-11AC-41BB-A7A9-9E36DA154259}" type="presOf" srcId="{259B93C7-FAD9-4349-9042-445FDC723F82}" destId="{765782D4-5D02-48B0-B3D0-B14945A0AE7B}" srcOrd="0" destOrd="8" presId="urn:microsoft.com/office/officeart/2005/8/layout/list1"/>
    <dgm:cxn modelId="{C582C3E7-4A9F-4D3A-AE4E-ACBD1BB6EBC7}" type="presOf" srcId="{FAFDCF7A-3BBC-4263-910F-952DC9122300}" destId="{765782D4-5D02-48B0-B3D0-B14945A0AE7B}" srcOrd="0" destOrd="2" presId="urn:microsoft.com/office/officeart/2005/8/layout/list1"/>
    <dgm:cxn modelId="{D20FC9E8-2A55-4AD3-809B-544CA45F7AEE}" type="presOf" srcId="{A06B65CA-7E80-4C0E-B3B0-6C66B30EDB42}" destId="{765782D4-5D02-48B0-B3D0-B14945A0AE7B}" srcOrd="0" destOrd="4" presId="urn:microsoft.com/office/officeart/2005/8/layout/list1"/>
    <dgm:cxn modelId="{B17E1CEA-9440-4DA8-924D-652BDBE4F10E}" srcId="{FAFDCF7A-3BBC-4263-910F-952DC9122300}" destId="{4C6D6A03-5376-4200-B31E-60ADC696D1A6}" srcOrd="0" destOrd="0" parTransId="{42652162-87BF-4727-811E-B5FAAB454B2F}" sibTransId="{B4503BF1-A803-46AA-8277-8CF264AE0685}"/>
    <dgm:cxn modelId="{B8931BF1-2EE1-417C-8626-10DBCEA09D7E}" type="presOf" srcId="{74CA0703-BC99-4305-BF4F-B77C41737333}" destId="{765782D4-5D02-48B0-B3D0-B14945A0AE7B}" srcOrd="0" destOrd="13" presId="urn:microsoft.com/office/officeart/2005/8/layout/list1"/>
    <dgm:cxn modelId="{952BCAF7-AEEA-4E6F-9CAE-0B0CAAE436B6}" srcId="{4C6D6A03-5376-4200-B31E-60ADC696D1A6}" destId="{A06B65CA-7E80-4C0E-B3B0-6C66B30EDB42}" srcOrd="0" destOrd="0" parTransId="{BB576F61-347D-4D90-B34C-269B19E5ED45}" sibTransId="{F1CFC10E-7F6B-485B-BB76-1A145E60FDD5}"/>
    <dgm:cxn modelId="{DAEA59FF-353C-49D5-94F5-F93D5B853ED3}" type="presParOf" srcId="{49BE171A-2DB7-4FF6-862D-3C73A8DAA75C}" destId="{20D260FB-75D5-4D00-AE61-56493ED55623}" srcOrd="0" destOrd="0" presId="urn:microsoft.com/office/officeart/2005/8/layout/list1"/>
    <dgm:cxn modelId="{AD5EB148-9DE4-4B4F-AD9D-0DB38224C3F0}" type="presParOf" srcId="{20D260FB-75D5-4D00-AE61-56493ED55623}" destId="{41158640-BB46-4D7C-BBA5-F1BA3272BBA8}" srcOrd="0" destOrd="0" presId="urn:microsoft.com/office/officeart/2005/8/layout/list1"/>
    <dgm:cxn modelId="{EC4F923F-3FCD-4699-ABDD-CC3A844A2E04}" type="presParOf" srcId="{20D260FB-75D5-4D00-AE61-56493ED55623}" destId="{DE4F0338-DB99-4980-9D31-74375141B051}" srcOrd="1" destOrd="0" presId="urn:microsoft.com/office/officeart/2005/8/layout/list1"/>
    <dgm:cxn modelId="{17C3D37D-85DE-4233-9D27-6046CF332664}" type="presParOf" srcId="{49BE171A-2DB7-4FF6-862D-3C73A8DAA75C}" destId="{E4D9FF82-EDB1-47DA-9917-DC81447D71AF}" srcOrd="1" destOrd="0" presId="urn:microsoft.com/office/officeart/2005/8/layout/list1"/>
    <dgm:cxn modelId="{0D17A4A2-C254-46C2-A08C-F188091CC5E8}" type="presParOf" srcId="{49BE171A-2DB7-4FF6-862D-3C73A8DAA75C}" destId="{765782D4-5D02-48B0-B3D0-B14945A0AE7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9EA34-2813-4288-8701-11E098860877}">
      <dsp:nvSpPr>
        <dsp:cNvPr id="0" name=""/>
        <dsp:cNvSpPr/>
      </dsp:nvSpPr>
      <dsp:spPr>
        <a:xfrm>
          <a:off x="0" y="60690"/>
          <a:ext cx="6900512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Objective</a:t>
          </a:r>
        </a:p>
      </dsp:txBody>
      <dsp:txXfrm>
        <a:off x="29700" y="90390"/>
        <a:ext cx="6841112" cy="549000"/>
      </dsp:txXfrm>
    </dsp:sp>
    <dsp:sp modelId="{D68B04AE-FA03-47D2-991A-E20F50E48943}">
      <dsp:nvSpPr>
        <dsp:cNvPr id="0" name=""/>
        <dsp:cNvSpPr/>
      </dsp:nvSpPr>
      <dsp:spPr>
        <a:xfrm>
          <a:off x="0" y="669090"/>
          <a:ext cx="6900512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Goal: </a:t>
          </a:r>
          <a:r>
            <a:rPr lang="en-US" sz="2000" kern="1200"/>
            <a:t>Develop machine learning models to predict in-hospital mortality for ICU patients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Data: </a:t>
          </a:r>
          <a:r>
            <a:rPr lang="en-US" sz="2000" kern="1200" dirty="0"/>
            <a:t>First 48 hours of ICU admission from </a:t>
          </a:r>
          <a:r>
            <a:rPr lang="en-US" sz="2000" b="1" kern="1200" dirty="0"/>
            <a:t>MIMIC II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Dataset Link:</a:t>
          </a:r>
          <a:r>
            <a:rPr lang="en-US" sz="2000" kern="1200" dirty="0"/>
            <a:t> </a:t>
          </a:r>
          <a:r>
            <a:rPr lang="en-US" sz="2000" u="sng" kern="1200" dirty="0">
              <a:hlinkClick xmlns:r="http://schemas.openxmlformats.org/officeDocument/2006/relationships" r:id="rId1"/>
            </a:rPr>
            <a:t>PhysioNet Challenge 2012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Proposed models : </a:t>
          </a:r>
          <a:r>
            <a:rPr lang="en-US" sz="2000" kern="1200"/>
            <a:t>XG Boost and ANN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Evaluation :</a:t>
          </a:r>
          <a:r>
            <a:rPr lang="en-US" sz="2000" kern="1200" dirty="0"/>
            <a:t>Evaluate the model’s performance using key metrics like </a:t>
          </a:r>
          <a:r>
            <a:rPr lang="en-US" sz="2000" b="1" kern="1200" dirty="0"/>
            <a:t>AUC-ROC</a:t>
          </a:r>
          <a:r>
            <a:rPr lang="en-US" sz="2000" kern="1200" dirty="0"/>
            <a:t>, </a:t>
          </a:r>
          <a:r>
            <a:rPr lang="en-US" sz="2000" b="1" kern="1200" dirty="0"/>
            <a:t>accuracy</a:t>
          </a:r>
          <a:r>
            <a:rPr lang="en-US" sz="2000" kern="1200" dirty="0"/>
            <a:t>, and </a:t>
          </a:r>
          <a:r>
            <a:rPr lang="en-US" sz="2000" b="1" kern="1200" dirty="0"/>
            <a:t>F1-score</a:t>
          </a:r>
          <a:r>
            <a:rPr lang="en-US" sz="2000" kern="1200" dirty="0"/>
            <a:t>.</a:t>
          </a:r>
        </a:p>
      </dsp:txBody>
      <dsp:txXfrm>
        <a:off x="0" y="669090"/>
        <a:ext cx="6900512" cy="2421899"/>
      </dsp:txXfrm>
    </dsp:sp>
    <dsp:sp modelId="{A8E7B64A-115E-41A8-B15A-3AC13EAA5139}">
      <dsp:nvSpPr>
        <dsp:cNvPr id="0" name=""/>
        <dsp:cNvSpPr/>
      </dsp:nvSpPr>
      <dsp:spPr>
        <a:xfrm>
          <a:off x="0" y="3090990"/>
          <a:ext cx="6900512" cy="608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Challenges</a:t>
          </a:r>
          <a:endParaRPr lang="en-US" sz="2600" kern="1200" dirty="0"/>
        </a:p>
      </dsp:txBody>
      <dsp:txXfrm>
        <a:off x="29700" y="3120690"/>
        <a:ext cx="6841112" cy="549000"/>
      </dsp:txXfrm>
    </dsp:sp>
    <dsp:sp modelId="{A5407F33-AAF9-4AB9-A513-F2E26CBC8459}">
      <dsp:nvSpPr>
        <dsp:cNvPr id="0" name=""/>
        <dsp:cNvSpPr/>
      </dsp:nvSpPr>
      <dsp:spPr>
        <a:xfrm>
          <a:off x="0" y="3699390"/>
          <a:ext cx="6900512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Missing Data:</a:t>
          </a:r>
          <a:r>
            <a:rPr lang="en-US" sz="2000" kern="1200"/>
            <a:t> Frequent in ICU datasets due to skipped measurements.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Time-Series Processing:</a:t>
          </a:r>
          <a:r>
            <a:rPr lang="en-US" sz="2000" kern="1200"/>
            <a:t> ICU metrics often captured as time-series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Class Imbalance:</a:t>
          </a:r>
          <a:r>
            <a:rPr lang="en-US" sz="2000" kern="1200"/>
            <a:t> Minority class (mortality cases) underrepresented.</a:t>
          </a:r>
        </a:p>
      </dsp:txBody>
      <dsp:txXfrm>
        <a:off x="0" y="3699390"/>
        <a:ext cx="6900512" cy="1776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E4C9-600D-436B-918B-D17B8D02BCB9}">
      <dsp:nvSpPr>
        <dsp:cNvPr id="0" name=""/>
        <dsp:cNvSpPr/>
      </dsp:nvSpPr>
      <dsp:spPr>
        <a:xfrm>
          <a:off x="0" y="332919"/>
          <a:ext cx="7400544" cy="133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4" tIns="333248" rIns="574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Imputed missing physiological and lab values using </a:t>
          </a:r>
          <a:r>
            <a:rPr lang="en-US" sz="1600" b="1" i="0" kern="1200"/>
            <a:t>mean imputation</a:t>
          </a:r>
          <a:r>
            <a:rPr lang="en-US" sz="1600" b="0" i="0" kern="1200"/>
            <a:t>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Median imputation for </a:t>
          </a:r>
          <a:r>
            <a:rPr lang="en-US" sz="1600" b="1" i="0" kern="1200"/>
            <a:t>height</a:t>
          </a:r>
          <a:r>
            <a:rPr lang="en-US" sz="1600" b="0" i="0" kern="1200"/>
            <a:t> and </a:t>
          </a:r>
          <a:r>
            <a:rPr lang="en-US" sz="1600" b="1" i="0" kern="1200"/>
            <a:t>weight</a:t>
          </a:r>
          <a:r>
            <a:rPr lang="en-US" sz="1600" b="0" i="0" kern="1200"/>
            <a:t> due to skewed distributions.</a:t>
          </a:r>
          <a:endParaRPr lang="en-US" sz="1600" kern="1200"/>
        </a:p>
      </dsp:txBody>
      <dsp:txXfrm>
        <a:off x="0" y="332919"/>
        <a:ext cx="7400544" cy="1335600"/>
      </dsp:txXfrm>
    </dsp:sp>
    <dsp:sp modelId="{1F793D0F-F9C9-4F22-8D58-65FE811D66A7}">
      <dsp:nvSpPr>
        <dsp:cNvPr id="0" name=""/>
        <dsp:cNvSpPr/>
      </dsp:nvSpPr>
      <dsp:spPr>
        <a:xfrm>
          <a:off x="370027" y="96759"/>
          <a:ext cx="518038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Handling Missing Values</a:t>
          </a:r>
          <a:endParaRPr lang="en-US" sz="1600" kern="1200"/>
        </a:p>
      </dsp:txBody>
      <dsp:txXfrm>
        <a:off x="393084" y="119816"/>
        <a:ext cx="5134266" cy="426206"/>
      </dsp:txXfrm>
    </dsp:sp>
    <dsp:sp modelId="{C7A26061-9787-4C0C-96BA-F83E309640E4}">
      <dsp:nvSpPr>
        <dsp:cNvPr id="0" name=""/>
        <dsp:cNvSpPr/>
      </dsp:nvSpPr>
      <dsp:spPr>
        <a:xfrm>
          <a:off x="0" y="1991079"/>
          <a:ext cx="7400544" cy="1360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4" tIns="333248" rIns="574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Analyzed ICU mortality distribution: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Observation:</a:t>
          </a:r>
          <a:r>
            <a:rPr lang="en-US" sz="1600" b="0" i="0" kern="1200"/>
            <a:t> Mortality rates were consistent across genders but varied significantly by age and BMI.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ICU Type 3 and 4 patients exhibited higher mortality.</a:t>
          </a:r>
          <a:endParaRPr lang="en-US" sz="1600" kern="1200"/>
        </a:p>
      </dsp:txBody>
      <dsp:txXfrm>
        <a:off x="0" y="1991079"/>
        <a:ext cx="7400544" cy="1360800"/>
      </dsp:txXfrm>
    </dsp:sp>
    <dsp:sp modelId="{8A31BAA0-7C2B-4E48-8CE8-C5E1C6B8A8B0}">
      <dsp:nvSpPr>
        <dsp:cNvPr id="0" name=""/>
        <dsp:cNvSpPr/>
      </dsp:nvSpPr>
      <dsp:spPr>
        <a:xfrm>
          <a:off x="370027" y="1754919"/>
          <a:ext cx="518038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Mortality Distribution</a:t>
          </a:r>
          <a:endParaRPr lang="en-US" sz="1600" kern="1200"/>
        </a:p>
      </dsp:txBody>
      <dsp:txXfrm>
        <a:off x="393084" y="1777976"/>
        <a:ext cx="5134266" cy="426206"/>
      </dsp:txXfrm>
    </dsp:sp>
    <dsp:sp modelId="{B7856C14-AE42-4F88-9DDB-B659733D8C4F}">
      <dsp:nvSpPr>
        <dsp:cNvPr id="0" name=""/>
        <dsp:cNvSpPr/>
      </dsp:nvSpPr>
      <dsp:spPr>
        <a:xfrm>
          <a:off x="0" y="3674440"/>
          <a:ext cx="7400544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4" tIns="333248" rIns="574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ICU patients skew older; </a:t>
          </a:r>
          <a:r>
            <a:rPr lang="en-US" sz="1600" b="1" i="0" kern="1200" dirty="0"/>
            <a:t>higher mortality rates</a:t>
          </a:r>
          <a:r>
            <a:rPr lang="en-US" sz="1600" b="0" i="0" kern="1200" dirty="0"/>
            <a:t> observed in age groups </a:t>
          </a:r>
          <a:r>
            <a:rPr lang="en-US" sz="1600" b="1" i="0" kern="1200" dirty="0"/>
            <a:t>above 60 years.</a:t>
          </a:r>
          <a:endParaRPr lang="en-US" sz="1600" kern="1200" dirty="0"/>
        </a:p>
      </dsp:txBody>
      <dsp:txXfrm>
        <a:off x="0" y="3674440"/>
        <a:ext cx="7400544" cy="882000"/>
      </dsp:txXfrm>
    </dsp:sp>
    <dsp:sp modelId="{3FD1D5E8-FC33-45EC-8548-22AC25BBC29D}">
      <dsp:nvSpPr>
        <dsp:cNvPr id="0" name=""/>
        <dsp:cNvSpPr/>
      </dsp:nvSpPr>
      <dsp:spPr>
        <a:xfrm>
          <a:off x="370027" y="3438280"/>
          <a:ext cx="518038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Age Distribution</a:t>
          </a:r>
          <a:endParaRPr lang="en-US" sz="1600" kern="1200"/>
        </a:p>
      </dsp:txBody>
      <dsp:txXfrm>
        <a:off x="393084" y="3461337"/>
        <a:ext cx="5134266" cy="426206"/>
      </dsp:txXfrm>
    </dsp:sp>
    <dsp:sp modelId="{BFF52AE6-D522-441D-BE51-52A3A3CB9371}">
      <dsp:nvSpPr>
        <dsp:cNvPr id="0" name=""/>
        <dsp:cNvSpPr/>
      </dsp:nvSpPr>
      <dsp:spPr>
        <a:xfrm>
          <a:off x="0" y="4879000"/>
          <a:ext cx="7400544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364" tIns="333248" rIns="574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Trends: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Higher mortality rates among patients with BMI categorized as </a:t>
          </a:r>
          <a:r>
            <a:rPr lang="en-US" sz="1600" b="1" i="0" kern="1200"/>
            <a:t>Underweight</a:t>
          </a:r>
          <a:r>
            <a:rPr lang="en-US" sz="1600" b="0" i="0" kern="1200"/>
            <a:t> or </a:t>
          </a:r>
          <a:r>
            <a:rPr lang="en-US" sz="1600" b="1" i="0" kern="1200"/>
            <a:t>Obese</a:t>
          </a:r>
          <a:r>
            <a:rPr lang="en-US" sz="1600" b="0" i="0" kern="1200"/>
            <a:t>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Gender disparity observed, with more males admitted than females.</a:t>
          </a:r>
          <a:endParaRPr lang="en-US" sz="1600" kern="1200"/>
        </a:p>
      </dsp:txBody>
      <dsp:txXfrm>
        <a:off x="0" y="4879000"/>
        <a:ext cx="7400544" cy="1587600"/>
      </dsp:txXfrm>
    </dsp:sp>
    <dsp:sp modelId="{4FD53675-C202-4596-9FF9-67840140283F}">
      <dsp:nvSpPr>
        <dsp:cNvPr id="0" name=""/>
        <dsp:cNvSpPr/>
      </dsp:nvSpPr>
      <dsp:spPr>
        <a:xfrm>
          <a:off x="370027" y="4642840"/>
          <a:ext cx="518038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806" tIns="0" rIns="1958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BMI Analysis</a:t>
          </a:r>
          <a:endParaRPr lang="en-US" sz="1600" kern="1200"/>
        </a:p>
      </dsp:txBody>
      <dsp:txXfrm>
        <a:off x="393084" y="4665897"/>
        <a:ext cx="513426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5AD9-228E-43ED-A7A6-59689EDD22CD}">
      <dsp:nvSpPr>
        <dsp:cNvPr id="0" name=""/>
        <dsp:cNvSpPr/>
      </dsp:nvSpPr>
      <dsp:spPr>
        <a:xfrm>
          <a:off x="0" y="257790"/>
          <a:ext cx="690051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7FC23-4DE8-4D30-AE51-AF02ECEF9AC7}">
      <dsp:nvSpPr>
        <dsp:cNvPr id="0" name=""/>
        <dsp:cNvSpPr/>
      </dsp:nvSpPr>
      <dsp:spPr>
        <a:xfrm>
          <a:off x="345025" y="2163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Artificial Neural Network (ANN)</a:t>
          </a:r>
          <a:endParaRPr lang="en-US" sz="1600" kern="1200"/>
        </a:p>
      </dsp:txBody>
      <dsp:txXfrm>
        <a:off x="368082" y="44687"/>
        <a:ext cx="4784244" cy="426206"/>
      </dsp:txXfrm>
    </dsp:sp>
    <dsp:sp modelId="{C96E3713-4AF9-4385-A47F-678F47F0CA0D}">
      <dsp:nvSpPr>
        <dsp:cNvPr id="0" name=""/>
        <dsp:cNvSpPr/>
      </dsp:nvSpPr>
      <dsp:spPr>
        <a:xfrm>
          <a:off x="0" y="983550"/>
          <a:ext cx="6900512" cy="113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 feed-forward neural network designed for binary classification tasks.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Captures complex, non-linear relationships in ICU patient data.</a:t>
          </a:r>
          <a:endParaRPr lang="en-US" sz="1600" kern="1200" dirty="0"/>
        </a:p>
      </dsp:txBody>
      <dsp:txXfrm>
        <a:off x="0" y="983550"/>
        <a:ext cx="6900512" cy="1134000"/>
      </dsp:txXfrm>
    </dsp:sp>
    <dsp:sp modelId="{CED23544-C388-4D28-A8DC-DCC35DA180A2}">
      <dsp:nvSpPr>
        <dsp:cNvPr id="0" name=""/>
        <dsp:cNvSpPr/>
      </dsp:nvSpPr>
      <dsp:spPr>
        <a:xfrm>
          <a:off x="345025" y="74739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Architecture:</a:t>
          </a:r>
          <a:endParaRPr lang="en-US" sz="1600" kern="1200"/>
        </a:p>
      </dsp:txBody>
      <dsp:txXfrm>
        <a:off x="368082" y="770447"/>
        <a:ext cx="4784244" cy="426206"/>
      </dsp:txXfrm>
    </dsp:sp>
    <dsp:sp modelId="{B0FE0FBD-506B-4787-9086-8709BDE0C823}">
      <dsp:nvSpPr>
        <dsp:cNvPr id="0" name=""/>
        <dsp:cNvSpPr/>
      </dsp:nvSpPr>
      <dsp:spPr>
        <a:xfrm>
          <a:off x="0" y="2440110"/>
          <a:ext cx="6900512" cy="3074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Input Layer:</a:t>
          </a:r>
          <a:r>
            <a:rPr lang="en-US" sz="1600" b="0" i="0" kern="1200"/>
            <a:t> Takes preprocessed features (22 features from ICU data) as input.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Hidden Layers: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Dense Layer 1: 20 units, ReLU activation.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Dense Layer 2: 40 units, ReLU activation.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Dense Layer 3: 80 units, ReLU activation.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Dense Layer 4: 40 units, ReLU activation.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Dense Layer 5: 20 units, ReLU activation.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Output Layer: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Dense Layer 6: 1unit, Sigmoid activation (outputs mortality probability).</a:t>
          </a:r>
          <a:endParaRPr lang="en-US" sz="1600" kern="1200" dirty="0"/>
        </a:p>
      </dsp:txBody>
      <dsp:txXfrm>
        <a:off x="0" y="2440110"/>
        <a:ext cx="6900512" cy="3074399"/>
      </dsp:txXfrm>
    </dsp:sp>
    <dsp:sp modelId="{BE20AB96-8C5F-4288-8791-95B3A5D5F188}">
      <dsp:nvSpPr>
        <dsp:cNvPr id="0" name=""/>
        <dsp:cNvSpPr/>
      </dsp:nvSpPr>
      <dsp:spPr>
        <a:xfrm>
          <a:off x="345025" y="220395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Layers:</a:t>
          </a:r>
          <a:endParaRPr lang="en-US" sz="1600" kern="1200"/>
        </a:p>
      </dsp:txBody>
      <dsp:txXfrm>
        <a:off x="368082" y="2227007"/>
        <a:ext cx="4784244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782D4-5D02-48B0-B3D0-B14945A0AE7B}">
      <dsp:nvSpPr>
        <dsp:cNvPr id="0" name=""/>
        <dsp:cNvSpPr/>
      </dsp:nvSpPr>
      <dsp:spPr>
        <a:xfrm>
          <a:off x="0" y="254618"/>
          <a:ext cx="10515600" cy="406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Input Layer: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Takes preprocessed features (e.g., ICU data with 22 features) as input.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Base Learner: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Decision Trees:</a:t>
          </a:r>
          <a:endParaRPr lang="en-US" sz="1500" kern="120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Trees are built sequentially, with each tree focusing on correcting errors (residuals) from previous trees.</a:t>
          </a:r>
          <a:endParaRPr lang="en-US" sz="1500" kern="120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Maximum tree depth: </a:t>
          </a:r>
          <a:r>
            <a:rPr lang="en-US" sz="1500" b="1" i="0" kern="1200"/>
            <a:t>5</a:t>
          </a:r>
          <a:r>
            <a:rPr lang="en-US" sz="1500" b="0" i="0" kern="1200"/>
            <a:t> (controls complexity).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Ensemble Learning: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Combines predictions from </a:t>
          </a:r>
          <a:r>
            <a:rPr lang="en-US" sz="1500" b="1" i="0" kern="1200"/>
            <a:t>100 decision trees</a:t>
          </a:r>
          <a:r>
            <a:rPr lang="en-US" sz="1500" b="0" i="0" kern="1200"/>
            <a:t> using gradient boosting.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Optimized to minimize the </a:t>
          </a:r>
          <a:r>
            <a:rPr lang="en-US" sz="1500" b="1" i="0" kern="1200"/>
            <a:t>binary logistic loss</a:t>
          </a:r>
          <a:r>
            <a:rPr lang="en-US" sz="1500" b="0" i="0" kern="1200"/>
            <a:t> function.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Regularization: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L1 and L2 regularization to prevent overfitting.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Learning rate: </a:t>
          </a:r>
          <a:r>
            <a:rPr lang="en-US" sz="1500" b="1" i="0" kern="1200"/>
            <a:t>0.1</a:t>
          </a:r>
          <a:r>
            <a:rPr lang="en-US" sz="1500" b="0" i="0" kern="1200"/>
            <a:t> to control the contribution of each tree.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Output Layer: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Produces the final prediction by summing weighted outputs of all trees.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Applies a logistic transformation for binary classification (In-hospital_death probability).</a:t>
          </a:r>
          <a:endParaRPr lang="en-US" sz="1500" kern="1200"/>
        </a:p>
      </dsp:txBody>
      <dsp:txXfrm>
        <a:off x="0" y="254618"/>
        <a:ext cx="10515600" cy="4063500"/>
      </dsp:txXfrm>
    </dsp:sp>
    <dsp:sp modelId="{DE4F0338-DB99-4980-9D31-74375141B051}">
      <dsp:nvSpPr>
        <dsp:cNvPr id="0" name=""/>
        <dsp:cNvSpPr/>
      </dsp:nvSpPr>
      <dsp:spPr>
        <a:xfrm>
          <a:off x="525780" y="33218"/>
          <a:ext cx="7360920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XGBoost Classifier</a:t>
          </a:r>
          <a:endParaRPr lang="en-US" sz="1500" kern="1200"/>
        </a:p>
      </dsp:txBody>
      <dsp:txXfrm>
        <a:off x="547396" y="54834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7cb5f5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7cb5f5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b32ed20bc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b32ed20bc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b32ed20bc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b32ed20bc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32ed20bc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b32ed20bc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b2f1c7d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b2f1c7d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b2f1c7de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b2f1c7de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2f1c7de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2f1c7de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b2f1c7def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b2f1c7def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b2f1c7def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b2f1c7def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32ed20b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32ed20b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32ed20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b32ed20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C7E0C25-4DD0-AFD5-5BDE-F78A5041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32ed20bc_0_0:notes">
            <a:extLst>
              <a:ext uri="{FF2B5EF4-FFF2-40B4-BE49-F238E27FC236}">
                <a16:creationId xmlns:a16="http://schemas.microsoft.com/office/drawing/2014/main" id="{CFC60B51-BDD3-8E07-C351-13D353390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b32ed20bc_0_0:notes">
            <a:extLst>
              <a:ext uri="{FF2B5EF4-FFF2-40B4-BE49-F238E27FC236}">
                <a16:creationId xmlns:a16="http://schemas.microsoft.com/office/drawing/2014/main" id="{7D47B2A8-A94E-F531-9EAD-E07F1B299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34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7cb5f5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3177cb5f5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b32ed20bc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b32ed20bc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b32ed20bc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b32ed20bc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600" cy="3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 rot="5400000">
            <a:off x="7133400" y="1956624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6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calc.com/IcuMortal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inc.org/archives/2012/pdf/026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ubmed.ncbi.nlm.nih.gov/3923112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75599B1F-DD57-C428-8B43-FAAC478C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74320" y="1122363"/>
            <a:ext cx="11511280" cy="24437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600" dirty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Mortality Prediction for In-Hospital ICU Patients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 b="1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Rishidhar Konathala , Chandu Narasimhareddyvari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700" b="1" dirty="0">
              <a:solidFill>
                <a:schemeClr val="bg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Course Project Group 8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700" dirty="0">
              <a:solidFill>
                <a:schemeClr val="bg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Professor: Dr.Guy Hembroff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1700" dirty="0">
              <a:solidFill>
                <a:schemeClr val="bg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615E-FEA8-1B36-C418-893D9FC033A0}"/>
              </a:ext>
            </a:extLst>
          </p:cNvPr>
          <p:cNvSpPr txBox="1"/>
          <p:nvPr/>
        </p:nvSpPr>
        <p:spPr>
          <a:xfrm>
            <a:off x="274319" y="285135"/>
            <a:ext cx="8260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SAT 5141 Clinical Decision Support Systems</a:t>
            </a: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A3BB9-64C4-8230-BDC0-582ED2FA1602}"/>
              </a:ext>
            </a:extLst>
          </p:cNvPr>
          <p:cNvSpPr txBox="1"/>
          <p:nvPr/>
        </p:nvSpPr>
        <p:spPr>
          <a:xfrm>
            <a:off x="7934631" y="6203533"/>
            <a:ext cx="4424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Michigan Tech College of Applied Computing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dirty="0">
                <a:solidFill>
                  <a:schemeClr val="bg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             03rd  December 2024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64BAB-5B31-C2A9-5138-291332464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g3177cb5f5cc_0_15"/>
          <p:cNvSpPr txBox="1"/>
          <p:nvPr/>
        </p:nvSpPr>
        <p:spPr>
          <a:xfrm>
            <a:off x="321712" y="640823"/>
            <a:ext cx="3731947" cy="5583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highlight>
                  <a:schemeClr val="lt1"/>
                </a:highlight>
                <a:latin typeface="+mj-lt"/>
                <a:ea typeface="+mj-ea"/>
                <a:cs typeface="+mj-cs"/>
                <a:sym typeface="Open Sans"/>
              </a:rPr>
              <a:t>Model Development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0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6" name="Google Shape;194;g3177cb5f5cc_0_15">
            <a:extLst>
              <a:ext uri="{FF2B5EF4-FFF2-40B4-BE49-F238E27FC236}">
                <a16:creationId xmlns:a16="http://schemas.microsoft.com/office/drawing/2014/main" id="{C7F62C26-DCF2-6C7F-B912-30BAE90AF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662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C0525-D2DA-9199-B9AB-D117D34A5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Google Shape;200;g31b32ed20bc_0_93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highlight>
                  <a:schemeClr val="lt1"/>
                </a:highlight>
                <a:latin typeface="+mj-lt"/>
                <a:ea typeface="+mj-ea"/>
                <a:cs typeface="+mj-cs"/>
                <a:sym typeface="Open Sans"/>
              </a:rPr>
              <a:t>Model Development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  <a:sym typeface="Open Sans"/>
            </a:endParaRPr>
          </a:p>
        </p:txBody>
      </p:sp>
      <p:graphicFrame>
        <p:nvGraphicFramePr>
          <p:cNvPr id="202" name="Google Shape;199;g31b32ed20bc_0_935">
            <a:extLst>
              <a:ext uri="{FF2B5EF4-FFF2-40B4-BE49-F238E27FC236}">
                <a16:creationId xmlns:a16="http://schemas.microsoft.com/office/drawing/2014/main" id="{EEF6F136-3B4B-4CF2-DACE-A190DCF56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673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40281-CBD2-0F51-47F1-AC3F19A9A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Google Shape;205;g31b32ed20bc_0_946"/>
          <p:cNvSpPr txBox="1"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Model Training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06" name="Google Shape;206;g31b32ed20bc_0_946"/>
          <p:cNvSpPr txBox="1">
            <a:spLocks noGrp="1"/>
          </p:cNvSpPr>
          <p:nvPr>
            <p:ph type="body" idx="1"/>
          </p:nvPr>
        </p:nvSpPr>
        <p:spPr>
          <a:xfrm>
            <a:off x="4480438" y="1046480"/>
            <a:ext cx="3644635" cy="472985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ANN Model :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Epochs: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100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Batch Size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: 32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Learning Rate: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(default Adam learning rate)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Optimizer: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Adam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Loss Function: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Binary Cross-Entropy (BCE)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Metrics: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Accuracy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Class Weights: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Optionally applied (if weights ≠ -1)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g31b32ed20bc_0_946"/>
          <p:cNvSpPr txBox="1">
            <a:spLocks noGrp="1"/>
          </p:cNvSpPr>
          <p:nvPr>
            <p:ph type="body" idx="2"/>
          </p:nvPr>
        </p:nvSpPr>
        <p:spPr>
          <a:xfrm>
            <a:off x="8451603" y="1046480"/>
            <a:ext cx="3644635" cy="5293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XG Boost :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latin typeface="Open Sans"/>
                <a:ea typeface="Open Sans"/>
                <a:cs typeface="Open Sans"/>
                <a:sym typeface="Open Sans"/>
              </a:rPr>
              <a:t>n_estimators</a:t>
            </a: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100 decision trees used for boosting.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Learning Rate: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0.1 (controls the contribution of each tree).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Max Depth: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5 (limits tree depth to prevent overfitting).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Random State: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42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Objective: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Binary logistic regression for mortality classification.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Feature Importance: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Extracts and ranks critical features influencing predictions.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2829B-2E0D-7B43-122B-BB1CD802E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31b32ed20bc_0_9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" y="1734950"/>
            <a:ext cx="4715099" cy="4042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13" name="Google Shape;213;g31b32ed20bc_0_9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425" y="1659836"/>
            <a:ext cx="4965175" cy="41179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14" name="Google Shape;214;g31b32ed20bc_0_917"/>
          <p:cNvSpPr txBox="1"/>
          <p:nvPr/>
        </p:nvSpPr>
        <p:spPr>
          <a:xfrm>
            <a:off x="70550" y="106800"/>
            <a:ext cx="6077400" cy="738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Architecture Overview</a:t>
            </a:r>
            <a:endParaRPr sz="3600" b="1" dirty="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5" name="Google Shape;215;g31b32ed20bc_0_917"/>
          <p:cNvSpPr txBox="1"/>
          <p:nvPr/>
        </p:nvSpPr>
        <p:spPr>
          <a:xfrm>
            <a:off x="2133149" y="921245"/>
            <a:ext cx="1620900" cy="738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FNN</a:t>
            </a:r>
            <a:endParaRPr sz="3600" b="1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6" name="Google Shape;216;g31b32ed20bc_0_917"/>
          <p:cNvSpPr txBox="1"/>
          <p:nvPr/>
        </p:nvSpPr>
        <p:spPr>
          <a:xfrm>
            <a:off x="7991708" y="845700"/>
            <a:ext cx="1845000" cy="738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XG Boost</a:t>
            </a:r>
            <a:endParaRPr sz="3600" b="1" dirty="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B0131-E5A0-A12D-A60E-83EA7D5BE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b2f1c7def_0_0"/>
          <p:cNvSpPr txBox="1"/>
          <p:nvPr/>
        </p:nvSpPr>
        <p:spPr>
          <a:xfrm>
            <a:off x="185875" y="108850"/>
            <a:ext cx="11842200" cy="6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Performance Metrics :   </a:t>
            </a: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Artificial Neural Networks (ANN)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g31b2f1c7de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700" y="872075"/>
            <a:ext cx="5667375" cy="57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1b2f1c7de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63" y="898275"/>
            <a:ext cx="5667375" cy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F03CB-BD47-2B5F-60AA-119860A06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b2f1c7def_0_4"/>
          <p:cNvSpPr txBox="1"/>
          <p:nvPr/>
        </p:nvSpPr>
        <p:spPr>
          <a:xfrm>
            <a:off x="269300" y="178500"/>
            <a:ext cx="11398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classifier: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1b2f1c7def_0_4"/>
          <p:cNvSpPr txBox="1"/>
          <p:nvPr/>
        </p:nvSpPr>
        <p:spPr>
          <a:xfrm>
            <a:off x="495900" y="708600"/>
            <a:ext cx="116961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on oversampled data                           XGboost on Smote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31b2f1c7de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675" y="1401762"/>
            <a:ext cx="4873924" cy="506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1b2f1c7def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25" y="1401750"/>
            <a:ext cx="4873925" cy="50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FC1E5-6F94-14EC-6F82-AB71A15DFD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385676" y="265150"/>
            <a:ext cx="3000000" cy="7389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3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489476" y="1323225"/>
            <a:ext cx="5038500" cy="5877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 classifier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7007896" y="1274850"/>
            <a:ext cx="5038500" cy="5877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ANN</a:t>
            </a:r>
            <a:endParaRPr sz="2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441551" y="1994775"/>
            <a:ext cx="5086500" cy="43842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Oversampled: 0.95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Smote: 0.93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Oversampled: 1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Smote: 0.92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Oversampled: 0.92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Smote: 0.89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F-1 score: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Oversampled: 0.96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Smote: 0.96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7205601" y="1932150"/>
            <a:ext cx="4668000" cy="45249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Oversampled: 0.93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Smote: 0.89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Oversampled: 0.88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Smote: 0.85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Oversampled: 0.86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Smote: 0.95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en-US" sz="2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F-1 score:</a:t>
            </a:r>
            <a:endParaRPr sz="2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Oversampled: 0.92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Smote: 0.90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A05BCC-4071-A2DB-901D-5F9DFA4DD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9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264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53" name="Google Shape;253;g31b2f1c7def_0_15"/>
          <p:cNvSpPr txBox="1"/>
          <p:nvPr/>
        </p:nvSpPr>
        <p:spPr>
          <a:xfrm rot="16200000">
            <a:off x="-1325880" y="1947672"/>
            <a:ext cx="5961888" cy="2788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                                      Limitations and Future work</a:t>
            </a:r>
          </a:p>
        </p:txBody>
      </p:sp>
      <p:sp>
        <p:nvSpPr>
          <p:cNvPr id="254" name="Google Shape;254;g31b2f1c7def_0_15"/>
          <p:cNvSpPr txBox="1"/>
          <p:nvPr/>
        </p:nvSpPr>
        <p:spPr>
          <a:xfrm>
            <a:off x="3494353" y="203200"/>
            <a:ext cx="8694596" cy="62788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  <a:sym typeface="Open Sans"/>
              </a:rPr>
              <a:t>Limitations: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kern="1200" dirty="0">
              <a:solidFill>
                <a:schemeClr val="tx2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Open Sans"/>
              </a:rPr>
              <a:t>  </a:t>
            </a:r>
            <a:r>
              <a:rPr lang="en-US" sz="32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  <a:sym typeface="Open Sans"/>
              </a:rPr>
              <a:t>Dataset challenges: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Open Sans"/>
              </a:rPr>
              <a:t>Smaller dataset which may restrict generalizability.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Open Sans"/>
              </a:rPr>
              <a:t>Handling of missing values might lead to bias.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  <a:sym typeface="Open Sans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  <a:sym typeface="Open Sans"/>
              </a:rPr>
              <a:t> </a:t>
            </a:r>
            <a:r>
              <a:rPr lang="en-US" sz="32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  <a:sym typeface="Open Sans"/>
              </a:rPr>
              <a:t>Class imbalance and model interpretability: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Open Sans"/>
              </a:rPr>
              <a:t>Despite using SMOTE technique, minority class prediction might still be suboptimal.</a:t>
            </a:r>
          </a:p>
          <a:p>
            <a:pPr marL="12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Open Sans"/>
              </a:rPr>
              <a:t>ANN and XGBoost lack intuitive interpretability, making clinical application challenging.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2FBA9-16D1-1678-7360-E84362659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oogle Shape;259;g31b2f1c7def_0_746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Enhance Interpretability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: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Implement interpretable models like decision trees or logistic regression for explainable predictions alongside ANN and XGBoost.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Using attention mechanisms in neural networks to highlight critical features.</a:t>
            </a: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Dynamic Data Utilization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: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Expansion of the scope to include real-time ICU data streams to predict mortality trends dynamically.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Integration of continuous patient monitoring data for richer insights.</a:t>
            </a: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Bias Mitigation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: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Investigate potential biases in model predictions, such as demographic or socio-economic disparities.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Incorporate fairness metrics to evaluate the impact of the models on diverse patient groups.</a:t>
            </a: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Incorporate Additional Predictors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: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Consider non-physiological factors like treatment regimens, ICU staffing, and patient histories to improve model accuracy.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Include genomics or biomarkers if available for personalized risk assessment.</a:t>
            </a: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5CC00-2CA1-ADF4-8975-04FE5209549A}"/>
              </a:ext>
            </a:extLst>
          </p:cNvPr>
          <p:cNvSpPr txBox="1"/>
          <p:nvPr/>
        </p:nvSpPr>
        <p:spPr>
          <a:xfrm>
            <a:off x="2271253" y="924232"/>
            <a:ext cx="6469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                Future work</a:t>
            </a:r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F02DA-BD74-4932-0A4E-7064EBE9F5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" name="Rectangle 31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Google Shape;264;g31b2f1c7def_0_752"/>
          <p:cNvSpPr txBox="1"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                                             </a:t>
            </a:r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       Conclusion</a:t>
            </a:r>
          </a:p>
        </p:txBody>
      </p:sp>
      <p:sp>
        <p:nvSpPr>
          <p:cNvPr id="320" name="Google Shape;265;g31b2f1c7def_0_752"/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Upon comparing the models, XGBoost demonstrated superior precision and interpretability, making it ideal for scenarios requiring faster inference and clear, explainable results. Conversely, ANN outperformed in recall and AUC-ROC, making it more suitable for healthcare applications prioritizing sensitivity to mortality risk, particularly in critical care.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Integrating XGBoost and ANN within an ensemble framework could harness their complementary strengths. Continued research on enhancing explainability and seamless integration with real-time ICU systems is crucial for developing actionable clinical decision-support tools.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In summary, while both models performed well, XGBoost exhibited better overall performance on the given dataset.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AD789-86F2-52AC-4299-B5EBC129C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0" y="640823"/>
            <a:ext cx="4341694" cy="558314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</a:t>
            </a:r>
          </a:p>
        </p:txBody>
      </p:sp>
      <p:sp>
        <p:nvSpPr>
          <p:cNvPr id="16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2" name="Google Shape;160;p3">
            <a:extLst>
              <a:ext uri="{FF2B5EF4-FFF2-40B4-BE49-F238E27FC236}">
                <a16:creationId xmlns:a16="http://schemas.microsoft.com/office/drawing/2014/main" id="{5976D400-AC65-7AB9-A89E-380997761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8141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9C342-3FF4-2183-0D27-98054CC8D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7" name="Rectangle 27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oogle Shape;270;p9"/>
          <p:cNvSpPr txBox="1">
            <a:spLocks noGrp="1"/>
          </p:cNvSpPr>
          <p:nvPr>
            <p:ph type="body" idx="1"/>
          </p:nvPr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600"/>
              <a:buNone/>
            </a:pPr>
            <a:r>
              <a:rPr lang="en-US" sz="6000" b="1" dirty="0">
                <a:solidFill>
                  <a:srgbClr val="FF0000"/>
                </a:solidFill>
                <a:latin typeface="Forte" panose="03060902040502070203" pitchFamily="66" charset="0"/>
              </a:rPr>
              <a:t>Thank You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4" name="Graphic 273" descr="Smiling Face with No Fill">
            <a:extLst>
              <a:ext uri="{FF2B5EF4-FFF2-40B4-BE49-F238E27FC236}">
                <a16:creationId xmlns:a16="http://schemas.microsoft.com/office/drawing/2014/main" id="{21A2F49A-B2A5-2EEA-86F1-06B52261B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AF4E3-E104-B70F-0FA9-3A9EDFFFA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g31b32ed20bc_0_275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Background of the problem</a:t>
            </a:r>
          </a:p>
        </p:txBody>
      </p:sp>
      <p:sp>
        <p:nvSpPr>
          <p:cNvPr id="163" name="Arc 16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31b32ed20bc_0_275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endParaRPr lang="en-US" sz="1800" dirty="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457200" lvl="0" indent="-349250" rtl="0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Times New Roman"/>
              <a:buChar char="●"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ICU mortality prediction</a:t>
            </a: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 is vital for assessing treatment efficacy, resource allocation, and patient outcomes.</a:t>
            </a:r>
          </a:p>
          <a:p>
            <a:pPr marL="457200" lvl="0" indent="0" rtl="0">
              <a:spcBef>
                <a:spcPts val="1100"/>
              </a:spcBef>
              <a:spcAft>
                <a:spcPts val="0"/>
              </a:spcAft>
              <a:buNone/>
            </a:pPr>
            <a:endParaRPr lang="en-US" sz="1800" dirty="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Each year (in the USA)</a:t>
            </a:r>
          </a:p>
          <a:p>
            <a:pPr marL="457200" lvl="0" indent="-349250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Times New Roman"/>
              <a:buChar char="●"/>
            </a:pP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Over </a:t>
            </a: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5 million I</a:t>
            </a: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CU patients are treated annually in the USA, with mortality rates of </a:t>
            </a: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8–19%.</a:t>
            </a:r>
          </a:p>
          <a:p>
            <a:pPr marL="457200" lvl="0" indent="-349250" rtl="0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Open Sans Medium"/>
              <a:buChar char="●"/>
            </a:pP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Accurate predictions aid clinicians in care planning and resource management.</a:t>
            </a:r>
          </a:p>
          <a:p>
            <a:pPr marL="457200" lvl="0" indent="-349250" rtl="0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Open Sans Medium"/>
              <a:buChar char="●"/>
            </a:pP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Early risk identification reduces complications, optimizes interventions, and lowers costs.</a:t>
            </a:r>
          </a:p>
          <a:p>
            <a:pPr marL="457200" lvl="0" indent="0" rtl="0">
              <a:spcBef>
                <a:spcPts val="1100"/>
              </a:spcBef>
              <a:spcAft>
                <a:spcPts val="0"/>
              </a:spcAft>
              <a:buNone/>
            </a:pPr>
            <a:endParaRPr lang="en-US" sz="1800" dirty="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ICU mortality prediction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Traditional scoring systems like </a:t>
            </a: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APACHE, SAPS, and SOFA</a:t>
            </a: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 rely on manually designed features but have limitations in scalability and accuracy.(</a:t>
            </a:r>
            <a:r>
              <a:rPr lang="en-US" sz="1800" u="sng" dirty="0">
                <a:latin typeface="Open Sans Medium"/>
                <a:ea typeface="Open Sans Medium"/>
                <a:cs typeface="Open Sans Medium"/>
                <a:sym typeface="Open Sans Medium"/>
                <a:hlinkClick r:id="rId3"/>
              </a:rPr>
              <a:t>https://clincalc.com/IcuMortality/</a:t>
            </a:r>
            <a:r>
              <a:rPr lang="en-US" sz="1800" dirty="0">
                <a:latin typeface="Open Sans Medium"/>
                <a:ea typeface="Open Sans Medium"/>
                <a:cs typeface="Open Sans Medium"/>
                <a:sym typeface="Open Sans Medium"/>
              </a:rPr>
              <a:t>)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AE4E7-C62D-92ED-F101-15690BA067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Google Shape;246;g31b32ed20bc_0_0"/>
          <p:cNvSpPr txBox="1">
            <a:spLocks noGrp="1"/>
          </p:cNvSpPr>
          <p:nvPr>
            <p:ph type="title"/>
          </p:nvPr>
        </p:nvSpPr>
        <p:spPr>
          <a:xfrm>
            <a:off x="5943604" y="212863"/>
            <a:ext cx="6156956" cy="10977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Literature Review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Google Shape;248;g31b32ed20bc_0_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7657" y="299509"/>
            <a:ext cx="4944596" cy="6258983"/>
          </a:xfrm>
          <a:prstGeom prst="rect">
            <a:avLst/>
          </a:prstGeom>
          <a:noFill/>
        </p:spPr>
      </p:pic>
      <p:sp>
        <p:nvSpPr>
          <p:cNvPr id="247" name="Google Shape;247;g31b32ed20bc_0_0"/>
          <p:cNvSpPr txBox="1"/>
          <p:nvPr/>
        </p:nvSpPr>
        <p:spPr>
          <a:xfrm>
            <a:off x="6096000" y="1310640"/>
            <a:ext cx="5299584" cy="543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kern="1200" dirty="0">
              <a:solidFill>
                <a:schemeClr val="tx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Study developed ANN model to predict in-hospital mortality for ICU patients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Used data from PhysioNet Challenge 2012 (12,000 records)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Selected 26 features from physiological measurements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Model architecture: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Two-layer neural network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15 neurons in the hidden layer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100 voting classifiers used</a:t>
            </a:r>
          </a:p>
          <a:p>
            <a:pPr marL="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Techniques employed: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Oversampling of positive (mortality) cases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Fuzzy threshold for classification</a:t>
            </a:r>
          </a:p>
          <a:p>
            <a:pPr marL="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Performance: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Event 1 score: 0.5088 on test data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Event 2 score: 82.211 on test data</a:t>
            </a:r>
          </a:p>
          <a:p>
            <a:pPr marL="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Key features: </a:t>
            </a:r>
            <a:r>
              <a:rPr lang="en-US" sz="1600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GCS, HCO3, BUN, urine output, vital signs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kern="1200" dirty="0" err="1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Ref:</a:t>
            </a:r>
            <a:r>
              <a:rPr lang="en-US" b="1" u="sng" kern="1200" dirty="0" err="1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4"/>
              </a:rPr>
              <a:t>https</a:t>
            </a:r>
            <a:r>
              <a:rPr lang="en-US" b="1" u="sng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4"/>
              </a:rPr>
              <a:t>://www.cinc.org/archives/2012/pdf/0261.pdf</a:t>
            </a:r>
            <a:endParaRPr lang="en-US" b="1" kern="1200" dirty="0">
              <a:solidFill>
                <a:schemeClr val="tx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4ECDA-30BF-4749-C0F0-346D56D9F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CEE7A896-1929-0062-5428-AAC3565FD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Google Shape;246;g31b32ed20bc_0_0">
            <a:extLst>
              <a:ext uri="{FF2B5EF4-FFF2-40B4-BE49-F238E27FC236}">
                <a16:creationId xmlns:a16="http://schemas.microsoft.com/office/drawing/2014/main" id="{A37A3D1F-C9B7-E458-9B3C-5A4B2B2DE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2583" y="618895"/>
            <a:ext cx="4395340" cy="7040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Literature Review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FB9D47-D7E9-7D20-CDEC-6DDEA76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687990"/>
            <a:ext cx="5221625" cy="54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Google Shape;247;g31b32ed20bc_0_0">
            <a:extLst>
              <a:ext uri="{FF2B5EF4-FFF2-40B4-BE49-F238E27FC236}">
                <a16:creationId xmlns:a16="http://schemas.microsoft.com/office/drawing/2014/main" id="{EBBDEAA0-EA14-653E-3C61-1E1A8784BD6E}"/>
              </a:ext>
            </a:extLst>
          </p:cNvPr>
          <p:cNvSpPr txBox="1"/>
          <p:nvPr/>
        </p:nvSpPr>
        <p:spPr>
          <a:xfrm>
            <a:off x="6353202" y="1322961"/>
            <a:ext cx="5052216" cy="50680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Study developed ML model to predict mortality in ICU patients on mechanical ventilation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Used MIMIC-III database with 25,202 eligible patients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Selected 32 features using backward elimination, Lasso method, and clinical insights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Addressed class imbalance using SMOTE technique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Evaluated multiple ML models: </a:t>
            </a:r>
            <a:r>
              <a:rPr lang="en-US" b="0" i="0" u="none" strike="noStrike" kern="1200" dirty="0" err="1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CatBoost</a:t>
            </a: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b="0" i="0" u="none" strike="noStrike" kern="1200" dirty="0" err="1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Decision Tree, Random Forest, SVM, KNN, Logistic Regression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CatBoost</a:t>
            </a:r>
            <a:r>
              <a:rPr lang="en-US" b="1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performed best:</a:t>
            </a:r>
            <a:endParaRPr lang="en-US" b="1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fontAlgn="base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AUROC: 0.862</a:t>
            </a: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Accuracy: 0.789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F1-score: 0.747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Improved upon the previous best-reported AUROC of 0.821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chemeClr val="tx1">
                    <a:alpha val="8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Model shows potential to enhance resource allocation and personalized interventions in ICUs</a:t>
            </a:r>
            <a:endParaRPr lang="en-US" b="0" kern="1200" dirty="0">
              <a:solidFill>
                <a:schemeClr val="tx1">
                  <a:alpha val="8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br>
              <a:rPr lang="en-US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kern="1200" dirty="0">
              <a:solidFill>
                <a:schemeClr val="tx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kern="1200" dirty="0" err="1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Ref:</a:t>
            </a:r>
            <a:r>
              <a:rPr lang="en-US" b="1" kern="1200" dirty="0" err="1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4"/>
              </a:rPr>
              <a:t>https</a:t>
            </a:r>
            <a:r>
              <a:rPr lang="en-US" b="1" kern="1200" dirty="0">
                <a:solidFill>
                  <a:schemeClr val="tx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  <a:hlinkClick r:id="rId4"/>
              </a:rPr>
              <a:t>://pubmed.ncbi.nlm.nih.gov/39231126/</a:t>
            </a:r>
            <a:endParaRPr lang="en-US" b="1" kern="1200" dirty="0">
              <a:solidFill>
                <a:schemeClr val="tx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F34D6-110A-0BE3-B00C-599790E39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4"/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Dataset</a:t>
            </a:r>
          </a:p>
        </p:txBody>
      </p:sp>
      <p:sp>
        <p:nvSpPr>
          <p:cNvPr id="18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Google Shape;166;p4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Size: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12,000+ ICU admissions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Time Frame: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 First 48 hours of ICU stay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Data Types: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• 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Demographic: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age, gender, height, ICU type, and initial weight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• 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Physiological: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vital signs, lab metrics (time series)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Outcome: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 Binary in-hospital death </a:t>
            </a:r>
            <a:r>
              <a:rPr lang="en-US" sz="1700" kern="1200" dirty="0">
                <a:solidFill>
                  <a:schemeClr val="tx1"/>
                </a:solidFill>
                <a:highlight>
                  <a:srgbClr val="C0C0C0"/>
                </a:highlight>
                <a:latin typeface="+mn-lt"/>
                <a:ea typeface="+mn-ea"/>
                <a:cs typeface="+mn-cs"/>
                <a:sym typeface="Open Sans"/>
              </a:rPr>
              <a:t>(target class (`In-</a:t>
            </a:r>
            <a:r>
              <a:rPr lang="en-US" sz="1700" kern="1200" dirty="0" err="1">
                <a:solidFill>
                  <a:schemeClr val="tx1"/>
                </a:solidFill>
                <a:highlight>
                  <a:srgbClr val="C0C0C0"/>
                </a:highlight>
                <a:latin typeface="+mn-lt"/>
                <a:ea typeface="+mn-ea"/>
                <a:cs typeface="+mn-cs"/>
                <a:sym typeface="Open Sans"/>
              </a:rPr>
              <a:t>hospital_death</a:t>
            </a:r>
            <a:r>
              <a:rPr lang="en-US" sz="1700" kern="1200" dirty="0">
                <a:solidFill>
                  <a:schemeClr val="tx1"/>
                </a:solidFill>
                <a:highlight>
                  <a:srgbClr val="C0C0C0"/>
                </a:highlight>
                <a:latin typeface="+mn-lt"/>
                <a:ea typeface="+mn-ea"/>
                <a:cs typeface="+mn-cs"/>
                <a:sym typeface="Open Sans"/>
              </a:rPr>
              <a:t>`))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Key Features: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• 5 demographic descriptors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• 36 physiological time series</a:t>
            </a:r>
            <a:b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•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Medium"/>
              </a:rPr>
              <a:t>APACHE, SAPS, and SOFA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Class Distribution: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13.85 % mortality rate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20964" y="329183"/>
            <a:ext cx="3499968" cy="3429969"/>
          </a:xfrm>
          <a:prstGeom prst="rect">
            <a:avLst/>
          </a:prstGeom>
          <a:noFill/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4"/>
          <a:srcRect t="2345" b="14473"/>
          <a:stretch/>
        </p:blipFill>
        <p:spPr>
          <a:xfrm>
            <a:off x="6471920" y="4051760"/>
            <a:ext cx="5516880" cy="2477056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DE0E9-2F23-584D-938D-8AE05B97A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73;g3177cb5f5cc_0_1"/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Data Distribution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174" name="Google Shape;174;g3177cb5f5cc_0_1"/>
          <p:cNvSpPr txBox="1"/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Visualizing Data Distributions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8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Google Shape;176;g3177cb5f5cc_0_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82857" y="2642616"/>
            <a:ext cx="3688781" cy="3605784"/>
          </a:xfrm>
          <a:prstGeom prst="rect">
            <a:avLst/>
          </a:prstGeom>
          <a:noFill/>
        </p:spPr>
      </p:pic>
      <p:pic>
        <p:nvPicPr>
          <p:cNvPr id="175" name="Google Shape;175;g3177cb5f5cc_0_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03520" y="2642616"/>
            <a:ext cx="6565392" cy="3605784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5B58C-F0B4-3E1A-FEA4-5E37BA068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g31b32ed20bc_0_880"/>
          <p:cNvSpPr txBox="1"/>
          <p:nvPr/>
        </p:nvSpPr>
        <p:spPr>
          <a:xfrm>
            <a:off x="18288" y="640823"/>
            <a:ext cx="4198112" cy="5583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Preprocessing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19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" name="Google Shape;182;g31b32ed20bc_0_880">
            <a:extLst>
              <a:ext uri="{FF2B5EF4-FFF2-40B4-BE49-F238E27FC236}">
                <a16:creationId xmlns:a16="http://schemas.microsoft.com/office/drawing/2014/main" id="{A2E9362E-A311-8AD7-28E4-FBDBFEAD7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847960"/>
              </p:ext>
            </p:extLst>
          </p:nvPr>
        </p:nvGraphicFramePr>
        <p:xfrm>
          <a:off x="4521200" y="132080"/>
          <a:ext cx="7400544" cy="656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39256-FB9E-5242-68E9-2365AB0CA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g31b32ed20bc_0_883"/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Open Sans"/>
              </a:rPr>
              <a:t>Preprocessing (cont..)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197" name="Arc 19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Google Shape;187;g31b32ed20bc_0_883"/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Standardization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Scaled continuous variables to ensure consistent scaling across features.</a:t>
            </a: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Encoding</a:t>
            </a:r>
          </a:p>
          <a:p>
            <a:pPr marL="45720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Categorical variables (e.g.,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ICU type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,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gender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) encoded using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label encoding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.</a:t>
            </a:r>
          </a:p>
          <a:p>
            <a:pPr marL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Class Imbalance :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Class Imbalance is handled to ensure that the model doesn’t favor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majority class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, which is critical for healthcare applications where identifying rare outcomes like mortality is crucial.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Addressed using techniques like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SMOTE (Synthetic Minority Over-sampling Technique).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and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oversampling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Open Sans"/>
              </a:rPr>
              <a:t>.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DB9FB-E067-F793-3755-9A011F6B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F897C0-6531-4455-BEDB-C30110D217C6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1527</Words>
  <Application>Microsoft Office PowerPoint</Application>
  <PresentationFormat>Widescreen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Forte</vt:lpstr>
      <vt:lpstr>Arial</vt:lpstr>
      <vt:lpstr>Calibri</vt:lpstr>
      <vt:lpstr>PT Sans Narrow</vt:lpstr>
      <vt:lpstr>Open Sans ExtraBold</vt:lpstr>
      <vt:lpstr>Open Sans Medium</vt:lpstr>
      <vt:lpstr>Open Sans SemiBold</vt:lpstr>
      <vt:lpstr>Open Sans</vt:lpstr>
      <vt:lpstr>Times New Roman</vt:lpstr>
      <vt:lpstr>Office Theme</vt:lpstr>
      <vt:lpstr>Office Theme</vt:lpstr>
      <vt:lpstr>Mortality Prediction for In-Hospital ICU Patients</vt:lpstr>
      <vt:lpstr>Introduction</vt:lpstr>
      <vt:lpstr>Background of the problem</vt:lpstr>
      <vt:lpstr>Literature Review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rochakd</dc:creator>
  <cp:lastModifiedBy>Chandu Narasimhareddyvari</cp:lastModifiedBy>
  <cp:revision>4</cp:revision>
  <dcterms:modified xsi:type="dcterms:W3CDTF">2024-12-03T15:24:39Z</dcterms:modified>
</cp:coreProperties>
</file>