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T Sans Narrow" panose="020B050602020302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c7b4d0be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cc7b4d0be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f17a871b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f17a871b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f17a871b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f17a871b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f17a871b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f17a871b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f17a871b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f17a871b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c7b4d0bed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cc7b4d0bed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f17a871b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f17a871b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c7b4d0be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cc7b4d0be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17a871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f17a871b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17a871b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f17a871b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f17a871b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f17a871b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f17a871b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f17a871b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ecea3563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ecea3563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kermany201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1512200"/>
            <a:ext cx="8520600" cy="12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90"/>
              <a:buNone/>
            </a:pPr>
            <a:r>
              <a:rPr lang="en" sz="3780" b="1">
                <a:latin typeface="Georgia"/>
                <a:ea typeface="Georgia"/>
                <a:cs typeface="Georgia"/>
                <a:sym typeface="Georgia"/>
              </a:rPr>
              <a:t> Retina Damage Classification using Transfer Learning </a:t>
            </a:r>
            <a:endParaRPr sz="378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80950" y="1077800"/>
            <a:ext cx="5460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SAT 5114 - Artificial Intelligence In Healthcare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441300" y="3393225"/>
            <a:ext cx="43089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Chandu Narasimhareddyvari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Rishidhar Konathala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Eswar Chalamalasetty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75" y="650050"/>
            <a:ext cx="3436175" cy="2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350" y="979225"/>
            <a:ext cx="4318150" cy="22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4097350" y="3219375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Epochs: 10</a:t>
            </a:r>
            <a:endParaRPr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Learning Rate: 0.001</a:t>
            </a:r>
            <a:endParaRPr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Batch Size: 16</a:t>
            </a:r>
            <a:endParaRPr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Optimizer: Adam</a:t>
            </a:r>
            <a:endParaRPr sz="1800">
              <a:solidFill>
                <a:srgbClr val="0D0D0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250" y="1174300"/>
            <a:ext cx="4721500" cy="3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399275" y="482325"/>
            <a:ext cx="5343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>
                <a:solidFill>
                  <a:schemeClr val="lt1"/>
                </a:solidFill>
              </a:rPr>
              <a:t>Accuracy Curves and loss curves :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125" y="595323"/>
            <a:ext cx="4728150" cy="33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75" y="1174275"/>
            <a:ext cx="3213151" cy="26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565975" y="559200"/>
            <a:ext cx="186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: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25950" y="4103525"/>
            <a:ext cx="7892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NORMAL,DRUSEN are identified correctly compared to the other retinal diseases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082500" y="8670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Test result: 87.217 loss: 0.374</a:t>
            </a:r>
            <a:endParaRPr sz="1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 l="1640" r="-1639"/>
          <a:stretch/>
        </p:blipFill>
        <p:spPr>
          <a:xfrm>
            <a:off x="3157825" y="1012600"/>
            <a:ext cx="2545225" cy="17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825" y="2929450"/>
            <a:ext cx="2545225" cy="1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75" y="2958125"/>
            <a:ext cx="2492000" cy="1895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225" y="968775"/>
            <a:ext cx="2492000" cy="186543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317875" y="370863"/>
            <a:ext cx="26247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Prediction :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48675" y="610725"/>
            <a:ext cx="75057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000" b="1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Background of the problem:</a:t>
            </a:r>
            <a:endParaRPr sz="36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241225" y="1356900"/>
            <a:ext cx="85206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eorgia"/>
              <a:buChar char="●"/>
            </a:pPr>
            <a:r>
              <a:rPr lang="en" sz="1600" b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Retinal optical coherence tomography (OCT)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an imaging technique used to capture high-resolution cross sections of the retinas of living patients.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Approximately 30 million OCT scans are performed each year, and the analysis and interpretation of these images takes up a significant amount of time 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presentation delves into the application of a </a:t>
            </a:r>
            <a:r>
              <a:rPr lang="en" sz="16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VGG16 neural network</a:t>
            </a: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for classifying retinal images.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00">
              <a:solidFill>
                <a:srgbClr val="0D0D0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lang="en" sz="2000" b="1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Objective :</a:t>
            </a:r>
            <a:endParaRPr sz="20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580700"/>
            <a:ext cx="7505700" cy="19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D0D0D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The objective is to develop a deep learning model capable of detecting retina damage from OCT images with high accuracy, using transfer learning.</a:t>
            </a:r>
            <a:endParaRPr sz="1600">
              <a:solidFill>
                <a:srgbClr val="0D0D0D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D0D0D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D0D0D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goal is to automate the detection of certain conditions through image analysis, potentially improving diagnostic processes.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833" b="1">
                <a:highlight>
                  <a:srgbClr val="FFFFFF"/>
                </a:highlight>
              </a:rPr>
              <a:t>                        Long-Term Goals and Major Applications</a:t>
            </a:r>
            <a:endParaRPr sz="1833" b="1"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314200" y="1553164"/>
            <a:ext cx="8520715" cy="3150140"/>
            <a:chOff x="2496" y="344961"/>
            <a:chExt cx="8515606" cy="2574485"/>
          </a:xfrm>
        </p:grpSpPr>
        <p:sp>
          <p:nvSpPr>
            <p:cNvPr id="149" name="Google Shape;149;p16"/>
            <p:cNvSpPr/>
            <p:nvPr/>
          </p:nvSpPr>
          <p:spPr>
            <a:xfrm>
              <a:off x="2496" y="344961"/>
              <a:ext cx="1980373" cy="1188224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2496" y="524604"/>
              <a:ext cx="1980300" cy="1008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Enhance </a:t>
              </a:r>
              <a:r>
                <a:rPr lang="en" sz="1800">
                  <a:solidFill>
                    <a:schemeClr val="lt1"/>
                  </a:solidFill>
                </a:rPr>
                <a:t>d</a:t>
              </a: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iagnostic accuracy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180907" y="344961"/>
              <a:ext cx="1980373" cy="1188224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2180914" y="511834"/>
              <a:ext cx="1980300" cy="10215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Speed up diagnosis </a:t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359318" y="344961"/>
              <a:ext cx="1980373" cy="1188224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359307" y="524716"/>
              <a:ext cx="1980300" cy="10086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Clinical support tool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537729" y="344961"/>
              <a:ext cx="1980373" cy="1188224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6537725" y="524604"/>
              <a:ext cx="1980300" cy="10086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Telemedicine platforms</a:t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496" y="1731222"/>
              <a:ext cx="1980373" cy="1188224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2496" y="1731222"/>
              <a:ext cx="1980373" cy="1188224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Accessibility and scalability</a:t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180907" y="1731222"/>
              <a:ext cx="1980373" cy="1188224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2180907" y="1731222"/>
              <a:ext cx="1980373" cy="1188224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</a:rPr>
                <a:t>Reduce healthcare costs </a:t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359318" y="1731222"/>
              <a:ext cx="1980373" cy="1188224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4359318" y="1731222"/>
              <a:ext cx="1980373" cy="1188224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Automated screening platforms</a:t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6537729" y="1731222"/>
              <a:ext cx="1980373" cy="1188224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6537729" y="1731222"/>
              <a:ext cx="1980373" cy="1188224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Educational and research tools</a:t>
              </a:r>
              <a:endParaRPr/>
            </a:p>
          </p:txBody>
        </p:sp>
      </p:grpSp>
      <p:sp>
        <p:nvSpPr>
          <p:cNvPr id="165" name="Google Shape;165;p16"/>
          <p:cNvSpPr txBox="1"/>
          <p:nvPr/>
        </p:nvSpPr>
        <p:spPr>
          <a:xfrm>
            <a:off x="218450" y="1068400"/>
            <a:ext cx="2183100" cy="40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FF"/>
                </a:solidFill>
                <a:highlight>
                  <a:schemeClr val="dk1"/>
                </a:highlight>
              </a:rPr>
              <a:t>Long-Term Goals:  </a:t>
            </a:r>
            <a:r>
              <a:rPr lang="en" sz="1600">
                <a:solidFill>
                  <a:srgbClr val="0000FF"/>
                </a:solidFill>
                <a:highlight>
                  <a:schemeClr val="dk1"/>
                </a:highlight>
              </a:rPr>
              <a:t> </a:t>
            </a:r>
            <a:endParaRPr sz="1600">
              <a:solidFill>
                <a:srgbClr val="0000FF"/>
              </a:solidFill>
              <a:highlight>
                <a:schemeClr val="dk1"/>
              </a:highlight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4200225" y="1119063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Applications: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809625" y="714900"/>
            <a:ext cx="75057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set :</a:t>
            </a:r>
            <a:endParaRPr b="1"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1"/>
          </p:nvPr>
        </p:nvSpPr>
        <p:spPr>
          <a:xfrm>
            <a:off x="809625" y="1389525"/>
            <a:ext cx="7505700" cy="29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set obtained from kaggle </a:t>
            </a:r>
            <a:r>
              <a:rPr lang="en" b="1">
                <a:solidFill>
                  <a:srgbClr val="4A86E8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https://www.kaggle.com/paultimothymooney/kermany2018</a:t>
            </a:r>
            <a:endParaRPr>
              <a:solidFill>
                <a:srgbClr val="4A86E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is organized into 3 folders (train, test, val) and contains subfolders for each image category (NORMAL,CNV,DME,DRUSEN). There are 84,495 X-Ray images (JPEG) .</a:t>
            </a:r>
            <a:endParaRPr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Images are labeled as (disease)-(randomized patient ID)-(image number by this patient) and split into 4 directories: </a:t>
            </a:r>
            <a:r>
              <a:rPr lang="en" b="1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CNV, DME, DRUSEN, and NORMAL .</a:t>
            </a:r>
            <a:endParaRPr b="1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25" y="2906751"/>
            <a:ext cx="7524750" cy="140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Preprocessing :</a:t>
            </a:r>
            <a:endParaRPr b="1"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819150" y="1435700"/>
            <a:ext cx="7505700" cy="29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Retinal Dataset </a:t>
            </a:r>
            <a:r>
              <a:rPr lang="en" b="1">
                <a:latin typeface="Georgia"/>
                <a:ea typeface="Georgia"/>
                <a:cs typeface="Georgia"/>
                <a:sym typeface="Georgia"/>
              </a:rPr>
              <a:t>Splitting</a:t>
            </a:r>
            <a:r>
              <a:rPr lang="en" b="1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  <a:endParaRPr b="1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algn="l" rtl="0">
              <a:spcBef>
                <a:spcPts val="21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Data splitting is performed using two directories: 'OCT2017/train' for training data and 'OCT2017/test' for validation data. The </a:t>
            </a:r>
            <a:r>
              <a:rPr lang="en" b="1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ImageDataGenerator class</a:t>
            </a:r>
            <a:r>
              <a:rPr lang="en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from Keras is used to load and preprocess the images. </a:t>
            </a:r>
            <a:endParaRPr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Preprocessing includes resizing images to </a:t>
            </a:r>
            <a:r>
              <a:rPr lang="en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224x224 pixels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normalization, and data augmentation techniques such as rotation, scaling, and horizontal flipping to enhance the robustness of the model.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Georgia"/>
              <a:buChar char="●"/>
            </a:pPr>
            <a:r>
              <a:rPr lang="en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b="1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train_generator</a:t>
            </a:r>
            <a:r>
              <a:rPr lang="en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" b="1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validation_generator</a:t>
            </a:r>
            <a:r>
              <a:rPr lang="en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objects are created using the flow_from_directory method of the train_datagen and validation_datagen objects, respectively. These objects generate batches of tensor image data with real-time data augmentation.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780725" y="599575"/>
            <a:ext cx="7505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highlight>
                  <a:schemeClr val="dk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Model Overview  :</a:t>
            </a:r>
            <a:endParaRPr sz="3200" b="1">
              <a:highlight>
                <a:schemeClr val="dk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819150" y="1251150"/>
            <a:ext cx="7505700" cy="31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21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To build and train a convolutional neural network (CNN) for retinal disease classification. The model architecture is based on VGG16, a pre-trained model on ImageNet, with some modifications .</a:t>
            </a:r>
            <a:endParaRPr sz="14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The model architecture is a </a:t>
            </a:r>
            <a:r>
              <a:rPr lang="en" sz="1400" b="1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VGG16 base model</a:t>
            </a:r>
            <a:r>
              <a:rPr lang="en" sz="14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with the last four layers frozen, followed by a fully connected head with a Flatten layer, a Dense layer with 256 neurons and ReLU activation, a Dropout layer with a rate of 0.3, and a Dense layer with 4 neurons and softmax activation. </a:t>
            </a:r>
            <a:endParaRPr sz="14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The model is trained on a retinal disease dataset with data augmentation, and the best model is saved during training.</a:t>
            </a:r>
            <a:endParaRPr sz="14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The Flatten layer deals with the dimensions. Because we have a three-dimensional pixel input image, we use Flatten to turn this into a long, single-dimensional string of numbers.</a:t>
            </a:r>
            <a:endParaRPr sz="14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819150" y="1374175"/>
            <a:ext cx="75057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/>
              <a:t>VGG16</a:t>
            </a:r>
            <a:endParaRPr sz="1600" b="1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819150" y="668775"/>
            <a:ext cx="7505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425" y="1555825"/>
            <a:ext cx="4481150" cy="279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50" y="421075"/>
            <a:ext cx="4346475" cy="4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4896075" y="497050"/>
            <a:ext cx="3941400" cy="42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Convolutional Layers: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Total number of layers are 23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One input layer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Convolutional layers are 13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Max-pooling layers are 5 but their parameters will be zero as they have nothing to train in CNN model.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One flatten layer, two dense layers and a dropout layer.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One output layer.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Georgia</vt:lpstr>
      <vt:lpstr>Nunito</vt:lpstr>
      <vt:lpstr>PT Sans Narrow</vt:lpstr>
      <vt:lpstr>Arial</vt:lpstr>
      <vt:lpstr>Calibri</vt:lpstr>
      <vt:lpstr>Open Sans</vt:lpstr>
      <vt:lpstr>Shift</vt:lpstr>
      <vt:lpstr> Retina Damage Classification using Transfer Learning </vt:lpstr>
      <vt:lpstr>Background of the problem:</vt:lpstr>
      <vt:lpstr>Objective :</vt:lpstr>
      <vt:lpstr>                        Long-Term Goals and Major Applications</vt:lpstr>
      <vt:lpstr>Data set :</vt:lpstr>
      <vt:lpstr>Data Preprocessing :</vt:lpstr>
      <vt:lpstr>Model Overview  :  </vt:lpstr>
      <vt:lpstr>Model Architecture</vt:lpstr>
      <vt:lpstr>PowerPoint Presentation</vt:lpstr>
      <vt:lpstr>PowerPoint Presentation</vt:lpstr>
      <vt:lpstr>PowerPoint Presentation</vt:lpstr>
      <vt:lpstr>PowerPoint Presentation</vt:lpstr>
      <vt:lpstr>Prediction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Chandu Narasimhareddyvari</cp:lastModifiedBy>
  <cp:revision>1</cp:revision>
  <dcterms:modified xsi:type="dcterms:W3CDTF">2024-12-27T22:18:00Z</dcterms:modified>
</cp:coreProperties>
</file>