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18089A5-969E-413E-8F45-765D9A0F2132}" type="datetimeFigureOut">
              <a:rPr lang="en-IN" smtClean="0"/>
              <a:t>07-07-2023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423872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089A5-969E-413E-8F45-765D9A0F2132}"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206443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8089A5-969E-413E-8F45-765D9A0F213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722243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8089A5-969E-413E-8F45-765D9A0F213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2747556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089A5-969E-413E-8F45-765D9A0F213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3581128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18089A5-969E-413E-8F45-765D9A0F2132}" type="datetimeFigureOut">
              <a:rPr lang="en-IN" smtClean="0"/>
              <a:t>07-07-2023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3941829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18089A5-969E-413E-8F45-765D9A0F2132}" type="datetimeFigureOut">
              <a:rPr lang="en-IN" smtClean="0"/>
              <a:t>07-07-2023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411663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18089A5-969E-413E-8F45-765D9A0F213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1352356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18089A5-969E-413E-8F45-765D9A0F213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336953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089A5-969E-413E-8F45-765D9A0F213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33659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089A5-969E-413E-8F45-765D9A0F213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184461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089A5-969E-413E-8F45-765D9A0F2132}"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277363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089A5-969E-413E-8F45-765D9A0F2132}" type="datetimeFigureOut">
              <a:rPr lang="en-IN" smtClean="0"/>
              <a:t>07-07-2023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346049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089A5-969E-413E-8F45-765D9A0F2132}"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349040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089A5-969E-413E-8F45-765D9A0F2132}" type="datetimeFigureOut">
              <a:rPr lang="en-IN" smtClean="0"/>
              <a:t>07-07-2023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148851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089A5-969E-413E-8F45-765D9A0F2132}"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404192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089A5-969E-413E-8F45-765D9A0F2132}"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E41C23-58E5-4F37-ACDC-0C91812D1DEE}" type="slidenum">
              <a:rPr lang="en-IN" smtClean="0"/>
              <a:t>‹#›</a:t>
            </a:fld>
            <a:endParaRPr lang="en-IN"/>
          </a:p>
        </p:txBody>
      </p:sp>
    </p:spTree>
    <p:extLst>
      <p:ext uri="{BB962C8B-B14F-4D97-AF65-F5344CB8AC3E}">
        <p14:creationId xmlns:p14="http://schemas.microsoft.com/office/powerpoint/2010/main" val="390633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18089A5-969E-413E-8F45-765D9A0F2132}" type="datetimeFigureOut">
              <a:rPr lang="en-IN" smtClean="0"/>
              <a:t>07-07-2023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E41C23-58E5-4F37-ACDC-0C91812D1DEE}" type="slidenum">
              <a:rPr lang="en-IN" smtClean="0"/>
              <a:t>‹#›</a:t>
            </a:fld>
            <a:endParaRPr lang="en-IN"/>
          </a:p>
        </p:txBody>
      </p:sp>
    </p:spTree>
    <p:extLst>
      <p:ext uri="{BB962C8B-B14F-4D97-AF65-F5344CB8AC3E}">
        <p14:creationId xmlns:p14="http://schemas.microsoft.com/office/powerpoint/2010/main" val="2242874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fortinet.com/document/fortiweb/6.1.1/administration-guide/397469/preventing-brute-force-logi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fortinet.com/resources/cyberglossary/credential-stuff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fortinet.com/resources/cyberglossary/spywa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fortinet.com/resources/cyberglossary/malwa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7A1B-1D4D-4FC1-AC93-5CFED3F9C23C}"/>
              </a:ext>
            </a:extLst>
          </p:cNvPr>
          <p:cNvSpPr>
            <a:spLocks noGrp="1"/>
          </p:cNvSpPr>
          <p:nvPr>
            <p:ph type="ctrTitle"/>
          </p:nvPr>
        </p:nvSpPr>
        <p:spPr/>
        <p:txBody>
          <a:bodyPr/>
          <a:lstStyle/>
          <a:p>
            <a:r>
              <a:rPr lang="en-IN" dirty="0"/>
              <a:t>BRUTEFORCE ATTACK IN ETHICAL HACKING</a:t>
            </a:r>
            <a:br>
              <a:rPr lang="en-IN" dirty="0"/>
            </a:br>
            <a:endParaRPr lang="en-IN" dirty="0"/>
          </a:p>
        </p:txBody>
      </p:sp>
      <p:sp>
        <p:nvSpPr>
          <p:cNvPr id="3" name="Subtitle 2">
            <a:extLst>
              <a:ext uri="{FF2B5EF4-FFF2-40B4-BE49-F238E27FC236}">
                <a16:creationId xmlns:a16="http://schemas.microsoft.com/office/drawing/2014/main" id="{EABA1D73-1748-4B45-9F99-29381DF87BDA}"/>
              </a:ext>
            </a:extLst>
          </p:cNvPr>
          <p:cNvSpPr>
            <a:spLocks noGrp="1"/>
          </p:cNvSpPr>
          <p:nvPr>
            <p:ph type="subTitle" idx="1"/>
          </p:nvPr>
        </p:nvSpPr>
        <p:spPr/>
        <p:txBody>
          <a:bodyPr/>
          <a:lstStyle/>
          <a:p>
            <a:r>
              <a:rPr lang="en-IN" dirty="0"/>
              <a:t>PRESENTED TO: PREQINSTA</a:t>
            </a:r>
          </a:p>
          <a:p>
            <a:r>
              <a:rPr lang="en-IN" dirty="0"/>
              <a:t>PRESENTED BY: SAKIBANDA Chandana</a:t>
            </a:r>
          </a:p>
        </p:txBody>
      </p:sp>
    </p:spTree>
    <p:extLst>
      <p:ext uri="{BB962C8B-B14F-4D97-AF65-F5344CB8AC3E}">
        <p14:creationId xmlns:p14="http://schemas.microsoft.com/office/powerpoint/2010/main" val="417499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8F-99D7-472E-AB51-F5B8051A15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7B3DCA-6040-4CA2-9F27-FFDAF5BDEB5C}"/>
              </a:ext>
            </a:extLst>
          </p:cNvPr>
          <p:cNvSpPr>
            <a:spLocks noGrp="1"/>
          </p:cNvSpPr>
          <p:nvPr>
            <p:ph idx="1"/>
          </p:nvPr>
        </p:nvSpPr>
        <p:spPr/>
        <p:txBody>
          <a:bodyPr/>
          <a:lstStyle/>
          <a:p>
            <a:pPr algn="l"/>
            <a:r>
              <a:rPr lang="en-US" b="1" i="0" dirty="0">
                <a:solidFill>
                  <a:srgbClr val="323E48"/>
                </a:solidFill>
                <a:effectLst/>
                <a:latin typeface="Inter"/>
              </a:rPr>
              <a:t>Types of Brute Force Attacks</a:t>
            </a:r>
          </a:p>
          <a:p>
            <a:pPr algn="l"/>
            <a:r>
              <a:rPr lang="en-US" b="0" i="0" dirty="0">
                <a:solidFill>
                  <a:srgbClr val="000000"/>
                </a:solidFill>
                <a:effectLst/>
                <a:latin typeface="Inter"/>
              </a:rPr>
              <a:t>There are various types of </a:t>
            </a:r>
            <a:r>
              <a:rPr lang="en-US" b="0" i="0" u="none" strike="noStrike" dirty="0">
                <a:solidFill>
                  <a:srgbClr val="333333"/>
                </a:solidFill>
                <a:effectLst/>
                <a:latin typeface="Inter"/>
                <a:hlinkClick r:id="rId2"/>
              </a:rPr>
              <a:t>brute force attack</a:t>
            </a:r>
            <a:r>
              <a:rPr lang="en-US" b="0" i="0" dirty="0">
                <a:solidFill>
                  <a:srgbClr val="000000"/>
                </a:solidFill>
                <a:effectLst/>
                <a:latin typeface="Inter"/>
              </a:rPr>
              <a:t> methods that allow attackers to gain unauthorized access and steal user data.</a:t>
            </a:r>
          </a:p>
          <a:p>
            <a:endParaRPr lang="en-IN" dirty="0"/>
          </a:p>
        </p:txBody>
      </p:sp>
    </p:spTree>
    <p:extLst>
      <p:ext uri="{BB962C8B-B14F-4D97-AF65-F5344CB8AC3E}">
        <p14:creationId xmlns:p14="http://schemas.microsoft.com/office/powerpoint/2010/main" val="52041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849B-CD76-4D7E-8C31-7E5134F4D9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2CE6E8-1D3B-4108-8525-A4BBA88891F4}"/>
              </a:ext>
            </a:extLst>
          </p:cNvPr>
          <p:cNvSpPr>
            <a:spLocks noGrp="1"/>
          </p:cNvSpPr>
          <p:nvPr>
            <p:ph idx="1"/>
          </p:nvPr>
        </p:nvSpPr>
        <p:spPr/>
        <p:txBody>
          <a:bodyPr/>
          <a:lstStyle/>
          <a:p>
            <a:pPr algn="l"/>
            <a:r>
              <a:rPr lang="en-US" b="1" i="0" dirty="0">
                <a:solidFill>
                  <a:srgbClr val="323E48"/>
                </a:solidFill>
                <a:effectLst/>
                <a:latin typeface="Inter"/>
              </a:rPr>
              <a:t>1. Simple Brute Force Attacks</a:t>
            </a:r>
          </a:p>
          <a:p>
            <a:pPr algn="l"/>
            <a:r>
              <a:rPr lang="en-US" b="0" i="0" dirty="0">
                <a:solidFill>
                  <a:srgbClr val="000000"/>
                </a:solidFill>
                <a:effectLst/>
                <a:latin typeface="Inter"/>
              </a:rPr>
              <a:t>A simple brute force attack occurs when a hacker attempts to guess a user’s login credentials manually without using any software. This is typically through standard password combinations or personal identification number (PIN) codes. </a:t>
            </a:r>
          </a:p>
          <a:p>
            <a:pPr algn="l"/>
            <a:r>
              <a:rPr lang="en-US" b="0" i="0" dirty="0">
                <a:solidFill>
                  <a:srgbClr val="000000"/>
                </a:solidFill>
                <a:effectLst/>
                <a:latin typeface="Inter"/>
              </a:rPr>
              <a:t>These attacks are simple because many people still use weak passwords, such as "password123" or "1234," or practice poor password etiquette, such as using the same password for multiple websites. Passwords can also be guessed by hackers that do minimal reconnaissance work to crack an individual's potential password, such as the name of their favorite sports team.</a:t>
            </a:r>
          </a:p>
          <a:p>
            <a:endParaRPr lang="en-IN" dirty="0"/>
          </a:p>
        </p:txBody>
      </p:sp>
    </p:spTree>
    <p:extLst>
      <p:ext uri="{BB962C8B-B14F-4D97-AF65-F5344CB8AC3E}">
        <p14:creationId xmlns:p14="http://schemas.microsoft.com/office/powerpoint/2010/main" val="394436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D34B-93DF-4690-B88C-3B17EF75AF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DFD997-CD8C-41BA-9A42-458687FAFB62}"/>
              </a:ext>
            </a:extLst>
          </p:cNvPr>
          <p:cNvSpPr>
            <a:spLocks noGrp="1"/>
          </p:cNvSpPr>
          <p:nvPr>
            <p:ph idx="1"/>
          </p:nvPr>
        </p:nvSpPr>
        <p:spPr/>
        <p:txBody>
          <a:bodyPr/>
          <a:lstStyle/>
          <a:p>
            <a:pPr algn="l"/>
            <a:r>
              <a:rPr lang="en-US" b="1" i="0" dirty="0">
                <a:solidFill>
                  <a:srgbClr val="323E48"/>
                </a:solidFill>
                <a:effectLst/>
                <a:latin typeface="Inter"/>
              </a:rPr>
              <a:t>2. Dictionary Attacks</a:t>
            </a:r>
          </a:p>
          <a:p>
            <a:pPr algn="l"/>
            <a:r>
              <a:rPr lang="en-US" b="0" i="0" dirty="0">
                <a:solidFill>
                  <a:srgbClr val="000000"/>
                </a:solidFill>
                <a:effectLst/>
                <a:latin typeface="Inter"/>
              </a:rPr>
              <a:t>A dictionary attack is a basic form of brute force hacking in which the attacker selects a target, then tests possible passwords against that individual’s username. The attack method itself is not technically considered a brute force attack, but it can play an important role in a bad actor’s password-cracking process. </a:t>
            </a:r>
          </a:p>
          <a:p>
            <a:pPr algn="l"/>
            <a:r>
              <a:rPr lang="en-US" b="0" i="0" dirty="0">
                <a:solidFill>
                  <a:srgbClr val="000000"/>
                </a:solidFill>
                <a:effectLst/>
                <a:latin typeface="Inter"/>
              </a:rPr>
              <a:t>The name "dictionary attack" comes from hackers running through dictionaries and amending words with special characters and numbers. This type of attack is typically time-consuming and has a low chance of success compared to newer, more effective attack methods.</a:t>
            </a:r>
          </a:p>
          <a:p>
            <a:endParaRPr lang="en-IN" dirty="0"/>
          </a:p>
        </p:txBody>
      </p:sp>
    </p:spTree>
    <p:extLst>
      <p:ext uri="{BB962C8B-B14F-4D97-AF65-F5344CB8AC3E}">
        <p14:creationId xmlns:p14="http://schemas.microsoft.com/office/powerpoint/2010/main" val="348503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FD09-A2D3-41B9-B0D4-04F3D0873F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A05206-A131-475B-A536-FCAF625D1617}"/>
              </a:ext>
            </a:extLst>
          </p:cNvPr>
          <p:cNvSpPr>
            <a:spLocks noGrp="1"/>
          </p:cNvSpPr>
          <p:nvPr>
            <p:ph idx="1"/>
          </p:nvPr>
        </p:nvSpPr>
        <p:spPr/>
        <p:txBody>
          <a:bodyPr/>
          <a:lstStyle/>
          <a:p>
            <a:pPr algn="l"/>
            <a:r>
              <a:rPr lang="en-US" b="1" i="0" dirty="0">
                <a:solidFill>
                  <a:srgbClr val="323E48"/>
                </a:solidFill>
                <a:effectLst/>
                <a:latin typeface="Inter"/>
              </a:rPr>
              <a:t>3. Hybrid Brute Force Attacks</a:t>
            </a:r>
          </a:p>
          <a:p>
            <a:pPr algn="l"/>
            <a:r>
              <a:rPr lang="en-US" b="0" i="0" dirty="0">
                <a:solidFill>
                  <a:srgbClr val="000000"/>
                </a:solidFill>
                <a:effectLst/>
                <a:latin typeface="Inter"/>
              </a:rPr>
              <a:t>A hybrid brute force attack is when a hacker combines a dictionary attack method with a simple brute force attack. It begins with the hacker knowing a username, then carrying out a dictionary attack and simple brute force methods to discover an account login combination. </a:t>
            </a:r>
          </a:p>
          <a:p>
            <a:pPr algn="l"/>
            <a:r>
              <a:rPr lang="en-US" b="0" i="0" dirty="0">
                <a:solidFill>
                  <a:srgbClr val="000000"/>
                </a:solidFill>
                <a:effectLst/>
                <a:latin typeface="Inter"/>
              </a:rPr>
              <a:t>The attacker starts with a list of potential words, then experiments with character, letter, and number combinations to find the correct password. This approach allows hackers to discover passwords that combine common or popular words with numbers, years, or random characters, such as "SanDiego123" or "Rover2020."</a:t>
            </a:r>
          </a:p>
          <a:p>
            <a:endParaRPr lang="en-IN" dirty="0"/>
          </a:p>
        </p:txBody>
      </p:sp>
    </p:spTree>
    <p:extLst>
      <p:ext uri="{BB962C8B-B14F-4D97-AF65-F5344CB8AC3E}">
        <p14:creationId xmlns:p14="http://schemas.microsoft.com/office/powerpoint/2010/main" val="412704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6220-89F2-4C18-9E49-604656780B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4E2F45-7AC3-4C1E-B180-FB8E90BF6621}"/>
              </a:ext>
            </a:extLst>
          </p:cNvPr>
          <p:cNvSpPr>
            <a:spLocks noGrp="1"/>
          </p:cNvSpPr>
          <p:nvPr>
            <p:ph idx="1"/>
          </p:nvPr>
        </p:nvSpPr>
        <p:spPr/>
        <p:txBody>
          <a:bodyPr/>
          <a:lstStyle/>
          <a:p>
            <a:pPr algn="l"/>
            <a:r>
              <a:rPr lang="en-US" b="1" i="0" dirty="0">
                <a:solidFill>
                  <a:srgbClr val="323E48"/>
                </a:solidFill>
                <a:effectLst/>
                <a:latin typeface="Inter"/>
              </a:rPr>
              <a:t>4. Reverse Brute Force Attacks</a:t>
            </a:r>
          </a:p>
          <a:p>
            <a:pPr algn="l"/>
            <a:r>
              <a:rPr lang="en-US" b="0" i="0" dirty="0">
                <a:solidFill>
                  <a:srgbClr val="000000"/>
                </a:solidFill>
                <a:effectLst/>
                <a:latin typeface="Inter"/>
              </a:rPr>
              <a:t>A reverse brute force attack sees an attacker begin the process with a known password, which is typically discovered through a network breach. They use that password to search for a matching login credential using lists of millions of usernames. Attackers may also use a commonly used weak password, such as "Password123," to search through a database of usernames for a match.</a:t>
            </a:r>
          </a:p>
          <a:p>
            <a:endParaRPr lang="en-IN" dirty="0"/>
          </a:p>
        </p:txBody>
      </p:sp>
    </p:spTree>
    <p:extLst>
      <p:ext uri="{BB962C8B-B14F-4D97-AF65-F5344CB8AC3E}">
        <p14:creationId xmlns:p14="http://schemas.microsoft.com/office/powerpoint/2010/main" val="134221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1861-B642-4D8F-981A-35A91EF256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CC98A1-8E34-4D71-8DDB-2A996651A66B}"/>
              </a:ext>
            </a:extLst>
          </p:cNvPr>
          <p:cNvSpPr>
            <a:spLocks noGrp="1"/>
          </p:cNvSpPr>
          <p:nvPr>
            <p:ph idx="1"/>
          </p:nvPr>
        </p:nvSpPr>
        <p:spPr/>
        <p:txBody>
          <a:bodyPr/>
          <a:lstStyle/>
          <a:p>
            <a:pPr algn="l"/>
            <a:r>
              <a:rPr lang="en-US" b="1" i="0" dirty="0">
                <a:solidFill>
                  <a:srgbClr val="323E48"/>
                </a:solidFill>
                <a:effectLst/>
                <a:latin typeface="Inter"/>
              </a:rPr>
              <a:t>5. Credential Stuffing</a:t>
            </a:r>
          </a:p>
          <a:p>
            <a:pPr algn="l"/>
            <a:r>
              <a:rPr lang="en-US" b="0" i="0" u="none" strike="noStrike" dirty="0">
                <a:solidFill>
                  <a:srgbClr val="333333"/>
                </a:solidFill>
                <a:effectLst/>
                <a:latin typeface="Inter"/>
                <a:hlinkClick r:id="rId2"/>
              </a:rPr>
              <a:t>Credential stuffing</a:t>
            </a:r>
            <a:r>
              <a:rPr lang="en-US" b="0" i="0" dirty="0">
                <a:solidFill>
                  <a:srgbClr val="000000"/>
                </a:solidFill>
                <a:effectLst/>
                <a:latin typeface="Inter"/>
              </a:rPr>
              <a:t> preys on users’ weak password etiquettes. Attackers collect username and password combinations they have stolen, which they then test on other websites to see if they can gain access to additional user accounts. This approach is successful if people use the same username and password combination or reuse passwords for various accounts and social media profiles.</a:t>
            </a:r>
          </a:p>
        </p:txBody>
      </p:sp>
    </p:spTree>
    <p:extLst>
      <p:ext uri="{BB962C8B-B14F-4D97-AF65-F5344CB8AC3E}">
        <p14:creationId xmlns:p14="http://schemas.microsoft.com/office/powerpoint/2010/main" val="3172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AF0-08B0-465B-A501-3CD34EAE15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C41A49-AB53-4558-8A79-76FB351AE510}"/>
              </a:ext>
            </a:extLst>
          </p:cNvPr>
          <p:cNvSpPr>
            <a:spLocks noGrp="1"/>
          </p:cNvSpPr>
          <p:nvPr>
            <p:ph idx="1"/>
          </p:nvPr>
        </p:nvSpPr>
        <p:spPr/>
        <p:txBody>
          <a:bodyPr/>
          <a:lstStyle/>
          <a:p>
            <a:pPr algn="l"/>
            <a:r>
              <a:rPr lang="en-US" b="1" i="0" dirty="0">
                <a:solidFill>
                  <a:srgbClr val="323E48"/>
                </a:solidFill>
                <a:effectLst/>
                <a:latin typeface="Inter"/>
              </a:rPr>
              <a:t>Exploit Ads or Activity Data</a:t>
            </a:r>
          </a:p>
          <a:p>
            <a:pPr algn="l"/>
            <a:r>
              <a:rPr lang="en-US" b="0" i="0" dirty="0">
                <a:solidFill>
                  <a:srgbClr val="000000"/>
                </a:solidFill>
                <a:effectLst/>
                <a:latin typeface="Inter"/>
              </a:rPr>
              <a:t>A hacker may launch a brute force attack on a website or multiple websites to earn financial profit from advertising commission. Common methods include: </a:t>
            </a:r>
          </a:p>
          <a:p>
            <a:pPr algn="l">
              <a:buFont typeface="+mj-lt"/>
              <a:buAutoNum type="arabicPeriod"/>
            </a:pPr>
            <a:r>
              <a:rPr lang="en-US" b="0" i="0" dirty="0">
                <a:solidFill>
                  <a:srgbClr val="000000"/>
                </a:solidFill>
                <a:effectLst/>
                <a:latin typeface="Inter"/>
              </a:rPr>
              <a:t>Placing spam ads on popular websites, which enables the attacker to earn money every time an ad gets clicked or viewed by a visitor.</a:t>
            </a:r>
          </a:p>
          <a:p>
            <a:pPr algn="l">
              <a:buFont typeface="+mj-lt"/>
              <a:buAutoNum type="arabicPeriod"/>
            </a:pPr>
            <a:r>
              <a:rPr lang="en-US" b="0" i="0" dirty="0">
                <a:solidFill>
                  <a:srgbClr val="000000"/>
                </a:solidFill>
                <a:effectLst/>
                <a:latin typeface="Inter"/>
              </a:rPr>
              <a:t>Rerouting traffic to a legitimate website to illegal commissioned ad sites.</a:t>
            </a:r>
          </a:p>
          <a:p>
            <a:pPr algn="l">
              <a:buFont typeface="+mj-lt"/>
              <a:buAutoNum type="arabicPeriod"/>
            </a:pPr>
            <a:r>
              <a:rPr lang="en-US" b="0" i="0" dirty="0">
                <a:solidFill>
                  <a:srgbClr val="000000"/>
                </a:solidFill>
                <a:effectLst/>
                <a:latin typeface="Inter"/>
              </a:rPr>
              <a:t>Infecting a website and site visitors with malware, such as </a:t>
            </a:r>
            <a:r>
              <a:rPr lang="en-US" b="0" i="0" u="none" strike="noStrike" dirty="0">
                <a:solidFill>
                  <a:srgbClr val="333333"/>
                </a:solidFill>
                <a:effectLst/>
                <a:latin typeface="Inter"/>
                <a:hlinkClick r:id="rId2"/>
              </a:rPr>
              <a:t>spyware</a:t>
            </a:r>
            <a:r>
              <a:rPr lang="en-US" b="0" i="0" dirty="0">
                <a:solidFill>
                  <a:srgbClr val="000000"/>
                </a:solidFill>
                <a:effectLst/>
                <a:latin typeface="Inter"/>
              </a:rPr>
              <a:t>, that tracks activity. </a:t>
            </a:r>
          </a:p>
        </p:txBody>
      </p:sp>
    </p:spTree>
    <p:extLst>
      <p:ext uri="{BB962C8B-B14F-4D97-AF65-F5344CB8AC3E}">
        <p14:creationId xmlns:p14="http://schemas.microsoft.com/office/powerpoint/2010/main" val="407778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6E5B-F287-48C8-8AD9-A5A35A664C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DE9084-5BE5-4DBD-A940-D8C878EEF244}"/>
              </a:ext>
            </a:extLst>
          </p:cNvPr>
          <p:cNvSpPr>
            <a:spLocks noGrp="1"/>
          </p:cNvSpPr>
          <p:nvPr>
            <p:ph idx="1"/>
          </p:nvPr>
        </p:nvSpPr>
        <p:spPr/>
        <p:txBody>
          <a:bodyPr/>
          <a:lstStyle/>
          <a:p>
            <a:pPr algn="l"/>
            <a:r>
              <a:rPr lang="en-US" b="1" i="0" dirty="0">
                <a:solidFill>
                  <a:srgbClr val="323E48"/>
                </a:solidFill>
                <a:effectLst/>
                <a:latin typeface="Inter"/>
              </a:rPr>
              <a:t>Steal Personal Data</a:t>
            </a:r>
          </a:p>
          <a:p>
            <a:pPr algn="l"/>
            <a:r>
              <a:rPr lang="en-US" b="0" i="0" dirty="0">
                <a:solidFill>
                  <a:srgbClr val="000000"/>
                </a:solidFill>
                <a:effectLst/>
                <a:latin typeface="Inter"/>
              </a:rPr>
              <a:t>Hacking into a user’s personal accounts can provide a treasure trove of data, from financial details and bank accounts to confidential medical information. Access to an account enables an attacker to spoof a person’s identity, steal their money, sell their credentials to third parties, or use the information to launch wider attacks. </a:t>
            </a:r>
          </a:p>
          <a:p>
            <a:pPr algn="l"/>
            <a:r>
              <a:rPr lang="en-US" b="0" i="0" dirty="0">
                <a:solidFill>
                  <a:srgbClr val="000000"/>
                </a:solidFill>
                <a:effectLst/>
                <a:latin typeface="Inter"/>
              </a:rPr>
              <a:t>Personal data and login credentials can also be stolen through corporate data breaches that see attackers gain access to organizations’ sensitive databases.</a:t>
            </a:r>
          </a:p>
        </p:txBody>
      </p:sp>
    </p:spTree>
    <p:extLst>
      <p:ext uri="{BB962C8B-B14F-4D97-AF65-F5344CB8AC3E}">
        <p14:creationId xmlns:p14="http://schemas.microsoft.com/office/powerpoint/2010/main" val="150537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3A69-E092-41C3-B837-87F3D72590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9E332D-69B2-45BC-8813-2D315D3AD5E2}"/>
              </a:ext>
            </a:extLst>
          </p:cNvPr>
          <p:cNvSpPr>
            <a:spLocks noGrp="1"/>
          </p:cNvSpPr>
          <p:nvPr>
            <p:ph idx="1"/>
          </p:nvPr>
        </p:nvSpPr>
        <p:spPr/>
        <p:txBody>
          <a:bodyPr/>
          <a:lstStyle/>
          <a:p>
            <a:pPr algn="l"/>
            <a:r>
              <a:rPr lang="en-US" b="1" i="0" dirty="0">
                <a:solidFill>
                  <a:srgbClr val="323E48"/>
                </a:solidFill>
                <a:effectLst/>
                <a:latin typeface="Inter"/>
              </a:rPr>
              <a:t>Spread Malware</a:t>
            </a:r>
          </a:p>
          <a:p>
            <a:pPr algn="l"/>
            <a:r>
              <a:rPr lang="en-US" b="0" i="0" dirty="0">
                <a:solidFill>
                  <a:srgbClr val="000000"/>
                </a:solidFill>
                <a:effectLst/>
                <a:latin typeface="Inter"/>
              </a:rPr>
              <a:t>Brute force attacks are often not personal. A hacker may simply want to create havoc and showcase their malicious skills. They may do this by spreading malware via email or Short Message Service (SMS) messages, concealing malware within a spoofed website designed to look like a legitimate site, or redirecting website visitors to malicious sites. </a:t>
            </a:r>
          </a:p>
          <a:p>
            <a:pPr algn="l"/>
            <a:r>
              <a:rPr lang="en-US" b="0" i="0" dirty="0">
                <a:solidFill>
                  <a:srgbClr val="000000"/>
                </a:solidFill>
                <a:effectLst/>
                <a:latin typeface="Inter"/>
              </a:rPr>
              <a:t>By infecting a user’s computer with </a:t>
            </a:r>
            <a:r>
              <a:rPr lang="en-US" b="0" i="0" u="none" strike="noStrike" dirty="0">
                <a:solidFill>
                  <a:srgbClr val="333333"/>
                </a:solidFill>
                <a:effectLst/>
                <a:latin typeface="Inter"/>
                <a:hlinkClick r:id="rId2"/>
              </a:rPr>
              <a:t>malware</a:t>
            </a:r>
            <a:r>
              <a:rPr lang="en-US" b="0" i="0" dirty="0">
                <a:solidFill>
                  <a:srgbClr val="000000"/>
                </a:solidFill>
                <a:effectLst/>
                <a:latin typeface="Inter"/>
              </a:rPr>
              <a:t>, the attacker can then work their way into connected systems and networks and launch wider cyberattacks against organizations.</a:t>
            </a:r>
          </a:p>
          <a:p>
            <a:pPr marL="0" indent="0">
              <a:buNone/>
            </a:pPr>
            <a:endParaRPr lang="en-IN" dirty="0"/>
          </a:p>
        </p:txBody>
      </p:sp>
    </p:spTree>
    <p:extLst>
      <p:ext uri="{BB962C8B-B14F-4D97-AF65-F5344CB8AC3E}">
        <p14:creationId xmlns:p14="http://schemas.microsoft.com/office/powerpoint/2010/main" val="3843329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F790-954D-4061-9861-DEA0646B2B70}"/>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B91562A9-6E46-4090-A93C-EFD57E17F8E3}"/>
              </a:ext>
            </a:extLst>
          </p:cNvPr>
          <p:cNvSpPr>
            <a:spLocks noGrp="1"/>
          </p:cNvSpPr>
          <p:nvPr>
            <p:ph idx="1"/>
          </p:nvPr>
        </p:nvSpPr>
        <p:spPr/>
        <p:txBody>
          <a:bodyPr/>
          <a:lstStyle/>
          <a:p>
            <a:pPr algn="l"/>
            <a:r>
              <a:rPr lang="en-US" b="0" i="0" dirty="0">
                <a:solidFill>
                  <a:srgbClr val="000000"/>
                </a:solidFill>
                <a:effectLst/>
                <a:latin typeface="Inter"/>
              </a:rPr>
              <a:t>Brute force attack tools include password-cracking applications, which crack username and password combinations that would be extremely difficult for a person to crack on their own. Commonly used brute force attack tools include:</a:t>
            </a:r>
          </a:p>
          <a:p>
            <a:pPr algn="l">
              <a:buFont typeface="+mj-lt"/>
              <a:buAutoNum type="arabicPeriod"/>
            </a:pPr>
            <a:r>
              <a:rPr lang="en-US" b="0" i="0" dirty="0" err="1">
                <a:solidFill>
                  <a:srgbClr val="000000"/>
                </a:solidFill>
                <a:effectLst/>
                <a:latin typeface="Inter"/>
              </a:rPr>
              <a:t>Aircrack</a:t>
            </a:r>
            <a:r>
              <a:rPr lang="en-US" b="0" i="0" dirty="0">
                <a:solidFill>
                  <a:srgbClr val="000000"/>
                </a:solidFill>
                <a:effectLst/>
                <a:latin typeface="Inter"/>
              </a:rPr>
              <a:t>-ng: A suite of tools that assess Wi-Fi network security to monitor and export data and attack an organization through methods like fake access points and packet injection.</a:t>
            </a:r>
          </a:p>
          <a:p>
            <a:pPr algn="l">
              <a:buFont typeface="+mj-lt"/>
              <a:buAutoNum type="arabicPeriod"/>
            </a:pPr>
            <a:r>
              <a:rPr lang="en-US" b="0" i="0" dirty="0">
                <a:solidFill>
                  <a:srgbClr val="000000"/>
                </a:solidFill>
                <a:effectLst/>
                <a:latin typeface="Inter"/>
              </a:rPr>
              <a:t>John the Ripper: An open-source password recovery tool that supports hundreds of cipher and hash types, including user passwords for macOS, Unix, and Windows, database servers, web applications, network traffic, encrypted private keys, and document files.</a:t>
            </a:r>
          </a:p>
          <a:p>
            <a:endParaRPr lang="en-IN" dirty="0"/>
          </a:p>
        </p:txBody>
      </p:sp>
    </p:spTree>
    <p:extLst>
      <p:ext uri="{BB962C8B-B14F-4D97-AF65-F5344CB8AC3E}">
        <p14:creationId xmlns:p14="http://schemas.microsoft.com/office/powerpoint/2010/main" val="28539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F70E-3CC7-4E6C-BC4B-A689B39526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7365C1-1CDD-47E3-B424-F2731F1C9524}"/>
              </a:ext>
            </a:extLst>
          </p:cNvPr>
          <p:cNvSpPr>
            <a:spLocks noGrp="1"/>
          </p:cNvSpPr>
          <p:nvPr>
            <p:ph idx="1"/>
          </p:nvPr>
        </p:nvSpPr>
        <p:spPr/>
        <p:txBody>
          <a:bodyPr/>
          <a:lstStyle/>
          <a:p>
            <a:br>
              <a:rPr lang="en-US" dirty="0"/>
            </a:br>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Brute Force </a:t>
            </a:r>
            <a:r>
              <a:rPr lang="en-US" b="0" i="0" dirty="0">
                <a:solidFill>
                  <a:srgbClr val="000000"/>
                </a:solidFill>
                <a:effectLst/>
                <a:latin typeface="Arial" panose="020B0604020202020204" pitchFamily="34" charset="0"/>
              </a:rPr>
              <a:t>Attack is the simplest method to gain access to a site or server (or anything that is password protected). It tries various combinations of usernames and passwords until it gets in. This repetitive action is like an army attacking a fort.</a:t>
            </a:r>
            <a:endParaRPr lang="en-IN" dirty="0"/>
          </a:p>
        </p:txBody>
      </p:sp>
    </p:spTree>
    <p:extLst>
      <p:ext uri="{BB962C8B-B14F-4D97-AF65-F5344CB8AC3E}">
        <p14:creationId xmlns:p14="http://schemas.microsoft.com/office/powerpoint/2010/main" val="168219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97D6-CB70-4782-BA3D-0051D1A822F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93E84D2-543B-4090-A04E-0601E2657FB5}"/>
              </a:ext>
            </a:extLst>
          </p:cNvPr>
          <p:cNvSpPr>
            <a:spLocks noGrp="1"/>
          </p:cNvSpPr>
          <p:nvPr>
            <p:ph idx="1"/>
          </p:nvPr>
        </p:nvSpPr>
        <p:spPr/>
        <p:txBody>
          <a:bodyPr/>
          <a:lstStyle/>
          <a:p>
            <a:r>
              <a:rPr lang="en-US" b="0" i="0" dirty="0">
                <a:solidFill>
                  <a:srgbClr val="040C28"/>
                </a:solidFill>
                <a:effectLst/>
                <a:latin typeface="Google Sans"/>
              </a:rPr>
              <a:t>Brute force attacks are used to break through security measures so they can reach the intended data target</a:t>
            </a:r>
            <a:r>
              <a:rPr lang="en-US" b="0" i="0" dirty="0">
                <a:solidFill>
                  <a:srgbClr val="4D5156"/>
                </a:solidFill>
                <a:effectLst/>
                <a:latin typeface="Google Sans"/>
              </a:rPr>
              <a:t>. While this may seem like something only hackers can use to their advantage, many security firms use brute force attacks to help test their clients' systems.</a:t>
            </a:r>
            <a:endParaRPr lang="en-IN" dirty="0"/>
          </a:p>
        </p:txBody>
      </p:sp>
    </p:spTree>
    <p:extLst>
      <p:ext uri="{BB962C8B-B14F-4D97-AF65-F5344CB8AC3E}">
        <p14:creationId xmlns:p14="http://schemas.microsoft.com/office/powerpoint/2010/main" val="246772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BD0E-87E1-41C1-B8C4-1FEEEC2A0B5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805721D-EA53-4554-B0E5-C2E74FE86092}"/>
              </a:ext>
            </a:extLst>
          </p:cNvPr>
          <p:cNvSpPr>
            <a:spLocks noGrp="1"/>
          </p:cNvSpPr>
          <p:nvPr>
            <p:ph idx="1"/>
          </p:nvPr>
        </p:nvSpPr>
        <p:spPr/>
        <p:txBody>
          <a:bodyPr/>
          <a:lstStyle/>
          <a:p>
            <a:pPr>
              <a:buFont typeface="Arial" panose="020B0604020202020204" pitchFamily="34" charset="0"/>
              <a:buChar char="•"/>
            </a:pPr>
            <a:r>
              <a:rPr lang="en-US" b="1" dirty="0">
                <a:solidFill>
                  <a:srgbClr val="000000"/>
                </a:solidFill>
                <a:latin typeface="Arial" panose="020B0604020202020204" pitchFamily="34" charset="0"/>
              </a:rPr>
              <a:t>What is a Brute Force Attack?</a:t>
            </a:r>
          </a:p>
          <a:p>
            <a:pPr>
              <a:buFont typeface="Arial" panose="020B0604020202020204" pitchFamily="34" charset="0"/>
              <a:buChar char="•"/>
            </a:pPr>
            <a:r>
              <a:rPr lang="en-US" b="0" i="0" dirty="0">
                <a:solidFill>
                  <a:srgbClr val="000000"/>
                </a:solidFill>
                <a:effectLst/>
                <a:latin typeface="Arial" panose="020B0604020202020204" pitchFamily="34" charset="0"/>
              </a:rPr>
              <a:t>WA Brute Force Attack is the simplest method to</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gain access to a site or server (or anything that</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is password protected).</a:t>
            </a:r>
          </a:p>
          <a:p>
            <a:pPr algn="l">
              <a:buFont typeface="Arial" panose="020B0604020202020204" pitchFamily="34" charset="0"/>
              <a:buChar char="•"/>
            </a:pPr>
            <a:r>
              <a:rPr lang="en-US" b="0" i="0" dirty="0">
                <a:solidFill>
                  <a:srgbClr val="000000"/>
                </a:solidFill>
                <a:effectLst/>
                <a:latin typeface="Arial" panose="020B0604020202020204" pitchFamily="34" charset="0"/>
              </a:rPr>
              <a:t>It tries various combinations of usernames and</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passwords until it gets in. This repetitive</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action is like an army attacking a fort.</a:t>
            </a:r>
          </a:p>
          <a:p>
            <a:pPr marL="0" indent="0">
              <a:buNone/>
            </a:pPr>
            <a:br>
              <a:rPr lang="en-US" dirty="0"/>
            </a:br>
            <a:endParaRPr lang="en-IN" dirty="0"/>
          </a:p>
        </p:txBody>
      </p:sp>
    </p:spTree>
    <p:extLst>
      <p:ext uri="{BB962C8B-B14F-4D97-AF65-F5344CB8AC3E}">
        <p14:creationId xmlns:p14="http://schemas.microsoft.com/office/powerpoint/2010/main" val="259748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7851-2B6F-4EDB-9770-6A4B4094D9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584A8E-25D7-4F4D-8926-1E3E8A4118DB}"/>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00000"/>
                </a:solidFill>
                <a:effectLst/>
                <a:latin typeface="Arial" panose="020B0604020202020204" pitchFamily="34" charset="0"/>
              </a:rPr>
              <a:t>How it is done?</a:t>
            </a:r>
          </a:p>
          <a:p>
            <a:pPr algn="l">
              <a:buFont typeface="Arial" panose="020B0604020202020204" pitchFamily="34" charset="0"/>
              <a:buChar char="•"/>
            </a:pPr>
            <a:r>
              <a:rPr lang="en-US" b="0" i="0" dirty="0">
                <a:solidFill>
                  <a:srgbClr val="000000"/>
                </a:solidFill>
                <a:effectLst/>
                <a:latin typeface="Arial" panose="020B0604020202020204" pitchFamily="34" charset="0"/>
              </a:rPr>
              <a:t>Every common ID (for e.g. admin) has a</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password. All you need to do is try to guess the</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password. Simple, </a:t>
            </a:r>
            <a:r>
              <a:rPr lang="en-US" b="0" i="0" dirty="0" err="1">
                <a:solidFill>
                  <a:srgbClr val="000000"/>
                </a:solidFill>
                <a:effectLst/>
                <a:latin typeface="Arial" panose="020B0604020202020204" pitchFamily="34" charset="0"/>
              </a:rPr>
              <a:t>isnt</a:t>
            </a:r>
            <a:r>
              <a:rPr lang="en-US" b="0" i="0" dirty="0">
                <a:solidFill>
                  <a:srgbClr val="000000"/>
                </a:solidFill>
                <a:effectLst/>
                <a:latin typeface="Arial" panose="020B0604020202020204" pitchFamily="34" charset="0"/>
              </a:rPr>
              <a:t> it?</a:t>
            </a:r>
          </a:p>
          <a:p>
            <a:pPr algn="l">
              <a:buFont typeface="Arial" panose="020B0604020202020204" pitchFamily="34" charset="0"/>
              <a:buChar char="•"/>
            </a:pPr>
            <a:r>
              <a:rPr lang="en-US" b="0" i="0" dirty="0">
                <a:solidFill>
                  <a:srgbClr val="000000"/>
                </a:solidFill>
                <a:effectLst/>
                <a:latin typeface="Arial" panose="020B0604020202020204" pitchFamily="34" charset="0"/>
              </a:rPr>
              <a:t>Well, not really!</a:t>
            </a:r>
          </a:p>
          <a:p>
            <a:pPr algn="l">
              <a:buFont typeface="Arial" panose="020B0604020202020204" pitchFamily="34" charset="0"/>
              <a:buChar char="•"/>
            </a:pPr>
            <a:r>
              <a:rPr lang="en-US" b="0" i="0" dirty="0">
                <a:solidFill>
                  <a:srgbClr val="000000"/>
                </a:solidFill>
                <a:effectLst/>
                <a:latin typeface="Arial" panose="020B0604020202020204" pitchFamily="34" charset="0"/>
              </a:rPr>
              <a:t>Lets say if its a 4-digit-pin, you have 10</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numeric digits from 0 to 9. This means there are</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100 possibilities.</a:t>
            </a:r>
          </a:p>
          <a:p>
            <a:pPr algn="l">
              <a:buFont typeface="Arial" panose="020B0604020202020204" pitchFamily="34" charset="0"/>
              <a:buChar char="•"/>
            </a:pPr>
            <a:r>
              <a:rPr lang="en-US" b="0" i="0" dirty="0">
                <a:solidFill>
                  <a:srgbClr val="000000"/>
                </a:solidFill>
                <a:effectLst/>
                <a:latin typeface="Arial" panose="020B0604020202020204" pitchFamily="34" charset="0"/>
              </a:rPr>
              <a:t>You can figure this out with pen and paper like</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Mr. Bean did in the movie, Mr. Beans Holiday.</a:t>
            </a:r>
          </a:p>
          <a:p>
            <a:pPr algn="l">
              <a:buFont typeface="Arial" panose="020B0604020202020204" pitchFamily="34" charset="0"/>
              <a:buChar char="•"/>
            </a:pPr>
            <a:r>
              <a:rPr lang="en-US" b="0" i="0" dirty="0">
                <a:solidFill>
                  <a:srgbClr val="000000"/>
                </a:solidFill>
                <a:effectLst/>
                <a:latin typeface="Arial" panose="020B0604020202020204" pitchFamily="34" charset="0"/>
              </a:rPr>
              <a:t>But, the truth is that no password in the world</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consists of only 4 characters.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3528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4176-C8B2-4745-83EC-9643062B3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BD5DC2-1DAE-44C7-9E7B-BE008BFB40A1}"/>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000000"/>
                </a:solidFill>
                <a:effectLst/>
                <a:latin typeface="Arial" panose="020B0604020202020204" pitchFamily="34" charset="0"/>
              </a:rPr>
              <a:t>How it is done?</a:t>
            </a:r>
          </a:p>
          <a:p>
            <a:pPr algn="l">
              <a:buFont typeface="Arial" panose="020B0604020202020204" pitchFamily="34" charset="0"/>
              <a:buChar char="•"/>
            </a:pPr>
            <a:r>
              <a:rPr lang="en-US" b="0" i="0" dirty="0">
                <a:solidFill>
                  <a:srgbClr val="000000"/>
                </a:solidFill>
                <a:effectLst/>
                <a:latin typeface="Arial" panose="020B0604020202020204" pitchFamily="34" charset="0"/>
              </a:rPr>
              <a:t>Lets say if we have an alphanumeric 8-character</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password.</a:t>
            </a:r>
          </a:p>
          <a:p>
            <a:pPr algn="l">
              <a:buFont typeface="Arial" panose="020B0604020202020204" pitchFamily="34" charset="0"/>
              <a:buChar char="•"/>
            </a:pPr>
            <a:r>
              <a:rPr lang="en-US" b="0" i="0" dirty="0">
                <a:solidFill>
                  <a:srgbClr val="000000"/>
                </a:solidFill>
                <a:effectLst/>
                <a:latin typeface="Arial" panose="020B0604020202020204" pitchFamily="34" charset="0"/>
              </a:rPr>
              <a:t>We can have 52 possible alphabetic (normal</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UPPER Lower) combinations</a:t>
            </a:r>
          </a:p>
          <a:p>
            <a:pPr algn="l">
              <a:buFont typeface="Arial" panose="020B0604020202020204" pitchFamily="34" charset="0"/>
              <a:buChar char="•"/>
            </a:pPr>
            <a:r>
              <a:rPr lang="en-US" b="0" i="0" dirty="0">
                <a:solidFill>
                  <a:srgbClr val="000000"/>
                </a:solidFill>
                <a:effectLst/>
                <a:latin typeface="Arial" panose="020B0604020202020204" pitchFamily="34" charset="0"/>
              </a:rPr>
              <a:t>Now add the Numeric digits, i.e. 10.</a:t>
            </a:r>
          </a:p>
          <a:p>
            <a:pPr algn="l">
              <a:buFont typeface="Arial" panose="020B0604020202020204" pitchFamily="34" charset="0"/>
              <a:buChar char="•"/>
            </a:pPr>
            <a:r>
              <a:rPr lang="en-US" b="0" i="0" dirty="0">
                <a:solidFill>
                  <a:srgbClr val="000000"/>
                </a:solidFill>
                <a:effectLst/>
                <a:latin typeface="Arial" panose="020B0604020202020204" pitchFamily="34" charset="0"/>
              </a:rPr>
              <a:t>So, we have 62 characters in total.</a:t>
            </a:r>
          </a:p>
          <a:p>
            <a:pPr algn="l">
              <a:buFont typeface="Arial" panose="020B0604020202020204" pitchFamily="34" charset="0"/>
              <a:buChar char="•"/>
            </a:pPr>
            <a:r>
              <a:rPr lang="en-US" b="0" i="0" dirty="0">
                <a:solidFill>
                  <a:srgbClr val="000000"/>
                </a:solidFill>
                <a:effectLst/>
                <a:latin typeface="Arial" panose="020B0604020202020204" pitchFamily="34" charset="0"/>
              </a:rPr>
              <a:t>For 8-character-password, it will be 628 which</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will make 2.18340111014 possible combinations.</a:t>
            </a:r>
          </a:p>
          <a:p>
            <a:pPr algn="l">
              <a:buFont typeface="Arial" panose="020B0604020202020204" pitchFamily="34" charset="0"/>
              <a:buChar char="•"/>
            </a:pPr>
            <a:r>
              <a:rPr lang="en-US" b="0" i="0" dirty="0">
                <a:solidFill>
                  <a:srgbClr val="000000"/>
                </a:solidFill>
                <a:effectLst/>
                <a:latin typeface="Arial" panose="020B0604020202020204" pitchFamily="34" charset="0"/>
              </a:rPr>
              <a:t>If we attempt 218 trillion combinations at 1 try</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per second, it would take 218 trillion seconds or</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3.6 trillion minutes, or at most, around 7</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million years to crack the password.</a:t>
            </a:r>
          </a:p>
          <a:p>
            <a:endParaRPr lang="en-IN" dirty="0"/>
          </a:p>
        </p:txBody>
      </p:sp>
    </p:spTree>
    <p:extLst>
      <p:ext uri="{BB962C8B-B14F-4D97-AF65-F5344CB8AC3E}">
        <p14:creationId xmlns:p14="http://schemas.microsoft.com/office/powerpoint/2010/main" val="160924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DBF8-10C7-44FD-890B-49484332E7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48897A-C934-4042-87F4-35C9724B4601}"/>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000000"/>
                </a:solidFill>
                <a:effectLst/>
                <a:latin typeface="Arial" panose="020B0604020202020204" pitchFamily="34" charset="0"/>
              </a:rPr>
              <a:t>Then, How Can It Happen?</a:t>
            </a:r>
          </a:p>
          <a:p>
            <a:pPr algn="l">
              <a:buFont typeface="Arial" panose="020B0604020202020204" pitchFamily="34" charset="0"/>
              <a:buChar char="•"/>
            </a:pPr>
            <a:r>
              <a:rPr lang="en-US" b="0" i="0" dirty="0">
                <a:solidFill>
                  <a:srgbClr val="000000"/>
                </a:solidFill>
                <a:effectLst/>
                <a:latin typeface="Arial" panose="020B0604020202020204" pitchFamily="34" charset="0"/>
              </a:rPr>
              <a:t>If you are interested in cracking passwords, you</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will have to use computers and write a few basic</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codes.</a:t>
            </a:r>
          </a:p>
          <a:p>
            <a:pPr algn="l">
              <a:buFont typeface="Arial" panose="020B0604020202020204" pitchFamily="34" charset="0"/>
              <a:buChar char="•"/>
            </a:pPr>
            <a:r>
              <a:rPr lang="en-US" b="0" i="0" dirty="0">
                <a:solidFill>
                  <a:srgbClr val="000000"/>
                </a:solidFill>
                <a:effectLst/>
                <a:latin typeface="Arial" panose="020B0604020202020204" pitchFamily="34" charset="0"/>
              </a:rPr>
              <a:t>But a normal computer wont do. You would need a</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supercomputer.</a:t>
            </a:r>
          </a:p>
          <a:p>
            <a:pPr algn="l">
              <a:buFont typeface="Arial" panose="020B0604020202020204" pitchFamily="34" charset="0"/>
              <a:buChar char="•"/>
            </a:pPr>
            <a:r>
              <a:rPr lang="en-US" b="0" i="0" dirty="0">
                <a:solidFill>
                  <a:srgbClr val="000000"/>
                </a:solidFill>
                <a:effectLst/>
                <a:latin typeface="Arial" panose="020B0604020202020204" pitchFamily="34" charset="0"/>
              </a:rPr>
              <a:t>After almost 1x109 attempts per second, after 22</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seconds, You should be able to break an 8</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character password.</a:t>
            </a:r>
          </a:p>
          <a:p>
            <a:pPr algn="l">
              <a:buFont typeface="Arial" panose="020B0604020202020204" pitchFamily="34" charset="0"/>
              <a:buChar char="•"/>
            </a:pPr>
            <a:r>
              <a:rPr lang="en-US" b="0" i="0" dirty="0">
                <a:solidFill>
                  <a:srgbClr val="000000"/>
                </a:solidFill>
                <a:effectLst/>
                <a:latin typeface="Arial" panose="020B0604020202020204" pitchFamily="34" charset="0"/>
              </a:rPr>
              <a:t>Computing resources of this kind are not</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available to common p </a:t>
            </a:r>
            <a:r>
              <a:rPr lang="en-US" b="0" i="0" dirty="0" err="1">
                <a:solidFill>
                  <a:srgbClr val="000000"/>
                </a:solidFill>
                <a:effectLst/>
                <a:latin typeface="Arial" panose="020B0604020202020204" pitchFamily="34" charset="0"/>
              </a:rPr>
              <a:t>eople</a:t>
            </a:r>
            <a:r>
              <a:rPr lang="en-US" b="0" i="0" dirty="0">
                <a:solidFill>
                  <a:srgbClr val="000000"/>
                </a:solidFill>
                <a:effectLst/>
                <a:latin typeface="Arial" panose="020B0604020202020204" pitchFamily="34" charset="0"/>
              </a:rPr>
              <a:t>. But hackers are not</a:t>
            </a:r>
            <a:br>
              <a:rPr lang="en-US" dirty="0"/>
            </a:br>
            <a:r>
              <a:rPr lang="en-US" b="0" i="0" dirty="0">
                <a:solidFill>
                  <a:srgbClr val="000000"/>
                </a:solidFill>
                <a:effectLst/>
                <a:latin typeface="Arial" panose="020B0604020202020204" pitchFamily="34" charset="0"/>
              </a:rPr>
              <a:t>common people.</a:t>
            </a:r>
          </a:p>
          <a:p>
            <a:endParaRPr lang="en-IN" dirty="0"/>
          </a:p>
        </p:txBody>
      </p:sp>
    </p:spTree>
    <p:extLst>
      <p:ext uri="{BB962C8B-B14F-4D97-AF65-F5344CB8AC3E}">
        <p14:creationId xmlns:p14="http://schemas.microsoft.com/office/powerpoint/2010/main" val="295769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011C-D078-4DCA-BA32-A51F1DD8C9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4083B4-8C1A-46ED-9944-D02E20274AB1}"/>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00000"/>
                </a:solidFill>
                <a:effectLst/>
                <a:latin typeface="Arial" panose="020B0604020202020204" pitchFamily="34" charset="0"/>
              </a:rPr>
              <a:t>What to do Now?</a:t>
            </a:r>
          </a:p>
          <a:p>
            <a:pPr algn="l">
              <a:buFont typeface="Arial" panose="020B0604020202020204" pitchFamily="34" charset="0"/>
              <a:buChar char="•"/>
            </a:pPr>
            <a:r>
              <a:rPr lang="en-US" b="0" i="0" dirty="0">
                <a:solidFill>
                  <a:srgbClr val="000000"/>
                </a:solidFill>
                <a:effectLst/>
                <a:latin typeface="Arial" panose="020B0604020202020204" pitchFamily="34" charset="0"/>
              </a:rPr>
              <a:t>It is essential to have additional layers of</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security in order to detect and deflect any</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password breaching attempt.</a:t>
            </a:r>
          </a:p>
          <a:p>
            <a:pPr algn="l">
              <a:buFont typeface="Arial" panose="020B0604020202020204" pitchFamily="34" charset="0"/>
              <a:buChar char="•"/>
            </a:pPr>
            <a:r>
              <a:rPr lang="en-US" b="0" i="0" dirty="0">
                <a:solidFill>
                  <a:srgbClr val="000000"/>
                </a:solidFill>
                <a:effectLst/>
                <a:latin typeface="Arial" panose="020B0604020202020204" pitchFamily="34" charset="0"/>
              </a:rPr>
              <a:t>There are many tools available for securing</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different applications which deny a user after a</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predefined number of attempts.</a:t>
            </a:r>
          </a:p>
          <a:p>
            <a:pPr algn="l">
              <a:buFont typeface="Arial" panose="020B0604020202020204" pitchFamily="34" charset="0"/>
              <a:buChar char="•"/>
            </a:pPr>
            <a:r>
              <a:rPr lang="en-US" b="0" i="0" dirty="0">
                <a:solidFill>
                  <a:srgbClr val="000000"/>
                </a:solidFill>
                <a:effectLst/>
                <a:latin typeface="Arial" panose="020B0604020202020204" pitchFamily="34" charset="0"/>
              </a:rPr>
              <a:t>For example, for SSH we can use Fail2ban or Deny</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hosts.</a:t>
            </a:r>
          </a:p>
        </p:txBody>
      </p:sp>
    </p:spTree>
    <p:extLst>
      <p:ext uri="{BB962C8B-B14F-4D97-AF65-F5344CB8AC3E}">
        <p14:creationId xmlns:p14="http://schemas.microsoft.com/office/powerpoint/2010/main" val="112836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D15B-4E8F-4C81-BC7F-7109D4C5E8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14A072-A74B-4859-BEA1-CC591237AA98}"/>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Arial" panose="020B0604020202020204" pitchFamily="34" charset="0"/>
              </a:rPr>
              <a:t>How To Prevent It?</a:t>
            </a:r>
          </a:p>
          <a:p>
            <a:pPr algn="l">
              <a:buFont typeface="Arial" panose="020B0604020202020204" pitchFamily="34" charset="0"/>
              <a:buChar char="•"/>
            </a:pPr>
            <a:r>
              <a:rPr lang="en-US" b="0" i="0" dirty="0">
                <a:solidFill>
                  <a:srgbClr val="000000"/>
                </a:solidFill>
                <a:effectLst/>
                <a:latin typeface="Arial" panose="020B0604020202020204" pitchFamily="34" charset="0"/>
              </a:rPr>
              <a:t>Take these precautionary measures to prevent</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attacks</a:t>
            </a:r>
          </a:p>
          <a:p>
            <a:pPr algn="l">
              <a:buFont typeface="Arial" panose="020B0604020202020204" pitchFamily="34" charset="0"/>
              <a:buChar char="•"/>
            </a:pPr>
            <a:r>
              <a:rPr lang="en-US" b="0" i="0" dirty="0">
                <a:solidFill>
                  <a:srgbClr val="000000"/>
                </a:solidFill>
                <a:effectLst/>
                <a:latin typeface="Arial" panose="020B0604020202020204" pitchFamily="34" charset="0"/>
              </a:rPr>
              <a:t>Create a longer password.</a:t>
            </a:r>
          </a:p>
          <a:p>
            <a:pPr algn="l">
              <a:buFont typeface="Arial" panose="020B0604020202020204" pitchFamily="34" charset="0"/>
              <a:buChar char="•"/>
            </a:pPr>
            <a:r>
              <a:rPr lang="en-US" b="0" i="0" dirty="0">
                <a:solidFill>
                  <a:srgbClr val="000000"/>
                </a:solidFill>
                <a:effectLst/>
                <a:latin typeface="Arial" panose="020B0604020202020204" pitchFamily="34" charset="0"/>
              </a:rPr>
              <a:t>Use UPPERCASE and lowercase alphabets, numbers,</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and special characters.</a:t>
            </a:r>
          </a:p>
          <a:p>
            <a:pPr algn="l">
              <a:buFont typeface="Arial" panose="020B0604020202020204" pitchFamily="34" charset="0"/>
              <a:buChar char="•"/>
            </a:pPr>
            <a:r>
              <a:rPr lang="en-US" b="0" i="0" dirty="0">
                <a:solidFill>
                  <a:srgbClr val="000000"/>
                </a:solidFill>
                <a:effectLst/>
                <a:latin typeface="Arial" panose="020B0604020202020204" pitchFamily="34" charset="0"/>
              </a:rPr>
              <a:t>Use different passwords for different accounts.</a:t>
            </a:r>
          </a:p>
          <a:p>
            <a:endParaRPr lang="en-IN" dirty="0"/>
          </a:p>
        </p:txBody>
      </p:sp>
    </p:spTree>
    <p:extLst>
      <p:ext uri="{BB962C8B-B14F-4D97-AF65-F5344CB8AC3E}">
        <p14:creationId xmlns:p14="http://schemas.microsoft.com/office/powerpoint/2010/main" val="169673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51D4-C876-412C-AF4B-7CBD725AEF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FECECD-F64F-454A-962E-BFEB3716B3BB}"/>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Arial" panose="020B0604020202020204" pitchFamily="34" charset="0"/>
              </a:rPr>
              <a:t>Our security system is capable of identifying</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brute force attacks and banning IPs being used</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in such attacks.</a:t>
            </a:r>
          </a:p>
          <a:p>
            <a:pPr algn="l">
              <a:buFont typeface="Arial" panose="020B0604020202020204" pitchFamily="34" charset="0"/>
              <a:buChar char="•"/>
            </a:pPr>
            <a:r>
              <a:rPr lang="en-US" b="0" i="0" dirty="0">
                <a:solidFill>
                  <a:srgbClr val="000000"/>
                </a:solidFill>
                <a:effectLst/>
                <a:latin typeface="Arial" panose="020B0604020202020204" pitchFamily="34" charset="0"/>
              </a:rPr>
              <a:t>We are always at work to protect our </a:t>
            </a:r>
            <a:r>
              <a:rPr lang="en-US" b="0" i="0" dirty="0" err="1">
                <a:solidFill>
                  <a:srgbClr val="000000"/>
                </a:solidFill>
                <a:effectLst/>
                <a:latin typeface="Arial" panose="020B0604020202020204" pitchFamily="34" charset="0"/>
              </a:rPr>
              <a:t>Cloudways</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Platform and the servers hosted on it.</a:t>
            </a:r>
            <a:br>
              <a:rPr lang="en-US" dirty="0"/>
            </a:br>
            <a:endParaRPr lang="en-IN" dirty="0"/>
          </a:p>
        </p:txBody>
      </p:sp>
    </p:spTree>
    <p:extLst>
      <p:ext uri="{BB962C8B-B14F-4D97-AF65-F5344CB8AC3E}">
        <p14:creationId xmlns:p14="http://schemas.microsoft.com/office/powerpoint/2010/main" val="2305060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TotalTime>
  <Words>1489</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Google Sans</vt:lpstr>
      <vt:lpstr>Inter</vt:lpstr>
      <vt:lpstr>Wingdings 3</vt:lpstr>
      <vt:lpstr>Ion Boardroom</vt:lpstr>
      <vt:lpstr>BRUTEFORCE ATTACK IN ETHICAL HACKING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BRUTEFORCE ATTACK IN ETHICAL HACKING</dc:title>
  <dc:creator>S pardhu</dc:creator>
  <cp:lastModifiedBy>S pardhu</cp:lastModifiedBy>
  <cp:revision>4</cp:revision>
  <dcterms:created xsi:type="dcterms:W3CDTF">2023-07-07T13:54:42Z</dcterms:created>
  <dcterms:modified xsi:type="dcterms:W3CDTF">2023-07-07T14:24:45Z</dcterms:modified>
</cp:coreProperties>
</file>