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8" r:id="rId7"/>
    <p:sldId id="266" r:id="rId8"/>
    <p:sldId id="267" r:id="rId9"/>
    <p:sldId id="276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BD63-E7D2-402D-BB7B-83A135563C2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0F70-509D-436B-8865-E8D921A8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1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BD63-E7D2-402D-BB7B-83A135563C2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0F70-509D-436B-8865-E8D921A8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6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BD63-E7D2-402D-BB7B-83A135563C2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0F70-509D-436B-8865-E8D921A8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6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BD63-E7D2-402D-BB7B-83A135563C2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0F70-509D-436B-8865-E8D921A8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BD63-E7D2-402D-BB7B-83A135563C2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0F70-509D-436B-8865-E8D921A8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5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BD63-E7D2-402D-BB7B-83A135563C2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0F70-509D-436B-8865-E8D921A8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6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BD63-E7D2-402D-BB7B-83A135563C2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0F70-509D-436B-8865-E8D921A8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5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BD63-E7D2-402D-BB7B-83A135563C2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0F70-509D-436B-8865-E8D921A8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BD63-E7D2-402D-BB7B-83A135563C2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0F70-509D-436B-8865-E8D921A8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3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BD63-E7D2-402D-BB7B-83A135563C2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0F70-509D-436B-8865-E8D921A8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BD63-E7D2-402D-BB7B-83A135563C2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0F70-509D-436B-8865-E8D921A8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BD63-E7D2-402D-BB7B-83A135563C2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40F70-509D-436B-8865-E8D921A8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4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15910"/>
            <a:ext cx="11694017" cy="6555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DNS: Domain Naming system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The main function of </a:t>
            </a:r>
            <a:r>
              <a:rPr lang="en-US" sz="1600" dirty="0" err="1" smtClean="0">
                <a:sym typeface="Wingdings" panose="05000000000000000000" pitchFamily="2" charset="2"/>
              </a:rPr>
              <a:t>DNSis</a:t>
            </a:r>
            <a:r>
              <a:rPr lang="en-US" sz="1600" dirty="0" smtClean="0">
                <a:sym typeface="Wingdings" panose="05000000000000000000" pitchFamily="2" charset="2"/>
              </a:rPr>
              <a:t> we map IP-address to website which s hosting on the server. This we called DNS.</a:t>
            </a:r>
          </a:p>
          <a:p>
            <a:pPr marL="0" indent="0">
              <a:buNone/>
            </a:pPr>
            <a:r>
              <a:rPr lang="en-US" sz="1600" dirty="0" err="1" smtClean="0">
                <a:sym typeface="Wingdings" panose="05000000000000000000" pitchFamily="2" charset="2"/>
              </a:rPr>
              <a:t>Eg</a:t>
            </a:r>
            <a:r>
              <a:rPr lang="en-US" sz="1600" dirty="0" smtClean="0">
                <a:sym typeface="Wingdings" panose="05000000000000000000" pitchFamily="2" charset="2"/>
              </a:rPr>
              <a:t>: </a:t>
            </a:r>
            <a:r>
              <a:rPr lang="en-US" sz="1600" dirty="0" err="1" smtClean="0">
                <a:sym typeface="Wingdings" panose="05000000000000000000" pitchFamily="2" charset="2"/>
              </a:rPr>
              <a:t>nslookup</a:t>
            </a:r>
            <a:r>
              <a:rPr lang="en-US" sz="1600" dirty="0" smtClean="0">
                <a:sym typeface="Wingdings" panose="05000000000000000000" pitchFamily="2" charset="2"/>
              </a:rPr>
              <a:t> google.com  8.8.8.8</a:t>
            </a: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Revers DNS: It will map website to IP-address. </a:t>
            </a:r>
            <a:r>
              <a:rPr lang="en-US" sz="1600" dirty="0" err="1" smtClean="0">
                <a:sym typeface="Wingdings" panose="05000000000000000000" pitchFamily="2" charset="2"/>
              </a:rPr>
              <a:t>Eg</a:t>
            </a:r>
            <a:r>
              <a:rPr lang="en-US" sz="1600" dirty="0" smtClean="0">
                <a:sym typeface="Wingdings" panose="05000000000000000000" pitchFamily="2" charset="2"/>
              </a:rPr>
              <a:t>: </a:t>
            </a:r>
            <a:r>
              <a:rPr lang="en-US" sz="1600" dirty="0" err="1" smtClean="0">
                <a:sym typeface="Wingdings" panose="05000000000000000000" pitchFamily="2" charset="2"/>
              </a:rPr>
              <a:t>nslookup</a:t>
            </a:r>
            <a:r>
              <a:rPr lang="en-US" sz="1600" dirty="0" smtClean="0">
                <a:sym typeface="Wingdings" panose="05000000000000000000" pitchFamily="2" charset="2"/>
              </a:rPr>
              <a:t> 8.8.8.8  google.com</a:t>
            </a:r>
            <a:endParaRPr lang="en-US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DNS is like phone book in the internet.</a:t>
            </a: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DNS plays a roles whenever you visit a website or sending an email.</a:t>
            </a:r>
          </a:p>
          <a:p>
            <a:pPr marL="0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smtClean="0"/>
              <a:t>Problem statement: 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How our machine knows the destination IP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The only input user provided is website. How the website resolved the destination IP?</a:t>
            </a:r>
          </a:p>
          <a:p>
            <a:pPr marL="0" indent="0">
              <a:buNone/>
            </a:pPr>
            <a:r>
              <a:rPr lang="en-US" sz="1600" dirty="0" smtClean="0"/>
              <a:t>Note: Above 2 things are solved by DNS.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233" y="3863662"/>
            <a:ext cx="9209266" cy="265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283335"/>
            <a:ext cx="11526591" cy="631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DNS Records: </a:t>
            </a: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38" y="955115"/>
            <a:ext cx="53054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283335"/>
            <a:ext cx="11526591" cy="631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DNS Records:</a:t>
            </a:r>
          </a:p>
          <a:p>
            <a:pPr marL="0" indent="0">
              <a:buNone/>
            </a:pPr>
            <a:r>
              <a:rPr lang="en-US" sz="1500" dirty="0" smtClean="0"/>
              <a:t>A, AAAA: host names with </a:t>
            </a:r>
            <a:r>
              <a:rPr lang="en-US" sz="1500" dirty="0" err="1" smtClean="0"/>
              <a:t>ip’s</a:t>
            </a:r>
            <a:r>
              <a:rPr lang="en-US" sz="1500" dirty="0" smtClean="0"/>
              <a:t> will store.</a:t>
            </a:r>
          </a:p>
          <a:p>
            <a:pPr marL="0" indent="0">
              <a:buNone/>
            </a:pPr>
            <a:r>
              <a:rPr lang="en-US" sz="1500" dirty="0" err="1" smtClean="0"/>
              <a:t>Cname</a:t>
            </a:r>
            <a:r>
              <a:rPr lang="en-US" sz="1500" dirty="0" smtClean="0"/>
              <a:t> or canonical name: Alias records will set here.</a:t>
            </a:r>
          </a:p>
          <a:p>
            <a:pPr marL="0" indent="0">
              <a:buNone/>
            </a:pPr>
            <a:r>
              <a:rPr lang="en-US" sz="1500" dirty="0" smtClean="0"/>
              <a:t>MX (mail exchange): Suppose external mail came, it will first come to </a:t>
            </a:r>
            <a:r>
              <a:rPr lang="en-US" sz="1500" dirty="0" err="1" smtClean="0"/>
              <a:t>dns</a:t>
            </a:r>
            <a:r>
              <a:rPr lang="en-US" sz="1500" dirty="0" smtClean="0"/>
              <a:t>, there we  will mention the </a:t>
            </a:r>
            <a:r>
              <a:rPr lang="en-US" sz="1500" dirty="0" err="1" smtClean="0"/>
              <a:t>dns</a:t>
            </a:r>
            <a:r>
              <a:rPr lang="en-US" sz="1500" dirty="0" smtClean="0"/>
              <a:t> host name as mx records. There the mail will exchange. </a:t>
            </a:r>
            <a:endParaRPr lang="en-US"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18" y="2118709"/>
            <a:ext cx="50292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283335"/>
            <a:ext cx="11526591" cy="631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DNS Records:</a:t>
            </a:r>
          </a:p>
          <a:p>
            <a:pPr marL="0" indent="0">
              <a:buNone/>
            </a:pPr>
            <a:r>
              <a:rPr lang="en-US" sz="1500" dirty="0" smtClean="0"/>
              <a:t>SRV record: Record contains the data about the services. </a:t>
            </a:r>
          </a:p>
          <a:p>
            <a:pPr marL="0" indent="0">
              <a:buNone/>
            </a:pPr>
            <a:r>
              <a:rPr lang="en-US" sz="1500" dirty="0" err="1" smtClean="0"/>
              <a:t>Eg</a:t>
            </a:r>
            <a:r>
              <a:rPr lang="en-US" sz="1500" dirty="0" smtClean="0"/>
              <a:t>: If you want to login to company laptop, we need to authenticate with credentials, when ever we try to login first it will go to </a:t>
            </a:r>
            <a:r>
              <a:rPr lang="en-US" sz="1500" dirty="0" err="1" smtClean="0"/>
              <a:t>dns</a:t>
            </a:r>
            <a:r>
              <a:rPr lang="en-US" sz="1500" dirty="0" smtClean="0"/>
              <a:t> server, there we will update where is your domain controller server. Here port number, priority values </a:t>
            </a:r>
            <a:r>
              <a:rPr lang="en-US" sz="1500" dirty="0" err="1" smtClean="0"/>
              <a:t>etc</a:t>
            </a:r>
            <a:r>
              <a:rPr lang="en-US" sz="1500" dirty="0" smtClean="0"/>
              <a:t> will be there.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SOA: Every time we create a zone, there is </a:t>
            </a:r>
            <a:r>
              <a:rPr lang="en-US" sz="1500" dirty="0" err="1" smtClean="0"/>
              <a:t>soa</a:t>
            </a:r>
            <a:r>
              <a:rPr lang="en-US" sz="1500" dirty="0" smtClean="0"/>
              <a:t> record will be created. If you have a multiple </a:t>
            </a:r>
            <a:r>
              <a:rPr lang="en-US" sz="1500" dirty="0" err="1" smtClean="0"/>
              <a:t>dns</a:t>
            </a:r>
            <a:r>
              <a:rPr lang="en-US" sz="1500" dirty="0" smtClean="0"/>
              <a:t> servers, where exactly the record has been created will mention here.</a:t>
            </a:r>
          </a:p>
          <a:p>
            <a:pPr marL="0" indent="0">
              <a:buNone/>
            </a:pPr>
            <a:r>
              <a:rPr lang="en-US" sz="1500" dirty="0" smtClean="0"/>
              <a:t>NS record: Primary and secondary </a:t>
            </a:r>
            <a:r>
              <a:rPr lang="en-US" sz="1500" dirty="0" err="1" smtClean="0"/>
              <a:t>dns</a:t>
            </a:r>
            <a:r>
              <a:rPr lang="en-US" sz="1500" dirty="0" smtClean="0"/>
              <a:t> servers of the zone. Which can be mention in the </a:t>
            </a:r>
            <a:r>
              <a:rPr lang="en-US" sz="1500" dirty="0" err="1" smtClean="0"/>
              <a:t>soa</a:t>
            </a:r>
            <a:r>
              <a:rPr lang="en-US" sz="1500" dirty="0" smtClean="0"/>
              <a:t> source record.</a:t>
            </a:r>
          </a:p>
          <a:p>
            <a:pPr marL="0" indent="0">
              <a:buNone/>
            </a:pPr>
            <a:r>
              <a:rPr lang="en-US" sz="1500" dirty="0" smtClean="0"/>
              <a:t>Pointer record (PRT): It will create </a:t>
            </a:r>
            <a:r>
              <a:rPr lang="en-US" sz="1500" dirty="0" err="1" smtClean="0"/>
              <a:t>ip</a:t>
            </a:r>
            <a:r>
              <a:rPr lang="en-US" sz="1500" dirty="0" smtClean="0"/>
              <a:t> address to host name. </a:t>
            </a:r>
          </a:p>
          <a:p>
            <a:pPr marL="0" indent="0">
              <a:buNone/>
            </a:pPr>
            <a:r>
              <a:rPr lang="en-US" sz="1500" dirty="0" err="1" smtClean="0"/>
              <a:t>Eg</a:t>
            </a:r>
            <a:r>
              <a:rPr lang="en-US" sz="1500" dirty="0" smtClean="0"/>
              <a:t>: </a:t>
            </a:r>
            <a:r>
              <a:rPr lang="en-US" sz="1500" dirty="0" err="1" smtClean="0"/>
              <a:t>nslookup</a:t>
            </a:r>
            <a:r>
              <a:rPr lang="en-US" sz="1500" dirty="0" smtClean="0"/>
              <a:t> 10.0.0.4</a:t>
            </a:r>
          </a:p>
          <a:p>
            <a:pPr marL="0" indent="0">
              <a:buNone/>
            </a:pPr>
            <a:r>
              <a:rPr lang="en-US" sz="1500" dirty="0" smtClean="0"/>
              <a:t>dig A testvm1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20" y="1557405"/>
            <a:ext cx="57912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9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15910"/>
            <a:ext cx="11694017" cy="6555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What is DNS: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DNS is application layer protocol it works on top of the transport layer protocol.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We only access a website using domain names due to humans can’t remember </a:t>
            </a:r>
            <a:r>
              <a:rPr lang="en-US" sz="1600" dirty="0" err="1" smtClean="0">
                <a:sym typeface="Wingdings" panose="05000000000000000000" pitchFamily="2" charset="2"/>
              </a:rPr>
              <a:t>ip</a:t>
            </a:r>
            <a:r>
              <a:rPr lang="en-US" sz="1600" dirty="0" smtClean="0">
                <a:sym typeface="Wingdings" panose="05000000000000000000" pitchFamily="2" charset="2"/>
              </a:rPr>
              <a:t> addresses.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" y="1278830"/>
            <a:ext cx="11180807" cy="444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15910"/>
            <a:ext cx="11694017" cy="6555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DNS Architecture and Distribution: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DNS system is a group of servers called </a:t>
            </a:r>
            <a:r>
              <a:rPr lang="en-US" sz="1600" dirty="0" err="1" smtClean="0">
                <a:sym typeface="Wingdings" panose="05000000000000000000" pitchFamily="2" charset="2"/>
              </a:rPr>
              <a:t>dns</a:t>
            </a:r>
            <a:r>
              <a:rPr lang="en-US" sz="1600" dirty="0" smtClean="0">
                <a:sym typeface="Wingdings" panose="05000000000000000000" pitchFamily="2" charset="2"/>
              </a:rPr>
              <a:t> servers which works in Collaboration with each other to implement DNS functionality.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DNS machines are monitored and managed by central authority.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And Global DNS server machines works at 2 levels.</a:t>
            </a:r>
          </a:p>
          <a:p>
            <a:pPr marL="342900" indent="-342900">
              <a:buAutoNum type="arabicParenR"/>
            </a:pPr>
            <a:r>
              <a:rPr lang="en-US" sz="1600" dirty="0" smtClean="0">
                <a:sym typeface="Wingdings" panose="05000000000000000000" pitchFamily="2" charset="2"/>
              </a:rPr>
              <a:t>ROOT LEVEL: Servers which works are root level are called root DNS servers.</a:t>
            </a:r>
          </a:p>
          <a:p>
            <a:pPr marL="342900" indent="-342900">
              <a:buAutoNum type="arabicParenR"/>
            </a:pPr>
            <a:r>
              <a:rPr lang="en-US" sz="1600" dirty="0" smtClean="0">
                <a:sym typeface="Wingdings" panose="05000000000000000000" pitchFamily="2" charset="2"/>
              </a:rPr>
              <a:t>Top Level: Servers which works at TOP level are called Top Level DNS servers (TLDS).</a:t>
            </a:r>
          </a:p>
          <a:p>
            <a:pPr marL="0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Top level </a:t>
            </a:r>
            <a:r>
              <a:rPr lang="en-US" sz="1600" dirty="0" err="1" smtClean="0">
                <a:sym typeface="Wingdings" panose="05000000000000000000" pitchFamily="2" charset="2"/>
              </a:rPr>
              <a:t>dns</a:t>
            </a:r>
            <a:r>
              <a:rPr lang="en-US" sz="1600" dirty="0" smtClean="0">
                <a:sym typeface="Wingdings" panose="05000000000000000000" pitchFamily="2" charset="2"/>
              </a:rPr>
              <a:t> servers are works under one level of root </a:t>
            </a:r>
            <a:r>
              <a:rPr lang="en-US" sz="1600" dirty="0" err="1" smtClean="0">
                <a:sym typeface="Wingdings" panose="05000000000000000000" pitchFamily="2" charset="2"/>
              </a:rPr>
              <a:t>dns</a:t>
            </a:r>
            <a:r>
              <a:rPr lang="en-US" sz="1600" dirty="0" smtClean="0">
                <a:sym typeface="Wingdings" panose="05000000000000000000" pitchFamily="2" charset="2"/>
              </a:rPr>
              <a:t> server.</a:t>
            </a: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Note: Root </a:t>
            </a:r>
            <a:r>
              <a:rPr lang="en-US" sz="1600" dirty="0" err="1" smtClean="0">
                <a:sym typeface="Wingdings" panose="05000000000000000000" pitchFamily="2" charset="2"/>
              </a:rPr>
              <a:t>dns</a:t>
            </a:r>
            <a:r>
              <a:rPr lang="en-US" sz="1600" dirty="0" smtClean="0">
                <a:sym typeface="Wingdings" panose="05000000000000000000" pitchFamily="2" charset="2"/>
              </a:rPr>
              <a:t> and </a:t>
            </a:r>
            <a:r>
              <a:rPr lang="en-US" sz="1600" dirty="0" err="1" smtClean="0">
                <a:sym typeface="Wingdings" panose="05000000000000000000" pitchFamily="2" charset="2"/>
              </a:rPr>
              <a:t>tlds</a:t>
            </a:r>
            <a:r>
              <a:rPr lang="en-US" sz="1600" dirty="0" smtClean="0">
                <a:sym typeface="Wingdings" panose="05000000000000000000" pitchFamily="2" charset="2"/>
              </a:rPr>
              <a:t> are managed by central authority.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7" y="3175581"/>
            <a:ext cx="11071336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15910"/>
            <a:ext cx="11694017" cy="6555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DNS servers Geographical distribution:</a:t>
            </a:r>
          </a:p>
          <a:p>
            <a:pPr marL="0" indent="0">
              <a:buNone/>
            </a:pPr>
            <a:r>
              <a:rPr lang="en-US" sz="1600" dirty="0" smtClean="0"/>
              <a:t>Redundancy: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Fault Tolerance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Load Balancing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804" y="2474757"/>
            <a:ext cx="7543800" cy="299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15910"/>
            <a:ext cx="11694017" cy="6555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DNS Hierarchical system: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We know there is one special </a:t>
            </a:r>
            <a:r>
              <a:rPr lang="en-US" sz="1600" dirty="0" err="1" smtClean="0">
                <a:sym typeface="Wingdings" panose="05000000000000000000" pitchFamily="2" charset="2"/>
              </a:rPr>
              <a:t>dns</a:t>
            </a:r>
            <a:r>
              <a:rPr lang="en-US" sz="1600" dirty="0" smtClean="0">
                <a:sym typeface="Wingdings" panose="05000000000000000000" pitchFamily="2" charset="2"/>
              </a:rPr>
              <a:t> server is called root </a:t>
            </a:r>
            <a:r>
              <a:rPr lang="en-US" sz="1600" dirty="0" err="1" smtClean="0">
                <a:sym typeface="Wingdings" panose="05000000000000000000" pitchFamily="2" charset="2"/>
              </a:rPr>
              <a:t>dns</a:t>
            </a:r>
            <a:r>
              <a:rPr lang="en-US" sz="1600" dirty="0" smtClean="0">
                <a:sym typeface="Wingdings" panose="05000000000000000000" pitchFamily="2" charset="2"/>
              </a:rPr>
              <a:t> server.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And other </a:t>
            </a:r>
            <a:r>
              <a:rPr lang="en-US" sz="1600" dirty="0" err="1" smtClean="0">
                <a:sym typeface="Wingdings" panose="05000000000000000000" pitchFamily="2" charset="2"/>
              </a:rPr>
              <a:t>dns</a:t>
            </a:r>
            <a:r>
              <a:rPr lang="en-US" sz="1600" dirty="0" smtClean="0">
                <a:sym typeface="Wingdings" panose="05000000000000000000" pitchFamily="2" charset="2"/>
              </a:rPr>
              <a:t> servers are called top level </a:t>
            </a:r>
            <a:r>
              <a:rPr lang="en-US" sz="1600" dirty="0" err="1" smtClean="0">
                <a:sym typeface="Wingdings" panose="05000000000000000000" pitchFamily="2" charset="2"/>
              </a:rPr>
              <a:t>dns</a:t>
            </a:r>
            <a:r>
              <a:rPr lang="en-US" sz="1600" dirty="0" smtClean="0">
                <a:sym typeface="Wingdings" panose="05000000000000000000" pitchFamily="2" charset="2"/>
              </a:rPr>
              <a:t> systems.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Both root and </a:t>
            </a:r>
            <a:r>
              <a:rPr lang="en-US" sz="1600" dirty="0" err="1" smtClean="0">
                <a:sym typeface="Wingdings" panose="05000000000000000000" pitchFamily="2" charset="2"/>
              </a:rPr>
              <a:t>tlds</a:t>
            </a:r>
            <a:r>
              <a:rPr lang="en-US" sz="1600" dirty="0" smtClean="0">
                <a:sym typeface="Wingdings" panose="05000000000000000000" pitchFamily="2" charset="2"/>
              </a:rPr>
              <a:t> under control of “central Authority”. Central authority team has to do the </a:t>
            </a:r>
            <a:r>
              <a:rPr lang="en-US" sz="1600" dirty="0" err="1" smtClean="0">
                <a:sym typeface="Wingdings" panose="05000000000000000000" pitchFamily="2" charset="2"/>
              </a:rPr>
              <a:t>maintance</a:t>
            </a:r>
            <a:r>
              <a:rPr lang="en-US" sz="1600" dirty="0" smtClean="0">
                <a:sym typeface="Wingdings" panose="05000000000000000000" pitchFamily="2" charset="2"/>
              </a:rPr>
              <a:t> activities on these servers.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Root server has database and it contains all the </a:t>
            </a:r>
            <a:r>
              <a:rPr lang="en-US" sz="1600" dirty="0" err="1" smtClean="0">
                <a:sym typeface="Wingdings" panose="05000000000000000000" pitchFamily="2" charset="2"/>
              </a:rPr>
              <a:t>tlds</a:t>
            </a:r>
            <a:r>
              <a:rPr lang="en-US" sz="1600" dirty="0" smtClean="0">
                <a:sym typeface="Wingdings" panose="05000000000000000000" pitchFamily="2" charset="2"/>
              </a:rPr>
              <a:t> servers </a:t>
            </a:r>
            <a:r>
              <a:rPr lang="en-US" sz="1600" dirty="0" err="1" smtClean="0">
                <a:sym typeface="Wingdings" panose="05000000000000000000" pitchFamily="2" charset="2"/>
              </a:rPr>
              <a:t>ip</a:t>
            </a:r>
            <a:r>
              <a:rPr lang="en-US" sz="1600" dirty="0" smtClean="0">
                <a:sym typeface="Wingdings" panose="05000000000000000000" pitchFamily="2" charset="2"/>
              </a:rPr>
              <a:t> addresses.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Also </a:t>
            </a:r>
            <a:r>
              <a:rPr lang="en-US" sz="1600" dirty="0" err="1" smtClean="0">
                <a:sym typeface="Wingdings" panose="05000000000000000000" pitchFamily="2" charset="2"/>
              </a:rPr>
              <a:t>tlds</a:t>
            </a:r>
            <a:r>
              <a:rPr lang="en-US" sz="1600" dirty="0" smtClean="0">
                <a:sym typeface="Wingdings" panose="05000000000000000000" pitchFamily="2" charset="2"/>
              </a:rPr>
              <a:t> servers (</a:t>
            </a:r>
            <a:r>
              <a:rPr lang="en-US" sz="1600" dirty="0" err="1" smtClean="0">
                <a:sym typeface="Wingdings" panose="05000000000000000000" pitchFamily="2" charset="2"/>
              </a:rPr>
              <a:t>eg</a:t>
            </a:r>
            <a:r>
              <a:rPr lang="en-US" sz="1600" dirty="0" smtClean="0">
                <a:sym typeface="Wingdings" panose="05000000000000000000" pitchFamily="2" charset="2"/>
              </a:rPr>
              <a:t>: com servers) also will have its own database. On this the custom </a:t>
            </a:r>
            <a:r>
              <a:rPr lang="en-US" sz="1600" dirty="0" err="1" smtClean="0">
                <a:sym typeface="Wingdings" panose="05000000000000000000" pitchFamily="2" charset="2"/>
              </a:rPr>
              <a:t>dns</a:t>
            </a:r>
            <a:r>
              <a:rPr lang="en-US" sz="1600" dirty="0" smtClean="0">
                <a:sym typeface="Wingdings" panose="05000000000000000000" pitchFamily="2" charset="2"/>
              </a:rPr>
              <a:t> servers has to enter. (</a:t>
            </a:r>
            <a:r>
              <a:rPr lang="en-US" sz="1600" dirty="0" err="1" smtClean="0">
                <a:sym typeface="Wingdings" panose="05000000000000000000" pitchFamily="2" charset="2"/>
              </a:rPr>
              <a:t>Eg</a:t>
            </a:r>
            <a:r>
              <a:rPr lang="en-US" sz="1600" dirty="0" smtClean="0">
                <a:sym typeface="Wingdings" panose="05000000000000000000" pitchFamily="2" charset="2"/>
              </a:rPr>
              <a:t>: Microsoft, </a:t>
            </a:r>
            <a:r>
              <a:rPr lang="en-US" sz="1600" dirty="0" err="1" smtClean="0">
                <a:sym typeface="Wingdings" panose="05000000000000000000" pitchFamily="2" charset="2"/>
              </a:rPr>
              <a:t>google</a:t>
            </a:r>
            <a:r>
              <a:rPr lang="en-US" sz="1600" dirty="0" smtClean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To make an entry on the </a:t>
            </a:r>
            <a:r>
              <a:rPr lang="en-US" sz="1600" dirty="0" err="1" smtClean="0">
                <a:sym typeface="Wingdings" panose="05000000000000000000" pitchFamily="2" charset="2"/>
              </a:rPr>
              <a:t>tlds</a:t>
            </a:r>
            <a:r>
              <a:rPr lang="en-US" sz="1600" dirty="0" smtClean="0">
                <a:sym typeface="Wingdings" panose="05000000000000000000" pitchFamily="2" charset="2"/>
              </a:rPr>
              <a:t> the company has to pay the payment.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The custom </a:t>
            </a:r>
            <a:r>
              <a:rPr lang="en-US" sz="1600" dirty="0" err="1" smtClean="0">
                <a:sym typeface="Wingdings" panose="05000000000000000000" pitchFamily="2" charset="2"/>
              </a:rPr>
              <a:t>dns</a:t>
            </a:r>
            <a:r>
              <a:rPr lang="en-US" sz="1600" dirty="0" smtClean="0">
                <a:sym typeface="Wingdings" panose="05000000000000000000" pitchFamily="2" charset="2"/>
              </a:rPr>
              <a:t> servers should be managed with the companies not managed by central authority.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In the custom </a:t>
            </a:r>
            <a:r>
              <a:rPr lang="en-US" sz="1600" dirty="0" err="1" smtClean="0">
                <a:sym typeface="Wingdings" panose="05000000000000000000" pitchFamily="2" charset="2"/>
              </a:rPr>
              <a:t>dns</a:t>
            </a:r>
            <a:r>
              <a:rPr lang="en-US" sz="1600" dirty="0" smtClean="0">
                <a:sym typeface="Wingdings" panose="05000000000000000000" pitchFamily="2" charset="2"/>
              </a:rPr>
              <a:t> servers of Microsoft, its their requirement they can have one more parent on the their custom </a:t>
            </a:r>
            <a:r>
              <a:rPr lang="en-US" sz="1600" dirty="0" err="1" smtClean="0">
                <a:sym typeface="Wingdings" panose="05000000000000000000" pitchFamily="2" charset="2"/>
              </a:rPr>
              <a:t>dns</a:t>
            </a:r>
            <a:r>
              <a:rPr lang="en-US" sz="1600" dirty="0" smtClean="0">
                <a:sym typeface="Wingdings" panose="05000000000000000000" pitchFamily="2" charset="2"/>
              </a:rPr>
              <a:t> server like </a:t>
            </a:r>
            <a:r>
              <a:rPr lang="en-US" sz="1600" dirty="0" err="1" smtClean="0">
                <a:sym typeface="Wingdings" panose="05000000000000000000" pitchFamily="2" charset="2"/>
              </a:rPr>
              <a:t>eg</a:t>
            </a:r>
            <a:r>
              <a:rPr lang="en-US" sz="1600" dirty="0" smtClean="0">
                <a:sym typeface="Wingdings" panose="05000000000000000000" pitchFamily="2" charset="2"/>
              </a:rPr>
              <a:t>: support server.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The children server in the custom </a:t>
            </a:r>
            <a:r>
              <a:rPr lang="en-US" sz="1600" dirty="0" err="1" smtClean="0">
                <a:sym typeface="Wingdings" panose="05000000000000000000" pitchFamily="2" charset="2"/>
              </a:rPr>
              <a:t>dns</a:t>
            </a:r>
            <a:r>
              <a:rPr lang="en-US" sz="1600" dirty="0" smtClean="0">
                <a:sym typeface="Wingdings" panose="05000000000000000000" pitchFamily="2" charset="2"/>
              </a:rPr>
              <a:t> server we called sub-domain </a:t>
            </a:r>
            <a:r>
              <a:rPr lang="en-US" sz="1600" dirty="0" err="1" smtClean="0">
                <a:sym typeface="Wingdings" panose="05000000000000000000" pitchFamily="2" charset="2"/>
              </a:rPr>
              <a:t>dns</a:t>
            </a:r>
            <a:r>
              <a:rPr lang="en-US" sz="1600" dirty="0" smtClean="0">
                <a:sym typeface="Wingdings" panose="05000000000000000000" pitchFamily="2" charset="2"/>
              </a:rPr>
              <a:t> server.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The sub-domain </a:t>
            </a:r>
            <a:r>
              <a:rPr lang="en-US" sz="1600" dirty="0" err="1" smtClean="0">
                <a:sym typeface="Wingdings" panose="05000000000000000000" pitchFamily="2" charset="2"/>
              </a:rPr>
              <a:t>dns</a:t>
            </a:r>
            <a:r>
              <a:rPr lang="en-US" sz="1600" dirty="0" smtClean="0">
                <a:sym typeface="Wingdings" panose="05000000000000000000" pitchFamily="2" charset="2"/>
              </a:rPr>
              <a:t> server will host the customer </a:t>
            </a:r>
            <a:r>
              <a:rPr lang="en-US" sz="1600" dirty="0" err="1" smtClean="0">
                <a:sym typeface="Wingdings" panose="05000000000000000000" pitchFamily="2" charset="2"/>
              </a:rPr>
              <a:t>dns</a:t>
            </a:r>
            <a:r>
              <a:rPr lang="en-US" sz="1600" dirty="0" smtClean="0">
                <a:sym typeface="Wingdings" panose="05000000000000000000" pitchFamily="2" charset="2"/>
              </a:rPr>
              <a:t> entry.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The customer is not a </a:t>
            </a:r>
            <a:r>
              <a:rPr lang="en-US" sz="1600" dirty="0" err="1" smtClean="0">
                <a:sym typeface="Wingdings" panose="05000000000000000000" pitchFamily="2" charset="2"/>
              </a:rPr>
              <a:t>dns</a:t>
            </a:r>
            <a:r>
              <a:rPr lang="en-US" sz="1600" dirty="0" smtClean="0">
                <a:sym typeface="Wingdings" panose="05000000000000000000" pitchFamily="2" charset="2"/>
              </a:rPr>
              <a:t> server, it a service hosted on a normal server. </a:t>
            </a:r>
            <a:r>
              <a:rPr lang="en-US" sz="1600" dirty="0" err="1" smtClean="0">
                <a:sym typeface="Wingdings" panose="05000000000000000000" pitchFamily="2" charset="2"/>
              </a:rPr>
              <a:t>Eg</a:t>
            </a:r>
            <a:r>
              <a:rPr lang="en-US" sz="1600" dirty="0" smtClean="0">
                <a:sym typeface="Wingdings" panose="05000000000000000000" pitchFamily="2" charset="2"/>
              </a:rPr>
              <a:t>: </a:t>
            </a:r>
            <a:r>
              <a:rPr lang="en-US" sz="1600" dirty="0" err="1" smtClean="0">
                <a:sym typeface="Wingdings" panose="05000000000000000000" pitchFamily="2" charset="2"/>
              </a:rPr>
              <a:t>httpd</a:t>
            </a:r>
            <a:r>
              <a:rPr lang="en-US" sz="1600" dirty="0" smtClean="0">
                <a:sym typeface="Wingdings" panose="05000000000000000000" pitchFamily="2" charset="2"/>
              </a:rPr>
              <a:t>, apache, </a:t>
            </a:r>
            <a:r>
              <a:rPr lang="en-US" sz="1600" dirty="0" err="1" smtClean="0">
                <a:sym typeface="Wingdings" panose="05000000000000000000" pitchFamily="2" charset="2"/>
              </a:rPr>
              <a:t>nginx</a:t>
            </a:r>
            <a:r>
              <a:rPr lang="en-US" sz="1600" dirty="0" smtClean="0">
                <a:sym typeface="Wingdings" panose="05000000000000000000" pitchFamily="2" charset="2"/>
              </a:rPr>
              <a:t>, application.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The child </a:t>
            </a:r>
            <a:r>
              <a:rPr lang="en-US" sz="1600" dirty="0" err="1" smtClean="0">
                <a:sym typeface="Wingdings" panose="05000000000000000000" pitchFamily="2" charset="2"/>
              </a:rPr>
              <a:t>dns</a:t>
            </a:r>
            <a:r>
              <a:rPr lang="en-US" sz="1600" dirty="0" smtClean="0">
                <a:sym typeface="Wingdings" panose="05000000000000000000" pitchFamily="2" charset="2"/>
              </a:rPr>
              <a:t> servers will reach parent </a:t>
            </a:r>
            <a:r>
              <a:rPr lang="en-US" sz="1600" dirty="0" err="1" smtClean="0">
                <a:sym typeface="Wingdings" panose="05000000000000000000" pitchFamily="2" charset="2"/>
              </a:rPr>
              <a:t>dns</a:t>
            </a:r>
            <a:r>
              <a:rPr lang="en-US" sz="1600" dirty="0" smtClean="0">
                <a:sym typeface="Wingdings" panose="05000000000000000000" pitchFamily="2" charset="2"/>
              </a:rPr>
              <a:t> server via logical link. That one we called l3 networking.</a:t>
            </a:r>
          </a:p>
        </p:txBody>
      </p:sp>
    </p:spTree>
    <p:extLst>
      <p:ext uri="{BB962C8B-B14F-4D97-AF65-F5344CB8AC3E}">
        <p14:creationId xmlns:p14="http://schemas.microsoft.com/office/powerpoint/2010/main" val="27515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1" y="193183"/>
            <a:ext cx="11616743" cy="6426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err="1" smtClean="0"/>
              <a:t>Dns</a:t>
            </a:r>
            <a:r>
              <a:rPr lang="en-US" sz="1500" dirty="0" smtClean="0"/>
              <a:t>: DNS we can consider as a phone book.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When ever we request </a:t>
            </a:r>
            <a:r>
              <a:rPr lang="en-US" sz="1500" dirty="0" err="1" smtClean="0"/>
              <a:t>dns</a:t>
            </a:r>
            <a:r>
              <a:rPr lang="en-US" sz="1500" dirty="0" smtClean="0"/>
              <a:t>, first our server check as follows.</a:t>
            </a:r>
          </a:p>
          <a:p>
            <a:pPr marL="342900" indent="-342900">
              <a:buAutoNum type="arabicParenR"/>
            </a:pPr>
            <a:r>
              <a:rPr lang="en-US" sz="1500" b="1" dirty="0"/>
              <a:t>Local host file</a:t>
            </a:r>
            <a:r>
              <a:rPr lang="en-US" sz="1500" dirty="0"/>
              <a:t>: C:\</a:t>
            </a:r>
            <a:r>
              <a:rPr lang="en-US" sz="1500" dirty="0" smtClean="0"/>
              <a:t>Windows\System32\drivers\etc (or) /</a:t>
            </a:r>
            <a:r>
              <a:rPr lang="en-US" sz="1500" dirty="0" err="1" smtClean="0"/>
              <a:t>etc</a:t>
            </a:r>
            <a:r>
              <a:rPr lang="en-US" sz="1500" dirty="0" smtClean="0"/>
              <a:t>/hosts</a:t>
            </a:r>
          </a:p>
          <a:p>
            <a:pPr marL="342900" indent="-342900">
              <a:buAutoNum type="arabicParenR"/>
            </a:pPr>
            <a:r>
              <a:rPr lang="en-US" sz="1500" dirty="0" smtClean="0"/>
              <a:t>Resolver Cache: This is </a:t>
            </a:r>
            <a:r>
              <a:rPr lang="en-US" sz="1500" dirty="0" err="1" smtClean="0"/>
              <a:t>dns</a:t>
            </a:r>
            <a:r>
              <a:rPr lang="en-US" sz="1500" dirty="0" smtClean="0"/>
              <a:t> cache which present in the local. To flush </a:t>
            </a:r>
            <a:r>
              <a:rPr lang="en-US" sz="1500" dirty="0" smtClean="0">
                <a:sym typeface="Wingdings" panose="05000000000000000000" pitchFamily="2" charset="2"/>
              </a:rPr>
              <a:t> </a:t>
            </a:r>
            <a:r>
              <a:rPr lang="en-US" sz="1500" dirty="0" err="1" smtClean="0">
                <a:sym typeface="Wingdings" panose="05000000000000000000" pitchFamily="2" charset="2"/>
              </a:rPr>
              <a:t>ipconfig</a:t>
            </a:r>
            <a:r>
              <a:rPr lang="en-US" sz="1500" dirty="0" smtClean="0">
                <a:sym typeface="Wingdings" panose="05000000000000000000" pitchFamily="2" charset="2"/>
              </a:rPr>
              <a:t> /</a:t>
            </a:r>
            <a:r>
              <a:rPr lang="en-US" sz="1500" dirty="0" err="1" smtClean="0">
                <a:sym typeface="Wingdings" panose="05000000000000000000" pitchFamily="2" charset="2"/>
              </a:rPr>
              <a:t>flushdns</a:t>
            </a:r>
            <a:endParaRPr lang="en-US" sz="1500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r>
              <a:rPr lang="en-US" sz="1500" dirty="0" smtClean="0">
                <a:sym typeface="Wingdings" panose="05000000000000000000" pitchFamily="2" charset="2"/>
              </a:rPr>
              <a:t>Forward Lookup Query: Get the </a:t>
            </a:r>
            <a:r>
              <a:rPr lang="en-US" sz="1500" dirty="0" err="1" smtClean="0">
                <a:sym typeface="Wingdings" panose="05000000000000000000" pitchFamily="2" charset="2"/>
              </a:rPr>
              <a:t>dns</a:t>
            </a:r>
            <a:r>
              <a:rPr lang="en-US" sz="1500" dirty="0" smtClean="0">
                <a:sym typeface="Wingdings" panose="05000000000000000000" pitchFamily="2" charset="2"/>
              </a:rPr>
              <a:t> from the </a:t>
            </a:r>
            <a:r>
              <a:rPr lang="en-US" sz="1500" dirty="0" err="1" smtClean="0">
                <a:sym typeface="Wingdings" panose="05000000000000000000" pitchFamily="2" charset="2"/>
              </a:rPr>
              <a:t>dns</a:t>
            </a:r>
            <a:r>
              <a:rPr lang="en-US" sz="1500" dirty="0" smtClean="0">
                <a:sym typeface="Wingdings" panose="05000000000000000000" pitchFamily="2" charset="2"/>
              </a:rPr>
              <a:t> servers.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Note: once the </a:t>
            </a:r>
            <a:r>
              <a:rPr lang="en-US" sz="1500" dirty="0" err="1" smtClean="0"/>
              <a:t>dns</a:t>
            </a:r>
            <a:r>
              <a:rPr lang="en-US" sz="1500" dirty="0" smtClean="0"/>
              <a:t> came to </a:t>
            </a:r>
            <a:r>
              <a:rPr lang="en-US" sz="1500" dirty="0" err="1" smtClean="0"/>
              <a:t>dns</a:t>
            </a:r>
            <a:r>
              <a:rPr lang="en-US" sz="1500" dirty="0" smtClean="0"/>
              <a:t> server, it will store the cache as per </a:t>
            </a:r>
            <a:r>
              <a:rPr lang="en-US" sz="1500" dirty="0" err="1" smtClean="0"/>
              <a:t>ttl</a:t>
            </a:r>
            <a:r>
              <a:rPr lang="en-US" sz="15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25" y="2268062"/>
            <a:ext cx="4595477" cy="41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15910"/>
            <a:ext cx="11694017" cy="6555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TLD servers classification: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All the TLDS are responsible for websites of particular type.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The following are just recommendations but not mandatory.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6" y="1634452"/>
            <a:ext cx="10051222" cy="503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15910"/>
            <a:ext cx="11694017" cy="6555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DNS mechanism: </a:t>
            </a:r>
          </a:p>
          <a:p>
            <a:pPr marL="0" indent="0">
              <a:buNone/>
            </a:pPr>
            <a:r>
              <a:rPr lang="en-US" sz="1600" dirty="0" smtClean="0"/>
              <a:t>The goal of </a:t>
            </a:r>
            <a:r>
              <a:rPr lang="en-US" sz="1600" dirty="0" err="1" smtClean="0"/>
              <a:t>dns</a:t>
            </a:r>
            <a:r>
              <a:rPr lang="en-US" sz="1600" dirty="0" smtClean="0"/>
              <a:t> server is to find out the answer to </a:t>
            </a:r>
            <a:r>
              <a:rPr lang="en-US" sz="1600" dirty="0" err="1" smtClean="0"/>
              <a:t>dns</a:t>
            </a:r>
            <a:r>
              <a:rPr lang="en-US" sz="1600" dirty="0" smtClean="0"/>
              <a:t> query that is to find the </a:t>
            </a:r>
            <a:r>
              <a:rPr lang="en-US" sz="1600" dirty="0" err="1" smtClean="0"/>
              <a:t>ip</a:t>
            </a:r>
            <a:r>
              <a:rPr lang="en-US" sz="1600" dirty="0" smtClean="0"/>
              <a:t> address of the host server which host required website.</a:t>
            </a:r>
          </a:p>
          <a:p>
            <a:pPr marL="0" indent="0">
              <a:buNone/>
            </a:pPr>
            <a:r>
              <a:rPr lang="en-US" sz="1600" dirty="0" smtClean="0"/>
              <a:t>There are 3 different mechanism to resolve the </a:t>
            </a:r>
            <a:r>
              <a:rPr lang="en-US" sz="1600" dirty="0" err="1" smtClean="0"/>
              <a:t>dns</a:t>
            </a:r>
            <a:r>
              <a:rPr lang="en-US" sz="1600" dirty="0" smtClean="0"/>
              <a:t> query: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Recursive Method: </a:t>
            </a:r>
            <a:r>
              <a:rPr lang="en-US" sz="1600" dirty="0" err="1" smtClean="0"/>
              <a:t>Dns</a:t>
            </a:r>
            <a:r>
              <a:rPr lang="en-US" sz="1600" dirty="0" smtClean="0"/>
              <a:t> query called the recursive </a:t>
            </a:r>
            <a:r>
              <a:rPr lang="en-US" sz="1600" dirty="0" err="1" smtClean="0"/>
              <a:t>dns</a:t>
            </a:r>
            <a:r>
              <a:rPr lang="en-US" sz="1600" dirty="0" smtClean="0"/>
              <a:t> query.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Iterative Method: </a:t>
            </a:r>
            <a:r>
              <a:rPr lang="en-US" sz="1600" dirty="0" err="1" smtClean="0"/>
              <a:t>Dns</a:t>
            </a:r>
            <a:r>
              <a:rPr lang="en-US" sz="1600" dirty="0" smtClean="0"/>
              <a:t> query called the iterative </a:t>
            </a:r>
            <a:r>
              <a:rPr lang="en-US" sz="1600" dirty="0" err="1" smtClean="0"/>
              <a:t>dns</a:t>
            </a:r>
            <a:r>
              <a:rPr lang="en-US" sz="1600" dirty="0" smtClean="0"/>
              <a:t> query.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Revers lookup </a:t>
            </a:r>
            <a:r>
              <a:rPr lang="en-US" sz="1600" dirty="0" err="1" smtClean="0"/>
              <a:t>dns</a:t>
            </a:r>
            <a:r>
              <a:rPr lang="en-US" sz="1600" dirty="0" smtClean="0"/>
              <a:t> query</a:t>
            </a:r>
          </a:p>
          <a:p>
            <a:pPr marL="0" indent="0">
              <a:buNone/>
            </a:pPr>
            <a:r>
              <a:rPr lang="en-US" sz="1600" b="1" dirty="0" smtClean="0"/>
              <a:t>DNS query delegation</a:t>
            </a:r>
            <a:r>
              <a:rPr lang="en-US" sz="1600" dirty="0" smtClean="0"/>
              <a:t>: </a:t>
            </a:r>
            <a:r>
              <a:rPr lang="en-US" sz="1600" dirty="0" err="1" smtClean="0"/>
              <a:t>eg</a:t>
            </a:r>
            <a:r>
              <a:rPr lang="en-US" sz="1600" dirty="0" smtClean="0"/>
              <a:t>: 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202" y="1868555"/>
            <a:ext cx="6486944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15910"/>
            <a:ext cx="11694017" cy="6555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Revers DNS query:</a:t>
            </a:r>
          </a:p>
          <a:p>
            <a:pPr marL="0" indent="0">
              <a:buNone/>
            </a:pPr>
            <a:r>
              <a:rPr lang="en-US" sz="1600" dirty="0" smtClean="0"/>
              <a:t>Iterative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30" y="1186668"/>
            <a:ext cx="9191625" cy="54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893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29</cp:revision>
  <dcterms:created xsi:type="dcterms:W3CDTF">2022-07-11T12:43:07Z</dcterms:created>
  <dcterms:modified xsi:type="dcterms:W3CDTF">2023-03-07T03:29:14Z</dcterms:modified>
</cp:coreProperties>
</file>