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B06C5B-5A19-4291-A098-709ECA43951A}"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124787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06C5B-5A19-4291-A098-709ECA43951A}"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282597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06C5B-5A19-4291-A098-709ECA43951A}"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16618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06C5B-5A19-4291-A098-709ECA43951A}"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43159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B06C5B-5A19-4291-A098-709ECA43951A}"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251735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B06C5B-5A19-4291-A098-709ECA43951A}"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36385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B06C5B-5A19-4291-A098-709ECA43951A}" type="datetimeFigureOut">
              <a:rPr lang="en-US" smtClean="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493688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B06C5B-5A19-4291-A098-709ECA43951A}"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113401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06C5B-5A19-4291-A098-709ECA43951A}" type="datetimeFigureOut">
              <a:rPr lang="en-US" smtClean="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238411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B06C5B-5A19-4291-A098-709ECA43951A}"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121933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B06C5B-5A19-4291-A098-709ECA43951A}"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EA043-EF1D-4F48-A49B-88520F574CB3}" type="slidenum">
              <a:rPr lang="en-US" smtClean="0"/>
              <a:t>‹#›</a:t>
            </a:fld>
            <a:endParaRPr lang="en-US"/>
          </a:p>
        </p:txBody>
      </p:sp>
    </p:spTree>
    <p:extLst>
      <p:ext uri="{BB962C8B-B14F-4D97-AF65-F5344CB8AC3E}">
        <p14:creationId xmlns:p14="http://schemas.microsoft.com/office/powerpoint/2010/main" val="319454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06C5B-5A19-4291-A098-709ECA43951A}" type="datetimeFigureOut">
              <a:rPr lang="en-US" smtClean="0"/>
              <a:t>8/18/2022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EA043-EF1D-4F48-A49B-88520F574CB3}" type="slidenum">
              <a:rPr lang="en-US" smtClean="0"/>
              <a:t>‹#›</a:t>
            </a:fld>
            <a:endParaRPr lang="en-US"/>
          </a:p>
        </p:txBody>
      </p:sp>
    </p:spTree>
    <p:extLst>
      <p:ext uri="{BB962C8B-B14F-4D97-AF65-F5344CB8AC3E}">
        <p14:creationId xmlns:p14="http://schemas.microsoft.com/office/powerpoint/2010/main" val="2504055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evopsbychandu@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699" y="154546"/>
            <a:ext cx="11758411" cy="6542467"/>
          </a:xfrm>
        </p:spPr>
        <p:txBody>
          <a:bodyPr>
            <a:normAutofit/>
          </a:bodyPr>
          <a:lstStyle/>
          <a:p>
            <a:pPr algn="l"/>
            <a:r>
              <a:rPr lang="en-US" sz="1500" dirty="0" err="1" smtClean="0"/>
              <a:t>Git</a:t>
            </a:r>
            <a:r>
              <a:rPr lang="en-US" sz="1500" dirty="0" smtClean="0"/>
              <a:t>:</a:t>
            </a:r>
          </a:p>
          <a:p>
            <a:pPr algn="l"/>
            <a:r>
              <a:rPr lang="en-US" sz="1500" dirty="0" smtClean="0"/>
              <a:t>What is </a:t>
            </a:r>
            <a:r>
              <a:rPr lang="en-US" sz="1500" dirty="0" err="1" smtClean="0"/>
              <a:t>git</a:t>
            </a:r>
            <a:endParaRPr lang="en-US" sz="1500" dirty="0" smtClean="0"/>
          </a:p>
          <a:p>
            <a:pPr algn="l"/>
            <a:r>
              <a:rPr lang="en-US" sz="1500" dirty="0" smtClean="0"/>
              <a:t>Industry problem with example and how </a:t>
            </a:r>
            <a:r>
              <a:rPr lang="en-US" sz="1500" dirty="0" err="1" smtClean="0"/>
              <a:t>git</a:t>
            </a:r>
            <a:r>
              <a:rPr lang="en-US" sz="1500" dirty="0" smtClean="0"/>
              <a:t> resolving the problem.</a:t>
            </a:r>
          </a:p>
          <a:p>
            <a:pPr algn="l"/>
            <a:r>
              <a:rPr lang="en-US" sz="1500" dirty="0" smtClean="0"/>
              <a:t>Types of version control system:</a:t>
            </a:r>
          </a:p>
          <a:p>
            <a:pPr marL="342900" indent="-342900" algn="l">
              <a:buAutoNum type="arabicParenR"/>
            </a:pPr>
            <a:r>
              <a:rPr lang="en-US" sz="1500" dirty="0" smtClean="0"/>
              <a:t>Centralized version control system: </a:t>
            </a:r>
            <a:r>
              <a:rPr lang="en-US" sz="1500" dirty="0" err="1" smtClean="0"/>
              <a:t>svn</a:t>
            </a:r>
            <a:endParaRPr lang="en-US" sz="1500" dirty="0" smtClean="0"/>
          </a:p>
          <a:p>
            <a:pPr marL="342900" indent="-342900" algn="l">
              <a:buAutoNum type="arabicParenR"/>
            </a:pPr>
            <a:r>
              <a:rPr lang="en-US" sz="1500" dirty="0" smtClean="0"/>
              <a:t>Distributed version control system</a:t>
            </a:r>
          </a:p>
          <a:p>
            <a:pPr algn="l"/>
            <a:r>
              <a:rPr lang="en-US" sz="1500" dirty="0" smtClean="0"/>
              <a:t>Why </a:t>
            </a:r>
            <a:r>
              <a:rPr lang="en-US" sz="1500" dirty="0" err="1" smtClean="0"/>
              <a:t>Git</a:t>
            </a:r>
            <a:r>
              <a:rPr lang="en-US" sz="1500" dirty="0" smtClean="0"/>
              <a:t>:</a:t>
            </a:r>
          </a:p>
          <a:p>
            <a:pPr marL="285750" indent="-285750" algn="l">
              <a:buFont typeface="Wingdings" panose="05000000000000000000" pitchFamily="2" charset="2"/>
              <a:buChar char="à"/>
            </a:pPr>
            <a:r>
              <a:rPr lang="en-US" sz="1500" dirty="0" smtClean="0">
                <a:sym typeface="Wingdings" panose="05000000000000000000" pitchFamily="2" charset="2"/>
              </a:rPr>
              <a:t>free, open source</a:t>
            </a:r>
          </a:p>
          <a:p>
            <a:pPr marL="285750" indent="-285750" algn="l">
              <a:buFont typeface="Wingdings" panose="05000000000000000000" pitchFamily="2" charset="2"/>
              <a:buChar char="à"/>
            </a:pPr>
            <a:r>
              <a:rPr lang="en-US" sz="1500" dirty="0" smtClean="0">
                <a:sym typeface="Wingdings" panose="05000000000000000000" pitchFamily="2" charset="2"/>
              </a:rPr>
              <a:t>Super fast</a:t>
            </a:r>
          </a:p>
          <a:p>
            <a:pPr marL="285750" indent="-285750" algn="l">
              <a:buFont typeface="Wingdings" panose="05000000000000000000" pitchFamily="2" charset="2"/>
              <a:buChar char="à"/>
            </a:pPr>
            <a:r>
              <a:rPr lang="en-US" sz="1500" dirty="0" smtClean="0">
                <a:sym typeface="Wingdings" panose="05000000000000000000" pitchFamily="2" charset="2"/>
              </a:rPr>
              <a:t>Scalable</a:t>
            </a:r>
          </a:p>
          <a:p>
            <a:pPr algn="l"/>
            <a:r>
              <a:rPr lang="en-US" sz="1500" dirty="0" smtClean="0">
                <a:sym typeface="Wingdings" panose="05000000000000000000" pitchFamily="2" charset="2"/>
              </a:rPr>
              <a:t>How can we use </a:t>
            </a:r>
            <a:r>
              <a:rPr lang="en-US" sz="1500" dirty="0" err="1" smtClean="0">
                <a:sym typeface="Wingdings" panose="05000000000000000000" pitchFamily="2" charset="2"/>
              </a:rPr>
              <a:t>git</a:t>
            </a:r>
            <a:r>
              <a:rPr lang="en-US" sz="1500" dirty="0" smtClean="0">
                <a:sym typeface="Wingdings" panose="05000000000000000000" pitchFamily="2" charset="2"/>
              </a:rPr>
              <a:t>:</a:t>
            </a:r>
          </a:p>
          <a:p>
            <a:pPr marL="342900" indent="-342900" algn="l">
              <a:buAutoNum type="arabicParenR"/>
            </a:pPr>
            <a:r>
              <a:rPr lang="en-US" sz="1500" dirty="0" smtClean="0">
                <a:sym typeface="Wingdings" panose="05000000000000000000" pitchFamily="2" charset="2"/>
              </a:rPr>
              <a:t>Through cli</a:t>
            </a:r>
          </a:p>
          <a:p>
            <a:pPr marL="342900" indent="-342900" algn="l">
              <a:buAutoNum type="arabicParenR"/>
            </a:pPr>
            <a:r>
              <a:rPr lang="en-US" sz="1500" dirty="0" smtClean="0">
                <a:sym typeface="Wingdings" panose="05000000000000000000" pitchFamily="2" charset="2"/>
              </a:rPr>
              <a:t>Editors like </a:t>
            </a:r>
            <a:r>
              <a:rPr lang="en-US" sz="1500" dirty="0" err="1" smtClean="0">
                <a:sym typeface="Wingdings" panose="05000000000000000000" pitchFamily="2" charset="2"/>
              </a:rPr>
              <a:t>vs</a:t>
            </a:r>
            <a:r>
              <a:rPr lang="en-US" sz="1500" dirty="0" smtClean="0">
                <a:sym typeface="Wingdings" panose="05000000000000000000" pitchFamily="2" charset="2"/>
              </a:rPr>
              <a:t> code, </a:t>
            </a:r>
            <a:r>
              <a:rPr lang="en-US" sz="1500" dirty="0" err="1" smtClean="0">
                <a:sym typeface="Wingdings" panose="05000000000000000000" pitchFamily="2" charset="2"/>
              </a:rPr>
              <a:t>eclips</a:t>
            </a:r>
            <a:r>
              <a:rPr lang="en-US" sz="1500" dirty="0" smtClean="0">
                <a:sym typeface="Wingdings" panose="05000000000000000000" pitchFamily="2" charset="2"/>
              </a:rPr>
              <a:t> etc..</a:t>
            </a:r>
          </a:p>
          <a:p>
            <a:pPr marL="342900" indent="-342900" algn="l">
              <a:buAutoNum type="arabicParenR"/>
            </a:pPr>
            <a:r>
              <a:rPr lang="en-US" sz="1500" dirty="0" smtClean="0">
                <a:sym typeface="Wingdings" panose="05000000000000000000" pitchFamily="2" charset="2"/>
              </a:rPr>
              <a:t>From </a:t>
            </a:r>
            <a:r>
              <a:rPr lang="en-US" sz="1500" dirty="0" err="1" smtClean="0">
                <a:sym typeface="Wingdings" panose="05000000000000000000" pitchFamily="2" charset="2"/>
              </a:rPr>
              <a:t>ui</a:t>
            </a:r>
            <a:r>
              <a:rPr lang="en-US" sz="1500" dirty="0" smtClean="0">
                <a:sym typeface="Wingdings" panose="05000000000000000000" pitchFamily="2" charset="2"/>
              </a:rPr>
              <a:t>.</a:t>
            </a:r>
          </a:p>
          <a:p>
            <a:pPr algn="l"/>
            <a:r>
              <a:rPr lang="en-US" sz="1500" dirty="0" smtClean="0">
                <a:sym typeface="Wingdings" panose="05000000000000000000" pitchFamily="2" charset="2"/>
              </a:rPr>
              <a:t>Download </a:t>
            </a:r>
            <a:r>
              <a:rPr lang="en-US" sz="1500" dirty="0" err="1" smtClean="0">
                <a:sym typeface="Wingdings" panose="05000000000000000000" pitchFamily="2" charset="2"/>
              </a:rPr>
              <a:t>git</a:t>
            </a:r>
            <a:r>
              <a:rPr lang="en-US" sz="1500" dirty="0" smtClean="0">
                <a:sym typeface="Wingdings" panose="05000000000000000000" pitchFamily="2" charset="2"/>
              </a:rPr>
              <a:t>:</a:t>
            </a:r>
          </a:p>
          <a:p>
            <a:pPr algn="l"/>
            <a:r>
              <a:rPr lang="en-US" sz="1500" dirty="0" smtClean="0">
                <a:sym typeface="Wingdings" panose="05000000000000000000" pitchFamily="2" charset="2"/>
              </a:rPr>
              <a:t>Windows</a:t>
            </a:r>
          </a:p>
          <a:p>
            <a:pPr algn="l"/>
            <a:r>
              <a:rPr lang="en-US" sz="1500" dirty="0" smtClean="0">
                <a:sym typeface="Wingdings" panose="05000000000000000000" pitchFamily="2" charset="2"/>
              </a:rPr>
              <a:t>Linux </a:t>
            </a:r>
            <a:endParaRPr lang="en-US" sz="1500" dirty="0"/>
          </a:p>
        </p:txBody>
      </p:sp>
    </p:spTree>
    <p:extLst>
      <p:ext uri="{BB962C8B-B14F-4D97-AF65-F5344CB8AC3E}">
        <p14:creationId xmlns:p14="http://schemas.microsoft.com/office/powerpoint/2010/main" val="59146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699" y="154546"/>
            <a:ext cx="11758411" cy="6542467"/>
          </a:xfrm>
        </p:spPr>
        <p:txBody>
          <a:bodyPr>
            <a:normAutofit fontScale="92500" lnSpcReduction="10000"/>
          </a:bodyPr>
          <a:lstStyle/>
          <a:p>
            <a:pPr algn="l"/>
            <a:r>
              <a:rPr lang="en-US" sz="1500" dirty="0" smtClean="0"/>
              <a:t>Configuring </a:t>
            </a:r>
            <a:r>
              <a:rPr lang="en-US" sz="1500" dirty="0" err="1" smtClean="0"/>
              <a:t>Git</a:t>
            </a:r>
            <a:r>
              <a:rPr lang="en-US" sz="1500" dirty="0" smtClean="0"/>
              <a:t>:  </a:t>
            </a:r>
            <a:r>
              <a:rPr lang="en-US" sz="1500" dirty="0" smtClean="0">
                <a:sym typeface="Wingdings" panose="05000000000000000000" pitchFamily="2" charset="2"/>
              </a:rPr>
              <a:t>3 types</a:t>
            </a:r>
          </a:p>
          <a:p>
            <a:pPr marL="342900" indent="-342900" algn="l">
              <a:buAutoNum type="arabicParenR"/>
            </a:pPr>
            <a:r>
              <a:rPr lang="en-US" sz="1500" dirty="0" smtClean="0">
                <a:sym typeface="Wingdings" panose="05000000000000000000" pitchFamily="2" charset="2"/>
              </a:rPr>
              <a:t>System: All users</a:t>
            </a:r>
          </a:p>
          <a:p>
            <a:pPr marL="342900" indent="-342900" algn="l">
              <a:buAutoNum type="arabicParenR"/>
            </a:pPr>
            <a:r>
              <a:rPr lang="en-US" sz="1500" dirty="0" smtClean="0">
                <a:sym typeface="Wingdings" panose="05000000000000000000" pitchFamily="2" charset="2"/>
              </a:rPr>
              <a:t>Local: only that user</a:t>
            </a:r>
          </a:p>
          <a:p>
            <a:pPr marL="342900" indent="-342900" algn="l">
              <a:buAutoNum type="arabicParenR"/>
            </a:pPr>
            <a:r>
              <a:rPr lang="en-US" sz="1500" dirty="0" smtClean="0">
                <a:sym typeface="Wingdings" panose="05000000000000000000" pitchFamily="2" charset="2"/>
              </a:rPr>
              <a:t>Global: All repo of the current user</a:t>
            </a:r>
          </a:p>
          <a:p>
            <a:pPr algn="l"/>
            <a:r>
              <a:rPr lang="en-US" sz="1500" dirty="0" err="1" smtClean="0">
                <a:sym typeface="Wingdings" panose="05000000000000000000" pitchFamily="2" charset="2"/>
              </a:rPr>
              <a:t>Git</a:t>
            </a:r>
            <a:r>
              <a:rPr lang="en-US" sz="1500" dirty="0" smtClean="0">
                <a:sym typeface="Wingdings" panose="05000000000000000000" pitchFamily="2" charset="2"/>
              </a:rPr>
              <a:t> </a:t>
            </a:r>
            <a:r>
              <a:rPr lang="en-US" sz="1500" dirty="0" err="1" smtClean="0">
                <a:sym typeface="Wingdings" panose="05000000000000000000" pitchFamily="2" charset="2"/>
              </a:rPr>
              <a:t>config</a:t>
            </a:r>
            <a:r>
              <a:rPr lang="en-US" sz="1500" dirty="0" smtClean="0">
                <a:sym typeface="Wingdings" panose="05000000000000000000" pitchFamily="2" charset="2"/>
              </a:rPr>
              <a:t> --global user.name “Chandra </a:t>
            </a:r>
            <a:r>
              <a:rPr lang="en-US" sz="1500" dirty="0" err="1" smtClean="0">
                <a:sym typeface="Wingdings" panose="05000000000000000000" pitchFamily="2" charset="2"/>
              </a:rPr>
              <a:t>sekhar</a:t>
            </a:r>
            <a:r>
              <a:rPr lang="en-US" sz="1500" dirty="0" smtClean="0">
                <a:sym typeface="Wingdings" panose="05000000000000000000" pitchFamily="2" charset="2"/>
              </a:rPr>
              <a:t>“</a:t>
            </a:r>
          </a:p>
          <a:p>
            <a:pPr algn="l"/>
            <a:r>
              <a:rPr lang="en-US" sz="1500" dirty="0" err="1" smtClean="0">
                <a:sym typeface="Wingdings" panose="05000000000000000000" pitchFamily="2" charset="2"/>
              </a:rPr>
              <a:t>Git</a:t>
            </a:r>
            <a:r>
              <a:rPr lang="en-US" sz="1500" dirty="0" smtClean="0">
                <a:sym typeface="Wingdings" panose="05000000000000000000" pitchFamily="2" charset="2"/>
              </a:rPr>
              <a:t> </a:t>
            </a:r>
            <a:r>
              <a:rPr lang="en-US" sz="1500" dirty="0" err="1" smtClean="0">
                <a:sym typeface="Wingdings" panose="05000000000000000000" pitchFamily="2" charset="2"/>
              </a:rPr>
              <a:t>config</a:t>
            </a:r>
            <a:r>
              <a:rPr lang="en-US" sz="1500" dirty="0" smtClean="0">
                <a:sym typeface="Wingdings" panose="05000000000000000000" pitchFamily="2" charset="2"/>
              </a:rPr>
              <a:t> --global </a:t>
            </a:r>
            <a:r>
              <a:rPr lang="en-US" sz="1500" dirty="0" err="1" smtClean="0">
                <a:sym typeface="Wingdings" panose="05000000000000000000" pitchFamily="2" charset="2"/>
              </a:rPr>
              <a:t>user.email</a:t>
            </a:r>
            <a:r>
              <a:rPr lang="en-US" sz="1500" dirty="0" smtClean="0">
                <a:sym typeface="Wingdings" panose="05000000000000000000" pitchFamily="2" charset="2"/>
              </a:rPr>
              <a:t> </a:t>
            </a:r>
            <a:r>
              <a:rPr lang="en-US" sz="1500" dirty="0" smtClean="0">
                <a:sym typeface="Wingdings" panose="05000000000000000000" pitchFamily="2" charset="2"/>
                <a:hlinkClick r:id="rId2"/>
              </a:rPr>
              <a:t>devopsbychandu@gmail.com</a:t>
            </a:r>
            <a:endParaRPr lang="en-US" sz="1500" dirty="0">
              <a:sym typeface="Wingdings" panose="05000000000000000000" pitchFamily="2" charset="2"/>
            </a:endParaRPr>
          </a:p>
          <a:p>
            <a:pPr algn="l"/>
            <a:r>
              <a:rPr lang="en-US" sz="1500" dirty="0" smtClean="0">
                <a:sym typeface="Wingdings" panose="05000000000000000000" pitchFamily="2" charset="2"/>
              </a:rPr>
              <a:t>Types of </a:t>
            </a:r>
            <a:r>
              <a:rPr lang="en-US" sz="1500" dirty="0" err="1" smtClean="0">
                <a:sym typeface="Wingdings" panose="05000000000000000000" pitchFamily="2" charset="2"/>
              </a:rPr>
              <a:t>git</a:t>
            </a:r>
            <a:r>
              <a:rPr lang="en-US" sz="1500" dirty="0" smtClean="0">
                <a:sym typeface="Wingdings" panose="05000000000000000000" pitchFamily="2" charset="2"/>
              </a:rPr>
              <a:t> central repos: There are lot are there. But major are as follows.</a:t>
            </a:r>
          </a:p>
          <a:p>
            <a:pPr marL="342900" indent="-342900" algn="l">
              <a:buAutoNum type="arabicParenR"/>
            </a:pPr>
            <a:r>
              <a:rPr lang="en-US" sz="1500" dirty="0" err="1" smtClean="0">
                <a:sym typeface="Wingdings" panose="05000000000000000000" pitchFamily="2" charset="2"/>
              </a:rPr>
              <a:t>Git</a:t>
            </a:r>
            <a:r>
              <a:rPr lang="en-US" sz="1500" dirty="0" smtClean="0">
                <a:sym typeface="Wingdings" panose="05000000000000000000" pitchFamily="2" charset="2"/>
              </a:rPr>
              <a:t> hub</a:t>
            </a:r>
          </a:p>
          <a:p>
            <a:pPr marL="342900" indent="-342900" algn="l">
              <a:buAutoNum type="arabicParenR"/>
            </a:pPr>
            <a:r>
              <a:rPr lang="en-US" sz="1500" dirty="0" smtClean="0">
                <a:sym typeface="Wingdings" panose="05000000000000000000" pitchFamily="2" charset="2"/>
              </a:rPr>
              <a:t>Bit bucket</a:t>
            </a:r>
          </a:p>
          <a:p>
            <a:pPr marL="342900" indent="-342900" algn="l">
              <a:buAutoNum type="arabicParenR"/>
            </a:pPr>
            <a:r>
              <a:rPr lang="en-US" sz="1500" dirty="0" err="1" smtClean="0">
                <a:sym typeface="Wingdings" panose="05000000000000000000" pitchFamily="2" charset="2"/>
              </a:rPr>
              <a:t>Git</a:t>
            </a:r>
            <a:r>
              <a:rPr lang="en-US" sz="1500" dirty="0" smtClean="0">
                <a:sym typeface="Wingdings" panose="05000000000000000000" pitchFamily="2" charset="2"/>
              </a:rPr>
              <a:t> </a:t>
            </a:r>
            <a:r>
              <a:rPr lang="en-US" sz="1500" dirty="0" smtClean="0">
                <a:sym typeface="Wingdings" panose="05000000000000000000" pitchFamily="2" charset="2"/>
              </a:rPr>
              <a:t>lab</a:t>
            </a:r>
          </a:p>
          <a:p>
            <a:pPr algn="l"/>
            <a:r>
              <a:rPr lang="en-US" sz="1500" b="1" dirty="0" err="1" smtClean="0">
                <a:sym typeface="Wingdings" panose="05000000000000000000" pitchFamily="2" charset="2"/>
              </a:rPr>
              <a:t>Git</a:t>
            </a:r>
            <a:r>
              <a:rPr lang="en-US" sz="1500" b="1" dirty="0" smtClean="0">
                <a:sym typeface="Wingdings" panose="05000000000000000000" pitchFamily="2" charset="2"/>
              </a:rPr>
              <a:t> Hub</a:t>
            </a:r>
            <a:r>
              <a:rPr lang="en-US" sz="1500" dirty="0" smtClean="0">
                <a:sym typeface="Wingdings" panose="05000000000000000000" pitchFamily="2" charset="2"/>
              </a:rPr>
              <a:t>: </a:t>
            </a:r>
            <a:r>
              <a:rPr lang="en-US" sz="1500" dirty="0" err="1" smtClean="0">
                <a:sym typeface="Wingdings" panose="05000000000000000000" pitchFamily="2" charset="2"/>
              </a:rPr>
              <a:t>Expalin</a:t>
            </a:r>
            <a:r>
              <a:rPr lang="en-US" sz="1500" dirty="0" smtClean="0">
                <a:sym typeface="Wingdings" panose="05000000000000000000" pitchFamily="2" charset="2"/>
              </a:rPr>
              <a:t> about repo etc.</a:t>
            </a:r>
            <a:endParaRPr lang="en-US" sz="1500" dirty="0" smtClean="0">
              <a:sym typeface="Wingdings" panose="05000000000000000000" pitchFamily="2" charset="2"/>
            </a:endParaRPr>
          </a:p>
          <a:p>
            <a:pPr algn="l"/>
            <a:r>
              <a:rPr lang="en-US" sz="1500" b="1" dirty="0" smtClean="0">
                <a:sym typeface="Wingdings" panose="05000000000000000000" pitchFamily="2" charset="2"/>
              </a:rPr>
              <a:t>How it works</a:t>
            </a:r>
            <a:r>
              <a:rPr lang="en-US" sz="1500" b="1" dirty="0" smtClean="0">
                <a:sym typeface="Wingdings" panose="05000000000000000000" pitchFamily="2" charset="2"/>
              </a:rPr>
              <a:t>:</a:t>
            </a:r>
            <a:endParaRPr lang="en-US" sz="1500" dirty="0">
              <a:sym typeface="Wingdings" panose="05000000000000000000" pitchFamily="2" charset="2"/>
            </a:endParaRPr>
          </a:p>
          <a:p>
            <a:pPr algn="l"/>
            <a:r>
              <a:rPr lang="en-US" sz="1500" dirty="0" err="1" smtClean="0">
                <a:sym typeface="Wingdings" panose="05000000000000000000" pitchFamily="2" charset="2"/>
              </a:rPr>
              <a:t>Initialising</a:t>
            </a:r>
            <a:r>
              <a:rPr lang="en-US" sz="1500" dirty="0" smtClean="0">
                <a:sym typeface="Wingdings" panose="05000000000000000000" pitchFamily="2" charset="2"/>
              </a:rPr>
              <a:t>: (it is hidden folder)</a:t>
            </a:r>
          </a:p>
          <a:p>
            <a:pPr algn="l"/>
            <a:r>
              <a:rPr lang="en-US" sz="1500" dirty="0" err="1" smtClean="0">
                <a:sym typeface="Wingdings" panose="05000000000000000000" pitchFamily="2" charset="2"/>
              </a:rPr>
              <a:t>git</a:t>
            </a:r>
            <a:r>
              <a:rPr lang="en-US" sz="1500" dirty="0" smtClean="0">
                <a:sym typeface="Wingdings" panose="05000000000000000000" pitchFamily="2" charset="2"/>
              </a:rPr>
              <a:t> </a:t>
            </a:r>
            <a:r>
              <a:rPr lang="en-US" sz="1500" dirty="0" err="1" smtClean="0">
                <a:sym typeface="Wingdings" panose="05000000000000000000" pitchFamily="2" charset="2"/>
              </a:rPr>
              <a:t>init</a:t>
            </a:r>
            <a:r>
              <a:rPr lang="en-US" sz="1500" dirty="0" smtClean="0">
                <a:sym typeface="Wingdings" panose="05000000000000000000" pitchFamily="2" charset="2"/>
              </a:rPr>
              <a:t> </a:t>
            </a:r>
          </a:p>
          <a:p>
            <a:pPr algn="l"/>
            <a:r>
              <a:rPr lang="en-US" sz="1500" dirty="0" err="1" smtClean="0">
                <a:sym typeface="Wingdings" panose="05000000000000000000" pitchFamily="2" charset="2"/>
              </a:rPr>
              <a:t>Git</a:t>
            </a:r>
            <a:r>
              <a:rPr lang="en-US" sz="1500" dirty="0" smtClean="0">
                <a:sym typeface="Wingdings" panose="05000000000000000000" pitchFamily="2" charset="2"/>
              </a:rPr>
              <a:t> add .</a:t>
            </a:r>
          </a:p>
          <a:p>
            <a:pPr algn="l"/>
            <a:r>
              <a:rPr lang="en-US" sz="1500" dirty="0" err="1" smtClean="0">
                <a:sym typeface="Wingdings" panose="05000000000000000000" pitchFamily="2" charset="2"/>
              </a:rPr>
              <a:t>Git</a:t>
            </a:r>
            <a:r>
              <a:rPr lang="en-US" sz="1500" dirty="0" smtClean="0">
                <a:sym typeface="Wingdings" panose="05000000000000000000" pitchFamily="2" charset="2"/>
              </a:rPr>
              <a:t> commit –m “message”</a:t>
            </a:r>
          </a:p>
          <a:p>
            <a:pPr algn="l"/>
            <a:r>
              <a:rPr lang="en-US" sz="1500" dirty="0" err="1" smtClean="0">
                <a:sym typeface="Wingdings" panose="05000000000000000000" pitchFamily="2" charset="2"/>
              </a:rPr>
              <a:t>Git</a:t>
            </a:r>
            <a:r>
              <a:rPr lang="en-US" sz="1500" dirty="0" smtClean="0">
                <a:sym typeface="Wingdings" panose="05000000000000000000" pitchFamily="2" charset="2"/>
              </a:rPr>
              <a:t> log --</a:t>
            </a:r>
            <a:r>
              <a:rPr lang="en-US" sz="1500" dirty="0" err="1" smtClean="0">
                <a:sym typeface="Wingdings" panose="05000000000000000000" pitchFamily="2" charset="2"/>
              </a:rPr>
              <a:t>oneline</a:t>
            </a:r>
            <a:endParaRPr lang="en-US" sz="1500" dirty="0" smtClean="0">
              <a:sym typeface="Wingdings" panose="05000000000000000000" pitchFamily="2" charset="2"/>
            </a:endParaRPr>
          </a:p>
          <a:p>
            <a:pPr algn="l"/>
            <a:r>
              <a:rPr lang="en-US" sz="1500" dirty="0" err="1" smtClean="0">
                <a:sym typeface="Wingdings" panose="05000000000000000000" pitchFamily="2" charset="2"/>
              </a:rPr>
              <a:t>Git</a:t>
            </a:r>
            <a:r>
              <a:rPr lang="en-US" sz="1500" dirty="0" smtClean="0">
                <a:sym typeface="Wingdings" panose="05000000000000000000" pitchFamily="2" charset="2"/>
              </a:rPr>
              <a:t> status</a:t>
            </a:r>
          </a:p>
          <a:p>
            <a:pPr algn="l"/>
            <a:r>
              <a:rPr lang="en-US" sz="1500" dirty="0" err="1" smtClean="0">
                <a:sym typeface="Wingdings" panose="05000000000000000000" pitchFamily="2" charset="2"/>
              </a:rPr>
              <a:t>Git</a:t>
            </a:r>
            <a:r>
              <a:rPr lang="en-US" sz="1500" dirty="0" smtClean="0">
                <a:sym typeface="Wingdings" panose="05000000000000000000" pitchFamily="2" charset="2"/>
              </a:rPr>
              <a:t> push</a:t>
            </a:r>
          </a:p>
          <a:p>
            <a:pPr algn="l"/>
            <a:r>
              <a:rPr lang="en-US" sz="1500" dirty="0" err="1" smtClean="0">
                <a:sym typeface="Wingdings" panose="05000000000000000000" pitchFamily="2" charset="2"/>
              </a:rPr>
              <a:t>Git</a:t>
            </a:r>
            <a:r>
              <a:rPr lang="en-US" sz="1500" dirty="0" smtClean="0">
                <a:sym typeface="Wingdings" panose="05000000000000000000" pitchFamily="2" charset="2"/>
              </a:rPr>
              <a:t> </a:t>
            </a:r>
            <a:r>
              <a:rPr lang="en-US" sz="1500" dirty="0" smtClean="0">
                <a:sym typeface="Wingdings" panose="05000000000000000000" pitchFamily="2" charset="2"/>
              </a:rPr>
              <a:t>remote –v</a:t>
            </a:r>
          </a:p>
          <a:p>
            <a:pPr algn="l"/>
            <a:r>
              <a:rPr lang="en-US" sz="1500" dirty="0" err="1" smtClean="0">
                <a:sym typeface="Wingdings" panose="05000000000000000000" pitchFamily="2" charset="2"/>
              </a:rPr>
              <a:t>Git</a:t>
            </a:r>
            <a:r>
              <a:rPr lang="en-US" sz="1500" dirty="0" smtClean="0">
                <a:sym typeface="Wingdings" panose="05000000000000000000" pitchFamily="2" charset="2"/>
              </a:rPr>
              <a:t> show &lt;commit id&gt;</a:t>
            </a:r>
            <a:endParaRPr lang="en-US" sz="1500" dirty="0"/>
          </a:p>
        </p:txBody>
      </p:sp>
      <p:pic>
        <p:nvPicPr>
          <p:cNvPr id="2" name="Picture 1"/>
          <p:cNvPicPr>
            <a:picLocks noChangeAspect="1"/>
          </p:cNvPicPr>
          <p:nvPr/>
        </p:nvPicPr>
        <p:blipFill>
          <a:blip r:embed="rId3"/>
          <a:stretch>
            <a:fillRect/>
          </a:stretch>
        </p:blipFill>
        <p:spPr>
          <a:xfrm>
            <a:off x="6759999" y="2146679"/>
            <a:ext cx="5432001" cy="4196817"/>
          </a:xfrm>
          <a:prstGeom prst="rect">
            <a:avLst/>
          </a:prstGeom>
        </p:spPr>
      </p:pic>
    </p:spTree>
    <p:extLst>
      <p:ext uri="{BB962C8B-B14F-4D97-AF65-F5344CB8AC3E}">
        <p14:creationId xmlns:p14="http://schemas.microsoft.com/office/powerpoint/2010/main" val="458048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699" y="154546"/>
            <a:ext cx="11758411" cy="6542467"/>
          </a:xfrm>
        </p:spPr>
        <p:txBody>
          <a:bodyPr>
            <a:normAutofit/>
          </a:bodyPr>
          <a:lstStyle/>
          <a:p>
            <a:pPr algn="l"/>
            <a:r>
              <a:rPr lang="en-US" sz="1500" b="1" dirty="0" err="1" smtClean="0"/>
              <a:t>Git</a:t>
            </a:r>
            <a:r>
              <a:rPr lang="en-US" sz="1500" b="1" dirty="0" smtClean="0"/>
              <a:t> clone, </a:t>
            </a:r>
            <a:r>
              <a:rPr lang="en-US" sz="1500" b="1" dirty="0" err="1" smtClean="0"/>
              <a:t>Git</a:t>
            </a:r>
            <a:r>
              <a:rPr lang="en-US" sz="1500" b="1" dirty="0" smtClean="0"/>
              <a:t> pull </a:t>
            </a:r>
            <a:r>
              <a:rPr lang="en-US" sz="1500" b="1" dirty="0" err="1" smtClean="0"/>
              <a:t>vs</a:t>
            </a:r>
            <a:r>
              <a:rPr lang="en-US" sz="1500" b="1" dirty="0" smtClean="0"/>
              <a:t> </a:t>
            </a:r>
            <a:r>
              <a:rPr lang="en-US" sz="1500" b="1" dirty="0" err="1" smtClean="0"/>
              <a:t>git</a:t>
            </a:r>
            <a:r>
              <a:rPr lang="en-US" sz="1500" b="1" dirty="0" smtClean="0"/>
              <a:t> fetch: </a:t>
            </a:r>
            <a:r>
              <a:rPr lang="en-US" sz="1500" dirty="0" smtClean="0"/>
              <a:t>fetch will gives us what are all the changes has been there in the central repo. Pull will pull the latest code from central repo to local repo.</a:t>
            </a:r>
          </a:p>
          <a:p>
            <a:pPr algn="l"/>
            <a:r>
              <a:rPr lang="en-US" sz="1500" b="1" dirty="0" smtClean="0"/>
              <a:t>Branching strategies</a:t>
            </a:r>
            <a:r>
              <a:rPr lang="en-US" sz="1500" dirty="0" smtClean="0"/>
              <a:t>:</a:t>
            </a:r>
          </a:p>
          <a:p>
            <a:pPr algn="l"/>
            <a:r>
              <a:rPr lang="en-US" sz="1600" dirty="0" err="1"/>
              <a:t>git</a:t>
            </a:r>
            <a:r>
              <a:rPr lang="en-US" sz="1600" dirty="0"/>
              <a:t> </a:t>
            </a:r>
            <a:r>
              <a:rPr lang="en-US" sz="1600" dirty="0" smtClean="0"/>
              <a:t>branch</a:t>
            </a:r>
          </a:p>
          <a:p>
            <a:pPr algn="l"/>
            <a:r>
              <a:rPr lang="en-US" sz="1500" b="1" dirty="0" err="1" smtClean="0"/>
              <a:t>git</a:t>
            </a:r>
            <a:r>
              <a:rPr lang="en-US" sz="1500" b="1" dirty="0" smtClean="0"/>
              <a:t> branch -a</a:t>
            </a:r>
            <a:r>
              <a:rPr lang="en-US" sz="1500" dirty="0" smtClean="0"/>
              <a:t> #(shows both local and remote branch)</a:t>
            </a:r>
          </a:p>
          <a:p>
            <a:pPr algn="l"/>
            <a:r>
              <a:rPr lang="en-US" sz="1600" dirty="0" smtClean="0">
                <a:sym typeface="Wingdings" panose="05000000000000000000" pitchFamily="2" charset="2"/>
              </a:rPr>
              <a:t> Create new branch</a:t>
            </a:r>
            <a:endParaRPr lang="en-US" sz="1600" dirty="0" smtClean="0"/>
          </a:p>
          <a:p>
            <a:pPr algn="l"/>
            <a:r>
              <a:rPr lang="en-US" sz="1600" dirty="0" err="1" smtClean="0"/>
              <a:t>git</a:t>
            </a:r>
            <a:r>
              <a:rPr lang="en-US" sz="1600" dirty="0" smtClean="0"/>
              <a:t> </a:t>
            </a:r>
            <a:r>
              <a:rPr lang="en-US" sz="1600" dirty="0"/>
              <a:t>branch </a:t>
            </a:r>
            <a:r>
              <a:rPr lang="en-US" sz="1600" dirty="0" smtClean="0"/>
              <a:t>&lt;branch name</a:t>
            </a:r>
            <a:r>
              <a:rPr lang="en-US" sz="1600" dirty="0"/>
              <a:t>&gt;</a:t>
            </a:r>
            <a:endParaRPr lang="en-US" sz="1600" dirty="0" smtClean="0"/>
          </a:p>
          <a:p>
            <a:pPr marL="285750" indent="-285750" algn="l">
              <a:buFont typeface="Wingdings" panose="05000000000000000000" pitchFamily="2" charset="2"/>
              <a:buChar char="à"/>
            </a:pPr>
            <a:r>
              <a:rPr lang="en-US" sz="1600" dirty="0" smtClean="0">
                <a:sym typeface="Wingdings" panose="05000000000000000000" pitchFamily="2" charset="2"/>
              </a:rPr>
              <a:t>Delete branch</a:t>
            </a:r>
          </a:p>
          <a:p>
            <a:pPr algn="l"/>
            <a:r>
              <a:rPr lang="en-US" sz="1600" dirty="0" err="1" smtClean="0">
                <a:sym typeface="Wingdings" panose="05000000000000000000" pitchFamily="2" charset="2"/>
              </a:rPr>
              <a:t>git</a:t>
            </a:r>
            <a:r>
              <a:rPr lang="en-US" sz="1600" dirty="0" smtClean="0">
                <a:sym typeface="Wingdings" panose="05000000000000000000" pitchFamily="2" charset="2"/>
              </a:rPr>
              <a:t> branch -d </a:t>
            </a:r>
            <a:r>
              <a:rPr lang="en-US" sz="1400" dirty="0"/>
              <a:t>&lt;branch name&gt;</a:t>
            </a:r>
          </a:p>
          <a:p>
            <a:pPr marL="285750" indent="-285750" algn="l">
              <a:buFont typeface="Wingdings" panose="05000000000000000000" pitchFamily="2" charset="2"/>
              <a:buChar char="à"/>
            </a:pPr>
            <a:r>
              <a:rPr lang="en-US" sz="1500" dirty="0" smtClean="0">
                <a:sym typeface="Wingdings" panose="05000000000000000000" pitchFamily="2" charset="2"/>
              </a:rPr>
              <a:t>Delete remote branch</a:t>
            </a:r>
          </a:p>
          <a:p>
            <a:pPr algn="l"/>
            <a:r>
              <a:rPr lang="en-US" sz="1500" dirty="0" err="1" smtClean="0">
                <a:sym typeface="Wingdings" panose="05000000000000000000" pitchFamily="2" charset="2"/>
              </a:rPr>
              <a:t>git</a:t>
            </a:r>
            <a:r>
              <a:rPr lang="en-US" sz="1500" dirty="0" smtClean="0">
                <a:sym typeface="Wingdings" panose="05000000000000000000" pitchFamily="2" charset="2"/>
              </a:rPr>
              <a:t> push origin --delete </a:t>
            </a:r>
            <a:r>
              <a:rPr lang="en-US" sz="1400" dirty="0"/>
              <a:t>&lt;branch name&gt;</a:t>
            </a:r>
          </a:p>
          <a:p>
            <a:pPr marL="285750" indent="-285750" algn="l">
              <a:buFont typeface="Wingdings" panose="05000000000000000000" pitchFamily="2" charset="2"/>
              <a:buChar char="à"/>
            </a:pPr>
            <a:r>
              <a:rPr lang="en-US" sz="1500" dirty="0" smtClean="0">
                <a:sym typeface="Wingdings" panose="05000000000000000000" pitchFamily="2" charset="2"/>
              </a:rPr>
              <a:t>Create new branch and switch to it from local</a:t>
            </a:r>
          </a:p>
          <a:p>
            <a:pPr algn="l"/>
            <a:r>
              <a:rPr lang="en-US" sz="1500" dirty="0" err="1" smtClean="0">
                <a:sym typeface="Wingdings" panose="05000000000000000000" pitchFamily="2" charset="2"/>
              </a:rPr>
              <a:t>git</a:t>
            </a:r>
            <a:r>
              <a:rPr lang="en-US" sz="1500" dirty="0" smtClean="0">
                <a:sym typeface="Wingdings" panose="05000000000000000000" pitchFamily="2" charset="2"/>
              </a:rPr>
              <a:t> checkout -b </a:t>
            </a:r>
            <a:r>
              <a:rPr lang="en-US" sz="1400" dirty="0"/>
              <a:t>&lt;branch name&gt;</a:t>
            </a:r>
          </a:p>
          <a:p>
            <a:pPr marL="285750" indent="-285750" algn="l">
              <a:buFont typeface="Wingdings" panose="05000000000000000000" pitchFamily="2" charset="2"/>
              <a:buChar char="à"/>
            </a:pPr>
            <a:r>
              <a:rPr lang="en-US" sz="1500" dirty="0" smtClean="0">
                <a:sym typeface="Wingdings" panose="05000000000000000000" pitchFamily="2" charset="2"/>
              </a:rPr>
              <a:t>Rename local branch</a:t>
            </a:r>
          </a:p>
          <a:p>
            <a:pPr algn="l"/>
            <a:r>
              <a:rPr lang="en-US" sz="1500" dirty="0" err="1" smtClean="0">
                <a:sym typeface="Wingdings" panose="05000000000000000000" pitchFamily="2" charset="2"/>
              </a:rPr>
              <a:t>git</a:t>
            </a:r>
            <a:r>
              <a:rPr lang="en-US" sz="1500" dirty="0" smtClean="0">
                <a:sym typeface="Wingdings" panose="05000000000000000000" pitchFamily="2" charset="2"/>
              </a:rPr>
              <a:t> branch -m </a:t>
            </a:r>
            <a:r>
              <a:rPr lang="en-US" sz="1400" dirty="0" smtClean="0"/>
              <a:t>&lt;old branch </a:t>
            </a:r>
            <a:r>
              <a:rPr lang="en-US" sz="1400" dirty="0"/>
              <a:t>name</a:t>
            </a:r>
            <a:r>
              <a:rPr lang="en-US" sz="1400" dirty="0" smtClean="0"/>
              <a:t>&gt; &lt;new branch </a:t>
            </a:r>
            <a:r>
              <a:rPr lang="en-US" sz="1400" dirty="0"/>
              <a:t>name&gt;</a:t>
            </a:r>
          </a:p>
          <a:p>
            <a:pPr algn="l"/>
            <a:r>
              <a:rPr lang="en-US" sz="1400" dirty="0" smtClean="0">
                <a:sym typeface="Wingdings" panose="05000000000000000000" pitchFamily="2" charset="2"/>
              </a:rPr>
              <a:t> </a:t>
            </a:r>
            <a:r>
              <a:rPr lang="en-US" sz="1400" dirty="0" smtClean="0"/>
              <a:t>Switch to a branch </a:t>
            </a:r>
          </a:p>
          <a:p>
            <a:pPr algn="l"/>
            <a:r>
              <a:rPr lang="en-US" sz="1400" dirty="0" err="1" smtClean="0"/>
              <a:t>git</a:t>
            </a:r>
            <a:r>
              <a:rPr lang="en-US" sz="1400" dirty="0" smtClean="0"/>
              <a:t> checkout </a:t>
            </a:r>
            <a:r>
              <a:rPr lang="en-US" sz="1400" dirty="0"/>
              <a:t>&lt;branch name&gt;</a:t>
            </a:r>
          </a:p>
          <a:p>
            <a:pPr algn="l"/>
            <a:r>
              <a:rPr lang="en-US" sz="1400" dirty="0" smtClean="0">
                <a:sym typeface="Wingdings" panose="05000000000000000000" pitchFamily="2" charset="2"/>
              </a:rPr>
              <a:t> Switch to a branch which last checkout </a:t>
            </a:r>
          </a:p>
          <a:p>
            <a:pPr algn="l"/>
            <a:r>
              <a:rPr lang="en-US" sz="1400" dirty="0" err="1" smtClean="0"/>
              <a:t>git</a:t>
            </a:r>
            <a:r>
              <a:rPr lang="en-US" sz="1400" dirty="0" smtClean="0"/>
              <a:t> checkout-</a:t>
            </a:r>
          </a:p>
          <a:p>
            <a:pPr algn="l"/>
            <a:endParaRPr lang="en-US" sz="1400" dirty="0"/>
          </a:p>
          <a:p>
            <a:pPr algn="l"/>
            <a:endParaRPr lang="en-US" sz="1500" dirty="0" smtClean="0"/>
          </a:p>
        </p:txBody>
      </p:sp>
      <p:pic>
        <p:nvPicPr>
          <p:cNvPr id="2" name="Picture 1"/>
          <p:cNvPicPr>
            <a:picLocks noChangeAspect="1"/>
          </p:cNvPicPr>
          <p:nvPr/>
        </p:nvPicPr>
        <p:blipFill>
          <a:blip r:embed="rId2"/>
          <a:stretch>
            <a:fillRect/>
          </a:stretch>
        </p:blipFill>
        <p:spPr>
          <a:xfrm>
            <a:off x="4636394" y="605307"/>
            <a:ext cx="7044745" cy="3827909"/>
          </a:xfrm>
          <a:prstGeom prst="rect">
            <a:avLst/>
          </a:prstGeom>
        </p:spPr>
      </p:pic>
    </p:spTree>
    <p:extLst>
      <p:ext uri="{BB962C8B-B14F-4D97-AF65-F5344CB8AC3E}">
        <p14:creationId xmlns:p14="http://schemas.microsoft.com/office/powerpoint/2010/main" val="749551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699" y="154546"/>
            <a:ext cx="11758411" cy="6542467"/>
          </a:xfrm>
        </p:spPr>
        <p:txBody>
          <a:bodyPr>
            <a:normAutofit/>
          </a:bodyPr>
          <a:lstStyle/>
          <a:p>
            <a:pPr algn="l"/>
            <a:r>
              <a:rPr lang="en-US" sz="1500" b="1" dirty="0" err="1" smtClean="0"/>
              <a:t>Git</a:t>
            </a:r>
            <a:r>
              <a:rPr lang="en-US" sz="1500" b="1" dirty="0" smtClean="0"/>
              <a:t> merge</a:t>
            </a:r>
            <a:r>
              <a:rPr lang="en-US" sz="1500" dirty="0" smtClean="0"/>
              <a:t>: merging one branch to another branch. We need to make sure, you should be checkout to the branch where you wanted to merge.</a:t>
            </a:r>
          </a:p>
          <a:p>
            <a:pPr algn="l"/>
            <a:r>
              <a:rPr lang="en-US" sz="1500" dirty="0" smtClean="0"/>
              <a:t>Ex: if you want to merge </a:t>
            </a:r>
            <a:r>
              <a:rPr lang="en-US" sz="1500" dirty="0" err="1" smtClean="0"/>
              <a:t>dev</a:t>
            </a:r>
            <a:r>
              <a:rPr lang="en-US" sz="1500" dirty="0" smtClean="0"/>
              <a:t> branch code to master then you should be checked into master then run command </a:t>
            </a:r>
            <a:r>
              <a:rPr lang="en-US" sz="1500" b="1" u="sng" dirty="0" err="1" smtClean="0"/>
              <a:t>git</a:t>
            </a:r>
            <a:r>
              <a:rPr lang="en-US" sz="1500" b="1" u="sng" dirty="0" smtClean="0"/>
              <a:t> merge </a:t>
            </a:r>
            <a:r>
              <a:rPr lang="en-US" sz="1500" b="1" u="sng" dirty="0" err="1" smtClean="0"/>
              <a:t>dev</a:t>
            </a:r>
            <a:endParaRPr lang="en-US" sz="1500" b="1" u="sng" dirty="0" smtClean="0"/>
          </a:p>
          <a:p>
            <a:pPr algn="l"/>
            <a:r>
              <a:rPr lang="en-US" sz="1500" dirty="0" err="1" smtClean="0"/>
              <a:t>git</a:t>
            </a:r>
            <a:r>
              <a:rPr lang="en-US" sz="1500" dirty="0" smtClean="0"/>
              <a:t> merge &lt;active branch&gt;</a:t>
            </a:r>
          </a:p>
          <a:p>
            <a:pPr algn="l"/>
            <a:r>
              <a:rPr lang="en-US" sz="1500" dirty="0" err="1" smtClean="0"/>
              <a:t>git</a:t>
            </a:r>
            <a:r>
              <a:rPr lang="en-US" sz="1500" dirty="0" smtClean="0"/>
              <a:t> merge &lt;source branch&gt; &lt;destination branch&gt;</a:t>
            </a:r>
          </a:p>
          <a:p>
            <a:pPr algn="l"/>
            <a:r>
              <a:rPr lang="en-US" sz="1500" b="1" dirty="0" smtClean="0"/>
              <a:t>Merge Conflicts: </a:t>
            </a:r>
            <a:r>
              <a:rPr lang="en-US" sz="1500" dirty="0" smtClean="0"/>
              <a:t>If 2 or more developers or engineers are working on the same file in the same line. You will get merge conflicts while merging the code.</a:t>
            </a:r>
          </a:p>
          <a:p>
            <a:pPr algn="l"/>
            <a:r>
              <a:rPr lang="en-US" sz="1500" dirty="0" err="1" smtClean="0"/>
              <a:t>git</a:t>
            </a:r>
            <a:r>
              <a:rPr lang="en-US" sz="1500" dirty="0" smtClean="0"/>
              <a:t> checkout </a:t>
            </a:r>
            <a:r>
              <a:rPr lang="en-US" sz="1500" dirty="0" err="1" smtClean="0"/>
              <a:t>dev</a:t>
            </a:r>
            <a:endParaRPr lang="en-US" sz="1500" dirty="0" smtClean="0"/>
          </a:p>
          <a:p>
            <a:pPr algn="l"/>
            <a:r>
              <a:rPr lang="en-US" sz="1500" dirty="0" smtClean="0">
                <a:sym typeface="Wingdings" panose="05000000000000000000" pitchFamily="2" charset="2"/>
              </a:rPr>
              <a:t>Vi file1 ------ add content (Hello World)</a:t>
            </a:r>
          </a:p>
          <a:p>
            <a:pPr algn="l"/>
            <a:r>
              <a:rPr lang="en-US" sz="1500" dirty="0" err="1" smtClean="0">
                <a:sym typeface="Wingdings" panose="05000000000000000000" pitchFamily="2" charset="2"/>
              </a:rPr>
              <a:t>git</a:t>
            </a:r>
            <a:r>
              <a:rPr lang="en-US" sz="1500" dirty="0" smtClean="0">
                <a:sym typeface="Wingdings" panose="05000000000000000000" pitchFamily="2" charset="2"/>
              </a:rPr>
              <a:t> add .</a:t>
            </a:r>
          </a:p>
          <a:p>
            <a:pPr algn="l"/>
            <a:r>
              <a:rPr lang="en-US" sz="1500" dirty="0" err="1" smtClean="0">
                <a:sym typeface="Wingdings" panose="05000000000000000000" pitchFamily="2" charset="2"/>
              </a:rPr>
              <a:t>git</a:t>
            </a:r>
            <a:r>
              <a:rPr lang="en-US" sz="1500" dirty="0" smtClean="0">
                <a:sym typeface="Wingdings" panose="05000000000000000000" pitchFamily="2" charset="2"/>
              </a:rPr>
              <a:t> commit –m “comment”</a:t>
            </a:r>
          </a:p>
          <a:p>
            <a:pPr algn="l"/>
            <a:r>
              <a:rPr lang="en-US" sz="1500" dirty="0" err="1" smtClean="0">
                <a:sym typeface="Wingdings" panose="05000000000000000000" pitchFamily="2" charset="2"/>
              </a:rPr>
              <a:t>git</a:t>
            </a:r>
            <a:r>
              <a:rPr lang="en-US" sz="1500" dirty="0" smtClean="0">
                <a:sym typeface="Wingdings" panose="05000000000000000000" pitchFamily="2" charset="2"/>
              </a:rPr>
              <a:t> push origin </a:t>
            </a:r>
            <a:r>
              <a:rPr lang="en-US" sz="1500" dirty="0" err="1" smtClean="0">
                <a:sym typeface="Wingdings" panose="05000000000000000000" pitchFamily="2" charset="2"/>
              </a:rPr>
              <a:t>dev</a:t>
            </a:r>
            <a:endParaRPr lang="en-US" sz="1500" dirty="0" smtClean="0">
              <a:sym typeface="Wingdings" panose="05000000000000000000" pitchFamily="2" charset="2"/>
            </a:endParaRPr>
          </a:p>
          <a:p>
            <a:pPr algn="l"/>
            <a:r>
              <a:rPr lang="en-US" sz="1500" dirty="0" err="1" smtClean="0"/>
              <a:t>git</a:t>
            </a:r>
            <a:r>
              <a:rPr lang="en-US" sz="1500" dirty="0" smtClean="0"/>
              <a:t> checkout master</a:t>
            </a:r>
          </a:p>
          <a:p>
            <a:pPr algn="l"/>
            <a:r>
              <a:rPr lang="en-US" sz="1500" dirty="0" smtClean="0"/>
              <a:t>Vi file1 </a:t>
            </a:r>
            <a:r>
              <a:rPr lang="en-US" sz="1500" dirty="0">
                <a:sym typeface="Wingdings" panose="05000000000000000000" pitchFamily="2" charset="2"/>
              </a:rPr>
              <a:t>------ add content (Hello </a:t>
            </a:r>
            <a:r>
              <a:rPr lang="en-US" sz="1500" dirty="0" err="1" smtClean="0">
                <a:sym typeface="Wingdings" panose="05000000000000000000" pitchFamily="2" charset="2"/>
              </a:rPr>
              <a:t>Devops</a:t>
            </a:r>
            <a:r>
              <a:rPr lang="en-US" sz="1500" dirty="0" smtClean="0">
                <a:sym typeface="Wingdings" panose="05000000000000000000" pitchFamily="2" charset="2"/>
              </a:rPr>
              <a:t>)</a:t>
            </a:r>
            <a:endParaRPr lang="en-US" sz="1500" dirty="0">
              <a:sym typeface="Wingdings" panose="05000000000000000000" pitchFamily="2" charset="2"/>
            </a:endParaRPr>
          </a:p>
          <a:p>
            <a:pPr algn="l"/>
            <a:r>
              <a:rPr lang="en-US" sz="1500" dirty="0" err="1" smtClean="0"/>
              <a:t>Git</a:t>
            </a:r>
            <a:r>
              <a:rPr lang="en-US" sz="1500" dirty="0" smtClean="0"/>
              <a:t> commit -am “comment”</a:t>
            </a:r>
          </a:p>
          <a:p>
            <a:pPr algn="l"/>
            <a:r>
              <a:rPr lang="en-US" sz="1500" dirty="0" err="1" smtClean="0"/>
              <a:t>Git</a:t>
            </a:r>
            <a:r>
              <a:rPr lang="en-US" sz="1500" dirty="0" smtClean="0"/>
              <a:t> push origin master</a:t>
            </a:r>
          </a:p>
          <a:p>
            <a:pPr algn="l"/>
            <a:r>
              <a:rPr lang="en-US" sz="1500" dirty="0" err="1" smtClean="0"/>
              <a:t>git</a:t>
            </a:r>
            <a:r>
              <a:rPr lang="en-US" sz="1500" dirty="0" smtClean="0"/>
              <a:t> merge </a:t>
            </a:r>
            <a:r>
              <a:rPr lang="en-US" sz="1500" dirty="0" err="1" smtClean="0"/>
              <a:t>dev</a:t>
            </a:r>
            <a:r>
              <a:rPr lang="en-US" sz="1500" dirty="0" smtClean="0"/>
              <a:t> -</a:t>
            </a:r>
            <a:r>
              <a:rPr lang="en-US" sz="1500" dirty="0" smtClean="0">
                <a:sym typeface="Wingdings" panose="05000000000000000000" pitchFamily="2" charset="2"/>
              </a:rPr>
              <a:t> we will get conflicts.</a:t>
            </a:r>
          </a:p>
          <a:p>
            <a:pPr marL="285750" indent="-285750" algn="l">
              <a:buFont typeface="Wingdings" panose="05000000000000000000" pitchFamily="2" charset="2"/>
              <a:buChar char="à"/>
            </a:pPr>
            <a:r>
              <a:rPr lang="en-US" sz="1500" dirty="0" smtClean="0">
                <a:sym typeface="Wingdings" panose="05000000000000000000" pitchFamily="2" charset="2"/>
              </a:rPr>
              <a:t>Edit the file and remove the conflicts</a:t>
            </a:r>
          </a:p>
          <a:p>
            <a:pPr algn="l"/>
            <a:r>
              <a:rPr lang="en-US" sz="1500" dirty="0" err="1" smtClean="0">
                <a:sym typeface="Wingdings" panose="05000000000000000000" pitchFamily="2" charset="2"/>
              </a:rPr>
              <a:t>git</a:t>
            </a:r>
            <a:r>
              <a:rPr lang="en-US" sz="1500" dirty="0" smtClean="0">
                <a:sym typeface="Wingdings" panose="05000000000000000000" pitchFamily="2" charset="2"/>
              </a:rPr>
              <a:t> commit -am “message”</a:t>
            </a:r>
          </a:p>
          <a:p>
            <a:pPr algn="l"/>
            <a:r>
              <a:rPr lang="en-US" sz="1500" dirty="0" err="1" smtClean="0">
                <a:sym typeface="Wingdings" panose="05000000000000000000" pitchFamily="2" charset="2"/>
              </a:rPr>
              <a:t>git</a:t>
            </a:r>
            <a:r>
              <a:rPr lang="en-US" sz="1500" dirty="0" smtClean="0">
                <a:sym typeface="Wingdings" panose="05000000000000000000" pitchFamily="2" charset="2"/>
              </a:rPr>
              <a:t> push origin master</a:t>
            </a:r>
            <a:endParaRPr lang="en-US" sz="1500" dirty="0" smtClean="0"/>
          </a:p>
        </p:txBody>
      </p:sp>
    </p:spTree>
    <p:extLst>
      <p:ext uri="{BB962C8B-B14F-4D97-AF65-F5344CB8AC3E}">
        <p14:creationId xmlns:p14="http://schemas.microsoft.com/office/powerpoint/2010/main" val="325157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699" y="154546"/>
            <a:ext cx="11758411" cy="6542467"/>
          </a:xfrm>
        </p:spPr>
        <p:txBody>
          <a:bodyPr>
            <a:normAutofit lnSpcReduction="10000"/>
          </a:bodyPr>
          <a:lstStyle/>
          <a:p>
            <a:pPr algn="l"/>
            <a:r>
              <a:rPr lang="en-US" sz="1500" dirty="0" err="1" smtClean="0"/>
              <a:t>Git</a:t>
            </a:r>
            <a:r>
              <a:rPr lang="en-US" sz="1500" dirty="0" smtClean="0"/>
              <a:t> merge rebase: merge wil</a:t>
            </a:r>
            <a:r>
              <a:rPr lang="en-US" sz="1500" dirty="0" smtClean="0"/>
              <a:t>l merge the feature branches latest commit to the current branch. But while merging it will bring down all the previous commit in the feature branch.</a:t>
            </a:r>
          </a:p>
          <a:p>
            <a:pPr algn="l"/>
            <a:r>
              <a:rPr lang="en-US" sz="1500" dirty="0" smtClean="0"/>
              <a:t>Rebase is also acts like merge and it will merge feature branch code to current branch, but the only difference it will not only bring up the latest commit information to main branch, it will also bring up the all the commit id’s of feature branch.</a:t>
            </a:r>
          </a:p>
          <a:p>
            <a:pPr algn="l"/>
            <a:endParaRPr lang="en-US" sz="1500" dirty="0" smtClean="0"/>
          </a:p>
          <a:p>
            <a:pPr algn="l"/>
            <a:r>
              <a:rPr lang="en-US" sz="1500" dirty="0" err="1" smtClean="0"/>
              <a:t>git</a:t>
            </a:r>
            <a:r>
              <a:rPr lang="en-US" sz="1500" dirty="0" smtClean="0"/>
              <a:t> rebase &lt;active </a:t>
            </a:r>
            <a:r>
              <a:rPr lang="en-US" sz="1500" dirty="0"/>
              <a:t>branch&gt;</a:t>
            </a:r>
          </a:p>
          <a:p>
            <a:pPr algn="l"/>
            <a:r>
              <a:rPr lang="en-US" sz="1500" dirty="0" err="1"/>
              <a:t>git</a:t>
            </a:r>
            <a:r>
              <a:rPr lang="en-US" sz="1500" dirty="0"/>
              <a:t> rebase </a:t>
            </a:r>
            <a:r>
              <a:rPr lang="en-US" sz="1500" dirty="0" smtClean="0"/>
              <a:t>&lt;</a:t>
            </a:r>
            <a:r>
              <a:rPr lang="en-US" sz="1500" dirty="0"/>
              <a:t>source branch&gt; &lt;destination branch&gt;</a:t>
            </a:r>
          </a:p>
          <a:p>
            <a:pPr algn="l"/>
            <a:endParaRPr lang="en-US" sz="1500" dirty="0"/>
          </a:p>
          <a:p>
            <a:pPr algn="l"/>
            <a:endParaRPr lang="en-US" sz="1500" dirty="0"/>
          </a:p>
          <a:p>
            <a:pPr algn="l"/>
            <a:endParaRPr lang="en-US" sz="1500" dirty="0"/>
          </a:p>
          <a:p>
            <a:pPr algn="l"/>
            <a:endParaRPr lang="en-US" sz="1500" dirty="0" smtClean="0"/>
          </a:p>
          <a:p>
            <a:pPr algn="l"/>
            <a:r>
              <a:rPr lang="en-US" sz="1500" dirty="0" err="1" smtClean="0"/>
              <a:t>Git</a:t>
            </a:r>
            <a:r>
              <a:rPr lang="en-US" sz="1500" dirty="0" smtClean="0"/>
              <a:t> pull request: It is the industry standard to merge any code. This required due to we should be having the code peer review by someone else from your team.</a:t>
            </a:r>
          </a:p>
          <a:p>
            <a:pPr marL="285750" indent="-285750" algn="l">
              <a:buFont typeface="Wingdings" panose="05000000000000000000" pitchFamily="2" charset="2"/>
              <a:buChar char="à"/>
            </a:pPr>
            <a:r>
              <a:rPr lang="en-US" sz="1500" dirty="0" smtClean="0">
                <a:sym typeface="Wingdings" panose="05000000000000000000" pitchFamily="2" charset="2"/>
              </a:rPr>
              <a:t>To </a:t>
            </a:r>
            <a:r>
              <a:rPr lang="en-US" sz="1500" dirty="0" err="1" smtClean="0">
                <a:sym typeface="Wingdings" panose="05000000000000000000" pitchFamily="2" charset="2"/>
              </a:rPr>
              <a:t>git</a:t>
            </a:r>
            <a:r>
              <a:rPr lang="en-US" sz="1500" dirty="0" smtClean="0">
                <a:sym typeface="Wingdings" panose="05000000000000000000" pitchFamily="2" charset="2"/>
              </a:rPr>
              <a:t> hub repo  create pull request  select source and destination  create pull request.</a:t>
            </a:r>
          </a:p>
          <a:p>
            <a:pPr algn="l"/>
            <a:r>
              <a:rPr lang="en-US" sz="1500" dirty="0" err="1" smtClean="0">
                <a:sym typeface="Wingdings" panose="05000000000000000000" pitchFamily="2" charset="2"/>
              </a:rPr>
              <a:t>Git</a:t>
            </a:r>
            <a:r>
              <a:rPr lang="en-US" sz="1500" dirty="0" smtClean="0">
                <a:sym typeface="Wingdings" panose="05000000000000000000" pitchFamily="2" charset="2"/>
              </a:rPr>
              <a:t> cherry pick:</a:t>
            </a:r>
            <a:r>
              <a:rPr lang="en-US" sz="1500" dirty="0">
                <a:sym typeface="Wingdings" panose="05000000000000000000" pitchFamily="2" charset="2"/>
              </a:rPr>
              <a:t> </a:t>
            </a:r>
            <a:r>
              <a:rPr lang="en-US" sz="1500" dirty="0" smtClean="0">
                <a:sym typeface="Wingdings" panose="05000000000000000000" pitchFamily="2" charset="2"/>
              </a:rPr>
              <a:t>If you want to bring only one commit from other branch to current branch we need to use </a:t>
            </a:r>
            <a:r>
              <a:rPr lang="en-US" sz="1500" dirty="0" err="1" smtClean="0">
                <a:sym typeface="Wingdings" panose="05000000000000000000" pitchFamily="2" charset="2"/>
              </a:rPr>
              <a:t>git</a:t>
            </a:r>
            <a:r>
              <a:rPr lang="en-US" sz="1500" dirty="0" smtClean="0">
                <a:sym typeface="Wingdings" panose="05000000000000000000" pitchFamily="2" charset="2"/>
              </a:rPr>
              <a:t> cherry pic.</a:t>
            </a:r>
            <a:r>
              <a:rPr lang="en-US" sz="1500" dirty="0">
                <a:sym typeface="Wingdings" panose="05000000000000000000" pitchFamily="2" charset="2"/>
              </a:rPr>
              <a:t> </a:t>
            </a:r>
            <a:r>
              <a:rPr lang="en-US" sz="1500" dirty="0" smtClean="0">
                <a:sym typeface="Wingdings" panose="05000000000000000000" pitchFamily="2" charset="2"/>
              </a:rPr>
              <a:t>For this we can have few commits in the other branch (feature branch).</a:t>
            </a:r>
          </a:p>
          <a:p>
            <a:pPr algn="l"/>
            <a:r>
              <a:rPr lang="en-US" sz="1500" dirty="0" err="1" smtClean="0">
                <a:sym typeface="Wingdings" panose="05000000000000000000" pitchFamily="2" charset="2"/>
              </a:rPr>
              <a:t>eg</a:t>
            </a:r>
            <a:r>
              <a:rPr lang="en-US" sz="1500" dirty="0" smtClean="0">
                <a:sym typeface="Wingdings" panose="05000000000000000000" pitchFamily="2" charset="2"/>
              </a:rPr>
              <a:t>: we have 2 branches, master and dev. Master has more commits than the </a:t>
            </a:r>
            <a:r>
              <a:rPr lang="en-US" sz="1500" dirty="0" err="1" smtClean="0">
                <a:sym typeface="Wingdings" panose="05000000000000000000" pitchFamily="2" charset="2"/>
              </a:rPr>
              <a:t>dev</a:t>
            </a:r>
            <a:r>
              <a:rPr lang="en-US" sz="1500" dirty="0" smtClean="0">
                <a:sym typeface="Wingdings" panose="05000000000000000000" pitchFamily="2" charset="2"/>
              </a:rPr>
              <a:t> and we want bring only one commit into dev. We can use </a:t>
            </a:r>
            <a:r>
              <a:rPr lang="en-US" sz="1500" dirty="0" err="1" smtClean="0">
                <a:sym typeface="Wingdings" panose="05000000000000000000" pitchFamily="2" charset="2"/>
              </a:rPr>
              <a:t>cherrypic</a:t>
            </a:r>
            <a:r>
              <a:rPr lang="en-US" sz="1500" dirty="0" smtClean="0">
                <a:sym typeface="Wingdings" panose="05000000000000000000" pitchFamily="2" charset="2"/>
              </a:rPr>
              <a:t>. You should be there in the same branch where you want to bring the changes.</a:t>
            </a:r>
          </a:p>
          <a:p>
            <a:pPr algn="l"/>
            <a:r>
              <a:rPr lang="en-US" sz="1500" dirty="0" err="1" smtClean="0">
                <a:sym typeface="Wingdings" panose="05000000000000000000" pitchFamily="2" charset="2"/>
              </a:rPr>
              <a:t>git</a:t>
            </a:r>
            <a:r>
              <a:rPr lang="en-US" sz="1500" dirty="0" smtClean="0">
                <a:sym typeface="Wingdings" panose="05000000000000000000" pitchFamily="2" charset="2"/>
              </a:rPr>
              <a:t> cherry-pick &lt;</a:t>
            </a:r>
            <a:r>
              <a:rPr lang="en-US" sz="1500" dirty="0" err="1" smtClean="0">
                <a:sym typeface="Wingdings" panose="05000000000000000000" pitchFamily="2" charset="2"/>
              </a:rPr>
              <a:t>commitID</a:t>
            </a:r>
            <a:r>
              <a:rPr lang="en-US" sz="1500" dirty="0" smtClean="0">
                <a:sym typeface="Wingdings" panose="05000000000000000000" pitchFamily="2" charset="2"/>
              </a:rPr>
              <a:t>&gt;</a:t>
            </a:r>
          </a:p>
          <a:p>
            <a:pPr algn="l"/>
            <a:r>
              <a:rPr lang="en-US" sz="1500" dirty="0" err="1">
                <a:sym typeface="Wingdings" panose="05000000000000000000" pitchFamily="2" charset="2"/>
              </a:rPr>
              <a:t>git</a:t>
            </a:r>
            <a:r>
              <a:rPr lang="en-US" sz="1500" dirty="0">
                <a:sym typeface="Wingdings" panose="05000000000000000000" pitchFamily="2" charset="2"/>
              </a:rPr>
              <a:t> cherry-pick &lt;</a:t>
            </a:r>
            <a:r>
              <a:rPr lang="en-US" sz="1500" dirty="0" err="1">
                <a:sym typeface="Wingdings" panose="05000000000000000000" pitchFamily="2" charset="2"/>
              </a:rPr>
              <a:t>commitID</a:t>
            </a:r>
            <a:r>
              <a:rPr lang="en-US" sz="1500" dirty="0" smtClean="0">
                <a:sym typeface="Wingdings" panose="05000000000000000000" pitchFamily="2" charset="2"/>
              </a:rPr>
              <a:t>&gt; </a:t>
            </a:r>
            <a:r>
              <a:rPr lang="en-US" sz="1500" dirty="0">
                <a:sym typeface="Wingdings" panose="05000000000000000000" pitchFamily="2" charset="2"/>
              </a:rPr>
              <a:t>&lt;</a:t>
            </a:r>
            <a:r>
              <a:rPr lang="en-US" sz="1500" dirty="0" smtClean="0">
                <a:sym typeface="Wingdings" panose="05000000000000000000" pitchFamily="2" charset="2"/>
              </a:rPr>
              <a:t>commitID2&gt; ….</a:t>
            </a:r>
          </a:p>
          <a:p>
            <a:pPr algn="l"/>
            <a:r>
              <a:rPr lang="en-US" sz="1500" dirty="0" smtClean="0">
                <a:sym typeface="Wingdings" panose="05000000000000000000" pitchFamily="2" charset="2"/>
              </a:rPr>
              <a:t>Bring the changes from other branches but not merge with that commit id.\</a:t>
            </a:r>
          </a:p>
          <a:p>
            <a:pPr algn="l"/>
            <a:r>
              <a:rPr lang="en-US" sz="1500" dirty="0" err="1" smtClean="0">
                <a:sym typeface="Wingdings" panose="05000000000000000000" pitchFamily="2" charset="2"/>
              </a:rPr>
              <a:t>git</a:t>
            </a:r>
            <a:r>
              <a:rPr lang="en-US" sz="1500" dirty="0" smtClean="0">
                <a:sym typeface="Wingdings" panose="05000000000000000000" pitchFamily="2" charset="2"/>
              </a:rPr>
              <a:t> cherry-pick &lt;</a:t>
            </a:r>
            <a:r>
              <a:rPr lang="en-US" sz="1500" dirty="0" err="1" smtClean="0">
                <a:sym typeface="Wingdings" panose="05000000000000000000" pitchFamily="2" charset="2"/>
              </a:rPr>
              <a:t>commitID</a:t>
            </a:r>
            <a:r>
              <a:rPr lang="en-US" sz="1500" dirty="0" smtClean="0">
                <a:sym typeface="Wingdings" panose="05000000000000000000" pitchFamily="2" charset="2"/>
              </a:rPr>
              <a:t>&gt; -n </a:t>
            </a:r>
            <a:endParaRPr lang="en-US" sz="1500" dirty="0">
              <a:sym typeface="Wingdings" panose="05000000000000000000" pitchFamily="2" charset="2"/>
            </a:endParaRPr>
          </a:p>
        </p:txBody>
      </p:sp>
      <p:pic>
        <p:nvPicPr>
          <p:cNvPr id="2" name="Picture 1"/>
          <p:cNvPicPr>
            <a:picLocks noChangeAspect="1"/>
          </p:cNvPicPr>
          <p:nvPr/>
        </p:nvPicPr>
        <p:blipFill>
          <a:blip r:embed="rId2"/>
          <a:stretch>
            <a:fillRect/>
          </a:stretch>
        </p:blipFill>
        <p:spPr>
          <a:xfrm>
            <a:off x="6524801" y="1208535"/>
            <a:ext cx="4224697" cy="2049821"/>
          </a:xfrm>
          <a:prstGeom prst="rect">
            <a:avLst/>
          </a:prstGeom>
        </p:spPr>
      </p:pic>
    </p:spTree>
    <p:extLst>
      <p:ext uri="{BB962C8B-B14F-4D97-AF65-F5344CB8AC3E}">
        <p14:creationId xmlns:p14="http://schemas.microsoft.com/office/powerpoint/2010/main" val="3775126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699" y="154546"/>
            <a:ext cx="11758411" cy="6542467"/>
          </a:xfrm>
        </p:spPr>
        <p:txBody>
          <a:bodyPr>
            <a:normAutofit/>
          </a:bodyPr>
          <a:lstStyle/>
          <a:p>
            <a:pPr algn="l"/>
            <a:r>
              <a:rPr lang="en-US" sz="1500" b="1" dirty="0" err="1" smtClean="0"/>
              <a:t>Git</a:t>
            </a:r>
            <a:r>
              <a:rPr lang="en-US" sz="1500" b="1" dirty="0" smtClean="0"/>
              <a:t> Revert</a:t>
            </a:r>
            <a:r>
              <a:rPr lang="en-US" sz="1500" dirty="0" smtClean="0"/>
              <a:t>: If you want undo the committed changes in our repository we need to use </a:t>
            </a:r>
            <a:r>
              <a:rPr lang="en-US" sz="1500" dirty="0" err="1" smtClean="0"/>
              <a:t>git</a:t>
            </a:r>
            <a:r>
              <a:rPr lang="en-US" sz="1500" dirty="0" smtClean="0"/>
              <a:t> revert command.</a:t>
            </a:r>
          </a:p>
          <a:p>
            <a:pPr algn="l"/>
            <a:r>
              <a:rPr lang="en-US" sz="1500" dirty="0" err="1" smtClean="0"/>
              <a:t>Eg</a:t>
            </a:r>
            <a:r>
              <a:rPr lang="en-US" sz="1500" dirty="0" smtClean="0"/>
              <a:t>: touch food.txt</a:t>
            </a:r>
          </a:p>
          <a:p>
            <a:pPr algn="l"/>
            <a:r>
              <a:rPr lang="en-US" sz="1500" dirty="0" smtClean="0"/>
              <a:t>Vi food.txt </a:t>
            </a:r>
            <a:r>
              <a:rPr lang="en-US" sz="1500" dirty="0" smtClean="0">
                <a:sym typeface="Wingdings" panose="05000000000000000000" pitchFamily="2" charset="2"/>
              </a:rPr>
              <a:t> samosa</a:t>
            </a:r>
          </a:p>
          <a:p>
            <a:pPr algn="l"/>
            <a:r>
              <a:rPr lang="en-US" sz="1500" dirty="0" err="1" smtClean="0">
                <a:sym typeface="Wingdings" panose="05000000000000000000" pitchFamily="2" charset="2"/>
              </a:rPr>
              <a:t>Git</a:t>
            </a:r>
            <a:r>
              <a:rPr lang="en-US" sz="1500" dirty="0" smtClean="0">
                <a:sym typeface="Wingdings" panose="05000000000000000000" pitchFamily="2" charset="2"/>
              </a:rPr>
              <a:t> commit –am “samosa”</a:t>
            </a:r>
          </a:p>
          <a:p>
            <a:pPr algn="l"/>
            <a:r>
              <a:rPr lang="en-US" sz="1500" dirty="0" smtClean="0">
                <a:sym typeface="Wingdings" panose="05000000000000000000" pitchFamily="2" charset="2"/>
              </a:rPr>
              <a:t>Vi food.txt  pizza</a:t>
            </a:r>
          </a:p>
          <a:p>
            <a:pPr algn="l"/>
            <a:r>
              <a:rPr lang="en-US" sz="1500" dirty="0" err="1" smtClean="0">
                <a:sym typeface="Wingdings" panose="05000000000000000000" pitchFamily="2" charset="2"/>
              </a:rPr>
              <a:t>Git</a:t>
            </a:r>
            <a:r>
              <a:rPr lang="en-US" sz="1500" dirty="0" smtClean="0">
                <a:sym typeface="Wingdings" panose="05000000000000000000" pitchFamily="2" charset="2"/>
              </a:rPr>
              <a:t> commit –am “pizza”</a:t>
            </a:r>
          </a:p>
          <a:p>
            <a:pPr algn="l"/>
            <a:r>
              <a:rPr lang="en-US" sz="1500" dirty="0" smtClean="0">
                <a:sym typeface="Wingdings" panose="05000000000000000000" pitchFamily="2" charset="2"/>
              </a:rPr>
              <a:t>Vi food.txt  chicken</a:t>
            </a:r>
          </a:p>
          <a:p>
            <a:pPr algn="l"/>
            <a:r>
              <a:rPr lang="en-US" sz="1500" dirty="0" err="1" smtClean="0">
                <a:sym typeface="Wingdings" panose="05000000000000000000" pitchFamily="2" charset="2"/>
              </a:rPr>
              <a:t>Git</a:t>
            </a:r>
            <a:r>
              <a:rPr lang="en-US" sz="1500" dirty="0" smtClean="0">
                <a:sym typeface="Wingdings" panose="05000000000000000000" pitchFamily="2" charset="2"/>
              </a:rPr>
              <a:t> commit –am “chicken”</a:t>
            </a:r>
          </a:p>
          <a:p>
            <a:pPr algn="l"/>
            <a:r>
              <a:rPr lang="en-US" sz="1500" dirty="0" err="1" smtClean="0">
                <a:sym typeface="Wingdings" panose="05000000000000000000" pitchFamily="2" charset="2"/>
              </a:rPr>
              <a:t>git</a:t>
            </a:r>
            <a:r>
              <a:rPr lang="en-US" sz="1500" dirty="0" smtClean="0">
                <a:sym typeface="Wingdings" panose="05000000000000000000" pitchFamily="2" charset="2"/>
              </a:rPr>
              <a:t> log --</a:t>
            </a:r>
            <a:r>
              <a:rPr lang="en-US" sz="1500" dirty="0" err="1" smtClean="0">
                <a:sym typeface="Wingdings" panose="05000000000000000000" pitchFamily="2" charset="2"/>
              </a:rPr>
              <a:t>oneline</a:t>
            </a:r>
            <a:r>
              <a:rPr lang="en-US" sz="1500" dirty="0" smtClean="0">
                <a:sym typeface="Wingdings" panose="05000000000000000000" pitchFamily="2" charset="2"/>
              </a:rPr>
              <a:t>     get the commit id</a:t>
            </a:r>
          </a:p>
          <a:p>
            <a:pPr algn="l"/>
            <a:r>
              <a:rPr lang="en-US" sz="1500" dirty="0" err="1" smtClean="0">
                <a:sym typeface="Wingdings" panose="05000000000000000000" pitchFamily="2" charset="2"/>
              </a:rPr>
              <a:t>git</a:t>
            </a:r>
            <a:r>
              <a:rPr lang="en-US" sz="1500" dirty="0" smtClean="0">
                <a:sym typeface="Wingdings" panose="05000000000000000000" pitchFamily="2" charset="2"/>
              </a:rPr>
              <a:t> revert &lt;</a:t>
            </a:r>
            <a:r>
              <a:rPr lang="en-US" sz="1500" dirty="0" err="1" smtClean="0">
                <a:sym typeface="Wingdings" panose="05000000000000000000" pitchFamily="2" charset="2"/>
              </a:rPr>
              <a:t>commitID</a:t>
            </a:r>
            <a:r>
              <a:rPr lang="en-US" sz="1500" dirty="0" smtClean="0">
                <a:sym typeface="Wingdings" panose="05000000000000000000" pitchFamily="2" charset="2"/>
              </a:rPr>
              <a:t>&gt;</a:t>
            </a:r>
            <a:endParaRPr lang="en-US" sz="1500" dirty="0">
              <a:sym typeface="Wingdings" panose="05000000000000000000" pitchFamily="2" charset="2"/>
            </a:endParaRPr>
          </a:p>
          <a:p>
            <a:pPr algn="l"/>
            <a:r>
              <a:rPr lang="en-US" sz="1500" b="1" dirty="0" smtClean="0">
                <a:sym typeface="Wingdings" panose="05000000000000000000" pitchFamily="2" charset="2"/>
              </a:rPr>
              <a:t>Reset</a:t>
            </a:r>
            <a:r>
              <a:rPr lang="en-US" sz="1500" dirty="0" smtClean="0">
                <a:sym typeface="Wingdings" panose="05000000000000000000" pitchFamily="2" charset="2"/>
              </a:rPr>
              <a:t>: This can go back to some timestamp. We can reset our commits or staging or work directory. </a:t>
            </a:r>
          </a:p>
          <a:p>
            <a:pPr algn="l"/>
            <a:r>
              <a:rPr lang="en-US" sz="1500" dirty="0" err="1" smtClean="0">
                <a:sym typeface="Wingdings" panose="05000000000000000000" pitchFamily="2" charset="2"/>
              </a:rPr>
              <a:t>git</a:t>
            </a:r>
            <a:r>
              <a:rPr lang="en-US" sz="1500" dirty="0" smtClean="0">
                <a:sym typeface="Wingdings" panose="05000000000000000000" pitchFamily="2" charset="2"/>
              </a:rPr>
              <a:t> reset  we can </a:t>
            </a:r>
            <a:r>
              <a:rPr lang="en-US" sz="1500" dirty="0" err="1" smtClean="0">
                <a:sym typeface="Wingdings" panose="05000000000000000000" pitchFamily="2" charset="2"/>
              </a:rPr>
              <a:t>unstage</a:t>
            </a:r>
            <a:r>
              <a:rPr lang="en-US" sz="1500" dirty="0" smtClean="0">
                <a:sym typeface="Wingdings" panose="05000000000000000000" pitchFamily="2" charset="2"/>
              </a:rPr>
              <a:t> the staged content.</a:t>
            </a:r>
          </a:p>
          <a:p>
            <a:pPr algn="l"/>
            <a:r>
              <a:rPr lang="en-US" sz="1500" dirty="0" err="1" smtClean="0">
                <a:sym typeface="Wingdings" panose="05000000000000000000" pitchFamily="2" charset="2"/>
              </a:rPr>
              <a:t>git</a:t>
            </a:r>
            <a:r>
              <a:rPr lang="en-US" sz="1500" dirty="0" smtClean="0">
                <a:sym typeface="Wingdings" panose="05000000000000000000" pitchFamily="2" charset="2"/>
              </a:rPr>
              <a:t> reset head</a:t>
            </a:r>
          </a:p>
          <a:p>
            <a:pPr algn="l"/>
            <a:r>
              <a:rPr lang="en-US" sz="1500" dirty="0" err="1" smtClean="0">
                <a:sym typeface="Wingdings" panose="05000000000000000000" pitchFamily="2" charset="2"/>
              </a:rPr>
              <a:t>Git</a:t>
            </a:r>
            <a:r>
              <a:rPr lang="en-US" sz="1500" dirty="0" smtClean="0">
                <a:sym typeface="Wingdings" panose="05000000000000000000" pitchFamily="2" charset="2"/>
              </a:rPr>
              <a:t> reset --hard</a:t>
            </a:r>
          </a:p>
          <a:p>
            <a:pPr algn="l"/>
            <a:r>
              <a:rPr lang="en-US" sz="1500" b="1" dirty="0" err="1" smtClean="0">
                <a:sym typeface="Wingdings" panose="05000000000000000000" pitchFamily="2" charset="2"/>
              </a:rPr>
              <a:t>Git</a:t>
            </a:r>
            <a:r>
              <a:rPr lang="en-US" sz="1500" b="1" dirty="0" smtClean="0">
                <a:sym typeface="Wingdings" panose="05000000000000000000" pitchFamily="2" charset="2"/>
              </a:rPr>
              <a:t> ignore</a:t>
            </a:r>
            <a:r>
              <a:rPr lang="en-US" sz="1500" dirty="0" smtClean="0">
                <a:sym typeface="Wingdings" panose="05000000000000000000" pitchFamily="2" charset="2"/>
              </a:rPr>
              <a:t>: ignoring some files.</a:t>
            </a:r>
          </a:p>
          <a:p>
            <a:pPr algn="l"/>
            <a:r>
              <a:rPr lang="en-US" sz="1500" dirty="0" err="1" smtClean="0">
                <a:sym typeface="Wingdings" panose="05000000000000000000" pitchFamily="2" charset="2"/>
              </a:rPr>
              <a:t>Git</a:t>
            </a:r>
            <a:r>
              <a:rPr lang="en-US" sz="1500" dirty="0" smtClean="0">
                <a:sym typeface="Wingdings" panose="05000000000000000000" pitchFamily="2" charset="2"/>
              </a:rPr>
              <a:t> tag: we can tag our code and push into central repo as a version.</a:t>
            </a:r>
          </a:p>
          <a:p>
            <a:pPr algn="l"/>
            <a:r>
              <a:rPr lang="en-US" sz="1500" b="1" dirty="0" err="1" smtClean="0">
                <a:sym typeface="Wingdings" panose="05000000000000000000" pitchFamily="2" charset="2"/>
              </a:rPr>
              <a:t>Git</a:t>
            </a:r>
            <a:r>
              <a:rPr lang="en-US" sz="1500" b="1" dirty="0" smtClean="0">
                <a:sym typeface="Wingdings" panose="05000000000000000000" pitchFamily="2" charset="2"/>
              </a:rPr>
              <a:t> stash</a:t>
            </a:r>
            <a:r>
              <a:rPr lang="en-US" sz="1500" dirty="0" smtClean="0">
                <a:sym typeface="Wingdings" panose="05000000000000000000" pitchFamily="2" charset="2"/>
              </a:rPr>
              <a:t>: </a:t>
            </a:r>
            <a:r>
              <a:rPr lang="en-US" sz="1600" dirty="0" err="1"/>
              <a:t>Git</a:t>
            </a:r>
            <a:r>
              <a:rPr lang="en-US" sz="1600" dirty="0"/>
              <a:t> stash is a built-in command with the distributed Version control tool in </a:t>
            </a:r>
            <a:r>
              <a:rPr lang="en-US" sz="1600" dirty="0" err="1"/>
              <a:t>Git</a:t>
            </a:r>
            <a:r>
              <a:rPr lang="en-US" sz="1600" dirty="0"/>
              <a:t> that locally stores all the most recent changes in a workspace and resets the state of the workspace to the prior commit state. A user can retrieve all files put into the stash with the </a:t>
            </a:r>
            <a:r>
              <a:rPr lang="en-US" sz="1600" dirty="0" err="1"/>
              <a:t>git</a:t>
            </a:r>
            <a:r>
              <a:rPr lang="en-US" sz="1600" dirty="0"/>
              <a:t> stash pop and </a:t>
            </a:r>
            <a:r>
              <a:rPr lang="en-US" sz="1600" dirty="0" err="1"/>
              <a:t>git</a:t>
            </a:r>
            <a:r>
              <a:rPr lang="en-US" sz="1600" dirty="0"/>
              <a:t> stash apply commands</a:t>
            </a:r>
            <a:endParaRPr lang="en-US" sz="1500" dirty="0" smtClean="0">
              <a:sym typeface="Wingdings" panose="05000000000000000000" pitchFamily="2" charset="2"/>
            </a:endParaRPr>
          </a:p>
          <a:p>
            <a:pPr algn="l"/>
            <a:endParaRPr lang="en-US" sz="1500" dirty="0" smtClean="0"/>
          </a:p>
        </p:txBody>
      </p:sp>
    </p:spTree>
    <p:extLst>
      <p:ext uri="{BB962C8B-B14F-4D97-AF65-F5344CB8AC3E}">
        <p14:creationId xmlns:p14="http://schemas.microsoft.com/office/powerpoint/2010/main" val="200585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12445</TotalTime>
  <Words>969</Words>
  <Application>Microsoft Office PowerPoint</Application>
  <PresentationFormat>Widescreen</PresentationFormat>
  <Paragraphs>108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42</cp:revision>
  <dcterms:created xsi:type="dcterms:W3CDTF">2022-07-25T03:43:27Z</dcterms:created>
  <dcterms:modified xsi:type="dcterms:W3CDTF">2022-08-25T12:20:30Z</dcterms:modified>
</cp:coreProperties>
</file>