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272251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281036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08837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48C00-9206-4F86-9186-FEA3ADE2D9F1}"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13775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348C00-9206-4F86-9186-FEA3ADE2D9F1}"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11902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348C00-9206-4F86-9186-FEA3ADE2D9F1}"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420997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48C00-9206-4F86-9186-FEA3ADE2D9F1}"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134141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348C00-9206-4F86-9186-FEA3ADE2D9F1}"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93043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48C00-9206-4F86-9186-FEA3ADE2D9F1}"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293052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48C00-9206-4F86-9186-FEA3ADE2D9F1}"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18451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48C00-9206-4F86-9186-FEA3ADE2D9F1}"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62E7B-B7A6-4483-A3D5-214D5EA274B9}" type="slidenum">
              <a:rPr lang="en-US" smtClean="0"/>
              <a:t>‹#›</a:t>
            </a:fld>
            <a:endParaRPr lang="en-US"/>
          </a:p>
        </p:txBody>
      </p:sp>
    </p:spTree>
    <p:extLst>
      <p:ext uri="{BB962C8B-B14F-4D97-AF65-F5344CB8AC3E}">
        <p14:creationId xmlns:p14="http://schemas.microsoft.com/office/powerpoint/2010/main" val="327147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48C00-9206-4F86-9186-FEA3ADE2D9F1}" type="datetimeFigureOut">
              <a:rPr lang="en-US" smtClean="0"/>
              <a:t>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62E7B-B7A6-4483-A3D5-214D5EA274B9}" type="slidenum">
              <a:rPr lang="en-US" smtClean="0"/>
              <a:t>‹#›</a:t>
            </a:fld>
            <a:endParaRPr lang="en-US"/>
          </a:p>
        </p:txBody>
      </p:sp>
    </p:spTree>
    <p:extLst>
      <p:ext uri="{BB962C8B-B14F-4D97-AF65-F5344CB8AC3E}">
        <p14:creationId xmlns:p14="http://schemas.microsoft.com/office/powerpoint/2010/main" val="42290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4" y="141667"/>
            <a:ext cx="11732653" cy="6503831"/>
          </a:xfrm>
        </p:spPr>
        <p:txBody>
          <a:bodyPr>
            <a:normAutofit/>
          </a:bodyPr>
          <a:lstStyle/>
          <a:p>
            <a:pPr marL="0" indent="0">
              <a:buNone/>
            </a:pPr>
            <a:r>
              <a:rPr lang="en-US" sz="1500" dirty="0" err="1" smtClean="0"/>
              <a:t>StetefulSet</a:t>
            </a:r>
            <a:r>
              <a:rPr lang="en-US" sz="1500" dirty="0" smtClean="0"/>
              <a:t>: It is </a:t>
            </a:r>
            <a:r>
              <a:rPr lang="en-US" sz="1500" dirty="0" err="1" smtClean="0"/>
              <a:t>kubenetes</a:t>
            </a:r>
            <a:r>
              <a:rPr lang="en-US" sz="1500" dirty="0" smtClean="0"/>
              <a:t> component which specifically used for </a:t>
            </a:r>
            <a:r>
              <a:rPr lang="en-US" sz="1500" dirty="0" err="1" smtClean="0"/>
              <a:t>stateful</a:t>
            </a:r>
            <a:r>
              <a:rPr lang="en-US" sz="1500" dirty="0" smtClean="0"/>
              <a:t> applications. This deployed using </a:t>
            </a:r>
            <a:r>
              <a:rPr lang="en-US" sz="1500" dirty="0" err="1" smtClean="0"/>
              <a:t>stateful</a:t>
            </a:r>
            <a:r>
              <a:rPr lang="en-US" sz="1500" dirty="0" smtClean="0"/>
              <a:t> set component in K8S.</a:t>
            </a:r>
          </a:p>
          <a:p>
            <a:pPr marL="0" indent="0">
              <a:buNone/>
            </a:pPr>
            <a:r>
              <a:rPr lang="en-US" sz="1500" dirty="0" err="1" smtClean="0">
                <a:sym typeface="Wingdings" panose="05000000000000000000" pitchFamily="2" charset="2"/>
              </a:rPr>
              <a:t>Stateful</a:t>
            </a:r>
            <a:r>
              <a:rPr lang="en-US" sz="1500" dirty="0" smtClean="0">
                <a:sym typeface="Wingdings" panose="05000000000000000000" pitchFamily="2" charset="2"/>
              </a:rPr>
              <a:t> application: All 3 tier architecture applications are </a:t>
            </a:r>
            <a:r>
              <a:rPr lang="en-US" sz="1500" dirty="0" err="1" smtClean="0">
                <a:sym typeface="Wingdings" panose="05000000000000000000" pitchFamily="2" charset="2"/>
              </a:rPr>
              <a:t>stateful</a:t>
            </a:r>
            <a:r>
              <a:rPr lang="en-US" sz="1500" dirty="0" smtClean="0">
                <a:sym typeface="Wingdings" panose="05000000000000000000" pitchFamily="2" charset="2"/>
              </a:rPr>
              <a:t> applications. Due to in </a:t>
            </a:r>
            <a:r>
              <a:rPr lang="en-US" sz="1500" dirty="0" err="1" smtClean="0">
                <a:sym typeface="Wingdings" panose="05000000000000000000" pitchFamily="2" charset="2"/>
              </a:rPr>
              <a:t>stateful</a:t>
            </a:r>
            <a:r>
              <a:rPr lang="en-US" sz="1500" dirty="0" smtClean="0">
                <a:sym typeface="Wingdings" panose="05000000000000000000" pitchFamily="2" charset="2"/>
              </a:rPr>
              <a:t> we need to keep the user data and reuse them in the future while loading the app. EG: </a:t>
            </a:r>
            <a:r>
              <a:rPr lang="en-US" sz="1500" dirty="0" err="1" smtClean="0">
                <a:sym typeface="Wingdings" panose="05000000000000000000" pitchFamily="2" charset="2"/>
              </a:rPr>
              <a:t>facebook</a:t>
            </a:r>
            <a:r>
              <a:rPr lang="en-US" sz="1500" dirty="0" smtClean="0">
                <a:sym typeface="Wingdings" panose="05000000000000000000" pitchFamily="2" charset="2"/>
              </a:rPr>
              <a:t>, </a:t>
            </a:r>
            <a:r>
              <a:rPr lang="en-US" sz="1500" dirty="0" err="1" smtClean="0">
                <a:sym typeface="Wingdings" panose="05000000000000000000" pitchFamily="2" charset="2"/>
              </a:rPr>
              <a:t>google</a:t>
            </a:r>
            <a:r>
              <a:rPr lang="en-US" sz="1500" dirty="0" smtClean="0">
                <a:sym typeface="Wingdings" panose="05000000000000000000" pitchFamily="2" charset="2"/>
              </a:rPr>
              <a:t>, amazon etc…. </a:t>
            </a:r>
          </a:p>
          <a:p>
            <a:pPr marL="0" indent="0">
              <a:buNone/>
            </a:pPr>
            <a:r>
              <a:rPr lang="en-US" sz="1500" dirty="0" smtClean="0">
                <a:sym typeface="Wingdings" panose="05000000000000000000" pitchFamily="2" charset="2"/>
              </a:rPr>
              <a:t>State less: Do not keep the records of previous interaction. 1 tier or 2 tier architecture applications. In K8s this deploys on deployment.</a:t>
            </a:r>
          </a:p>
        </p:txBody>
      </p:sp>
      <p:pic>
        <p:nvPicPr>
          <p:cNvPr id="2" name="Picture 1"/>
          <p:cNvPicPr>
            <a:picLocks noChangeAspect="1"/>
          </p:cNvPicPr>
          <p:nvPr/>
        </p:nvPicPr>
        <p:blipFill>
          <a:blip r:embed="rId2"/>
          <a:stretch>
            <a:fillRect/>
          </a:stretch>
        </p:blipFill>
        <p:spPr>
          <a:xfrm>
            <a:off x="1983347" y="1624395"/>
            <a:ext cx="8822027" cy="4557463"/>
          </a:xfrm>
          <a:prstGeom prst="rect">
            <a:avLst/>
          </a:prstGeom>
        </p:spPr>
      </p:pic>
    </p:spTree>
    <p:extLst>
      <p:ext uri="{BB962C8B-B14F-4D97-AF65-F5344CB8AC3E}">
        <p14:creationId xmlns:p14="http://schemas.microsoft.com/office/powerpoint/2010/main" val="342975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687493" y="115910"/>
            <a:ext cx="7660847" cy="2846231"/>
          </a:xfrm>
          <a:prstGeom prst="rect">
            <a:avLst/>
          </a:prstGeom>
        </p:spPr>
      </p:pic>
      <p:pic>
        <p:nvPicPr>
          <p:cNvPr id="5" name="Picture 4"/>
          <p:cNvPicPr>
            <a:picLocks noChangeAspect="1"/>
          </p:cNvPicPr>
          <p:nvPr/>
        </p:nvPicPr>
        <p:blipFill>
          <a:blip r:embed="rId3"/>
          <a:stretch>
            <a:fillRect/>
          </a:stretch>
        </p:blipFill>
        <p:spPr>
          <a:xfrm>
            <a:off x="1378039" y="3509712"/>
            <a:ext cx="3506072" cy="3052945"/>
          </a:xfrm>
          <a:prstGeom prst="rect">
            <a:avLst/>
          </a:prstGeom>
        </p:spPr>
      </p:pic>
      <p:pic>
        <p:nvPicPr>
          <p:cNvPr id="6" name="Picture 5"/>
          <p:cNvPicPr>
            <a:picLocks noChangeAspect="1"/>
          </p:cNvPicPr>
          <p:nvPr/>
        </p:nvPicPr>
        <p:blipFill>
          <a:blip r:embed="rId4"/>
          <a:stretch>
            <a:fillRect/>
          </a:stretch>
        </p:blipFill>
        <p:spPr>
          <a:xfrm>
            <a:off x="6010317" y="3361386"/>
            <a:ext cx="3899506" cy="3085898"/>
          </a:xfrm>
          <a:prstGeom prst="rect">
            <a:avLst/>
          </a:prstGeom>
        </p:spPr>
      </p:pic>
    </p:spTree>
    <p:extLst>
      <p:ext uri="{BB962C8B-B14F-4D97-AF65-F5344CB8AC3E}">
        <p14:creationId xmlns:p14="http://schemas.microsoft.com/office/powerpoint/2010/main" val="4288604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dirty="0" smtClean="0">
                <a:sym typeface="Wingdings" panose="05000000000000000000" pitchFamily="2" charset="2"/>
              </a:rPr>
              <a:t>--&gt; It is important to use remote storage while we are using the </a:t>
            </a:r>
            <a:r>
              <a:rPr lang="en-US" sz="1600" dirty="0" err="1" smtClean="0">
                <a:sym typeface="Wingdings" panose="05000000000000000000" pitchFamily="2" charset="2"/>
              </a:rPr>
              <a:t>stateful</a:t>
            </a:r>
            <a:r>
              <a:rPr lang="en-US" sz="1600" dirty="0" smtClean="0">
                <a:sym typeface="Wingdings" panose="05000000000000000000" pitchFamily="2" charset="2"/>
              </a:rPr>
              <a:t> set. Due to if pod dies and the new pod has been generated in another node of the cluster, then the new pod has to link the storage (PV). </a:t>
            </a:r>
          </a:p>
          <a:p>
            <a:pPr marL="0" indent="0">
              <a:buNone/>
            </a:pPr>
            <a:endParaRPr lang="en-US" sz="1600" dirty="0"/>
          </a:p>
        </p:txBody>
      </p:sp>
      <p:pic>
        <p:nvPicPr>
          <p:cNvPr id="2" name="Picture 1"/>
          <p:cNvPicPr>
            <a:picLocks noChangeAspect="1"/>
          </p:cNvPicPr>
          <p:nvPr/>
        </p:nvPicPr>
        <p:blipFill>
          <a:blip r:embed="rId2"/>
          <a:stretch>
            <a:fillRect/>
          </a:stretch>
        </p:blipFill>
        <p:spPr>
          <a:xfrm>
            <a:off x="1197735" y="939856"/>
            <a:ext cx="10437052" cy="5303781"/>
          </a:xfrm>
          <a:prstGeom prst="rect">
            <a:avLst/>
          </a:prstGeom>
        </p:spPr>
      </p:pic>
    </p:spTree>
    <p:extLst>
      <p:ext uri="{BB962C8B-B14F-4D97-AF65-F5344CB8AC3E}">
        <p14:creationId xmlns:p14="http://schemas.microsoft.com/office/powerpoint/2010/main" val="3647176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dirty="0" smtClean="0">
                <a:sym typeface="Wingdings" panose="05000000000000000000" pitchFamily="2" charset="2"/>
              </a:rPr>
              <a:t>Pod Identifier: That means every pod needs its own identifier.</a:t>
            </a:r>
          </a:p>
          <a:p>
            <a:pPr>
              <a:buFont typeface="Wingdings" panose="05000000000000000000" pitchFamily="2" charset="2"/>
              <a:buChar char="à"/>
            </a:pPr>
            <a:r>
              <a:rPr lang="en-US" sz="1600" dirty="0" smtClean="0">
                <a:sym typeface="Wingdings" panose="05000000000000000000" pitchFamily="2" charset="2"/>
              </a:rPr>
              <a:t>Deployment pod will get the name like "</a:t>
            </a:r>
            <a:r>
              <a:rPr lang="en-US" sz="1600" b="1" dirty="0" err="1" smtClean="0">
                <a:sym typeface="Wingdings" panose="05000000000000000000" pitchFamily="2" charset="2"/>
              </a:rPr>
              <a:t>deploymentName</a:t>
            </a:r>
            <a:r>
              <a:rPr lang="en-US" sz="1600" b="1" dirty="0" smtClean="0">
                <a:sym typeface="Wingdings" panose="05000000000000000000" pitchFamily="2" charset="2"/>
              </a:rPr>
              <a:t>-&lt;</a:t>
            </a:r>
            <a:r>
              <a:rPr lang="en-US" sz="1600" b="1" dirty="0" err="1" smtClean="0">
                <a:sym typeface="Wingdings" panose="05000000000000000000" pitchFamily="2" charset="2"/>
              </a:rPr>
              <a:t>RandomHashes</a:t>
            </a:r>
            <a:r>
              <a:rPr lang="en-US" sz="1600" b="1" dirty="0" smtClean="0">
                <a:sym typeface="Wingdings" panose="05000000000000000000" pitchFamily="2" charset="2"/>
              </a:rPr>
              <a:t>&gt;</a:t>
            </a:r>
            <a:r>
              <a:rPr lang="en-US" sz="1600" dirty="0" smtClean="0">
                <a:sym typeface="Wingdings" panose="05000000000000000000" pitchFamily="2" charset="2"/>
              </a:rPr>
              <a:t>“.</a:t>
            </a:r>
          </a:p>
          <a:p>
            <a:pPr>
              <a:buFont typeface="Wingdings" panose="05000000000000000000" pitchFamily="2" charset="2"/>
              <a:buChar char="à"/>
            </a:pPr>
            <a:r>
              <a:rPr lang="en-US" sz="1600" dirty="0" err="1" smtClean="0">
                <a:sym typeface="Wingdings" panose="05000000000000000000" pitchFamily="2" charset="2"/>
              </a:rPr>
              <a:t>Stateful</a:t>
            </a:r>
            <a:r>
              <a:rPr lang="en-US" sz="1600" dirty="0" smtClean="0">
                <a:sym typeface="Wingdings" panose="05000000000000000000" pitchFamily="2" charset="2"/>
              </a:rPr>
              <a:t> set will get fixed ordered name. The name would be "</a:t>
            </a:r>
            <a:r>
              <a:rPr lang="en-US" sz="1600" dirty="0" err="1" smtClean="0">
                <a:sym typeface="Wingdings" panose="05000000000000000000" pitchFamily="2" charset="2"/>
              </a:rPr>
              <a:t>statefulSetName-Ordenel</a:t>
            </a:r>
            <a:r>
              <a:rPr lang="en-US" sz="1600" dirty="0" smtClean="0">
                <a:sym typeface="Wingdings" panose="05000000000000000000" pitchFamily="2" charset="2"/>
              </a:rPr>
              <a:t>“. It starts with 0 and each additional pod will gets the next numeral. </a:t>
            </a:r>
          </a:p>
          <a:p>
            <a:pPr>
              <a:buFont typeface="Wingdings" panose="05000000000000000000" pitchFamily="2" charset="2"/>
              <a:buChar char="à"/>
            </a:pPr>
            <a:r>
              <a:rPr lang="en-US" sz="1600" dirty="0" smtClean="0">
                <a:sym typeface="Wingdings" panose="05000000000000000000" pitchFamily="2" charset="2"/>
              </a:rPr>
              <a:t>It is like statefulsetName-0, statefulsetName-1, statefulsetName-2 etc… The 0 would be master and remaining will be slaves. </a:t>
            </a:r>
          </a:p>
          <a:p>
            <a:pPr>
              <a:buFont typeface="Wingdings" panose="05000000000000000000" pitchFamily="2" charset="2"/>
              <a:buChar char="à"/>
            </a:pPr>
            <a:r>
              <a:rPr lang="en-US" sz="1600" dirty="0" smtClean="0">
                <a:sym typeface="Wingdings" panose="05000000000000000000" pitchFamily="2" charset="2"/>
              </a:rPr>
              <a:t>If first pod (statefulsetName-0) is not creating, then the remaining pods will not create.</a:t>
            </a:r>
          </a:p>
          <a:p>
            <a:pPr>
              <a:buFont typeface="Wingdings" panose="05000000000000000000" pitchFamily="2" charset="2"/>
              <a:buChar char="à"/>
            </a:pPr>
            <a:r>
              <a:rPr lang="en-US" sz="1600" dirty="0" smtClean="0">
                <a:sym typeface="Wingdings" panose="05000000000000000000" pitchFamily="2" charset="2"/>
              </a:rPr>
              <a:t>While deleting also the deletion will happen back words. That means statefulsetName-2, then statefulsetName-1 finally statefulsetName-0.</a:t>
            </a:r>
          </a:p>
          <a:p>
            <a:pPr>
              <a:buFont typeface="Wingdings" panose="05000000000000000000" pitchFamily="2" charset="2"/>
              <a:buChar char="à"/>
            </a:pPr>
            <a:endParaRPr lang="en-US" sz="1600" dirty="0" smtClean="0">
              <a:sym typeface="Wingdings" panose="05000000000000000000" pitchFamily="2" charset="2"/>
            </a:endParaRPr>
          </a:p>
        </p:txBody>
      </p:sp>
      <p:pic>
        <p:nvPicPr>
          <p:cNvPr id="2" name="Picture 1"/>
          <p:cNvPicPr>
            <a:picLocks noChangeAspect="1"/>
          </p:cNvPicPr>
          <p:nvPr/>
        </p:nvPicPr>
        <p:blipFill>
          <a:blip r:embed="rId2"/>
          <a:stretch>
            <a:fillRect/>
          </a:stretch>
        </p:blipFill>
        <p:spPr>
          <a:xfrm>
            <a:off x="2575774" y="2500132"/>
            <a:ext cx="7981346" cy="3763092"/>
          </a:xfrm>
          <a:prstGeom prst="rect">
            <a:avLst/>
          </a:prstGeom>
        </p:spPr>
      </p:pic>
    </p:spTree>
    <p:extLst>
      <p:ext uri="{BB962C8B-B14F-4D97-AF65-F5344CB8AC3E}">
        <p14:creationId xmlns:p14="http://schemas.microsoft.com/office/powerpoint/2010/main" val="1610704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635617" y="131165"/>
            <a:ext cx="8301798" cy="3127190"/>
          </a:xfrm>
          <a:prstGeom prst="rect">
            <a:avLst/>
          </a:prstGeom>
        </p:spPr>
      </p:pic>
      <p:pic>
        <p:nvPicPr>
          <p:cNvPr id="7" name="Picture 6"/>
          <p:cNvPicPr>
            <a:picLocks noChangeAspect="1"/>
          </p:cNvPicPr>
          <p:nvPr/>
        </p:nvPicPr>
        <p:blipFill>
          <a:blip r:embed="rId3"/>
          <a:stretch>
            <a:fillRect/>
          </a:stretch>
        </p:blipFill>
        <p:spPr>
          <a:xfrm>
            <a:off x="1893194" y="3764291"/>
            <a:ext cx="8204848" cy="2937351"/>
          </a:xfrm>
          <a:prstGeom prst="rect">
            <a:avLst/>
          </a:prstGeom>
        </p:spPr>
      </p:pic>
    </p:spTree>
    <p:extLst>
      <p:ext uri="{BB962C8B-B14F-4D97-AF65-F5344CB8AC3E}">
        <p14:creationId xmlns:p14="http://schemas.microsoft.com/office/powerpoint/2010/main" val="1996896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smtClean="0">
                <a:sym typeface="Wingdings" panose="05000000000000000000" pitchFamily="2" charset="2"/>
              </a:rPr>
              <a:t>Access:</a:t>
            </a:r>
          </a:p>
          <a:p>
            <a:pPr marL="0" indent="0">
              <a:buNone/>
            </a:pPr>
            <a:r>
              <a:rPr lang="en-US" sz="1600" smtClean="0">
                <a:sym typeface="Wingdings" panose="05000000000000000000" pitchFamily="2" charset="2"/>
              </a:rPr>
              <a:t>Users used atuthonticate the cluster using config file.</a:t>
            </a:r>
          </a:p>
          <a:p>
            <a:pPr marL="0" indent="0">
              <a:buNone/>
            </a:pPr>
            <a:r>
              <a:rPr lang="en-US" sz="1600" smtClean="0">
                <a:sym typeface="Wingdings" panose="05000000000000000000" pitchFamily="2" charset="2"/>
              </a:rPr>
              <a:t>az aks get-credentitals -n &lt;cluster name&gt; -g &lt;RG&gt; --admin</a:t>
            </a:r>
          </a:p>
          <a:p>
            <a:pPr>
              <a:buFont typeface="Wingdings" panose="05000000000000000000" pitchFamily="2" charset="2"/>
              <a:buChar char="à"/>
            </a:pPr>
            <a:r>
              <a:rPr lang="en-US" sz="1600" smtClean="0">
                <a:sym typeface="Wingdings" panose="05000000000000000000" pitchFamily="2" charset="2"/>
              </a:rPr>
              <a:t>This will create config file in the home path. (.kube/config)</a:t>
            </a:r>
          </a:p>
          <a:p>
            <a:pPr>
              <a:buFont typeface="Wingdings" panose="05000000000000000000" pitchFamily="2" charset="2"/>
              <a:buChar char="à"/>
            </a:pPr>
            <a:r>
              <a:rPr lang="en-US" sz="1600" smtClean="0">
                <a:sym typeface="Wingdings" panose="05000000000000000000" pitchFamily="2" charset="2"/>
              </a:rPr>
              <a:t>We use </a:t>
            </a:r>
            <a:r>
              <a:rPr lang="en-US" sz="1600" b="1"/>
              <a:t>kubectl config </a:t>
            </a:r>
            <a:r>
              <a:rPr lang="en-US" sz="1600" b="1" smtClean="0"/>
              <a:t>get-context </a:t>
            </a:r>
            <a:r>
              <a:rPr lang="en-US" sz="1600" smtClean="0"/>
              <a:t>command to find out which is our current cluster.</a:t>
            </a:r>
          </a:p>
          <a:p>
            <a:pPr marL="0" indent="0">
              <a:buNone/>
            </a:pPr>
            <a:r>
              <a:rPr lang="en-US" sz="1600" smtClean="0"/>
              <a:t>kubectl config get-clusters</a:t>
            </a:r>
          </a:p>
          <a:p>
            <a:pPr marL="0" indent="0">
              <a:buNone/>
            </a:pPr>
            <a:r>
              <a:rPr lang="en-US" sz="1600" smtClean="0"/>
              <a:t>kubectl config current-context</a:t>
            </a:r>
            <a:endParaRPr lang="en-US" sz="1600">
              <a:sym typeface="Wingdings" panose="05000000000000000000" pitchFamily="2" charset="2"/>
            </a:endParaRPr>
          </a:p>
          <a:p>
            <a:pPr marL="0" indent="0">
              <a:buNone/>
            </a:pPr>
            <a:r>
              <a:rPr lang="en-US" sz="1600" b="1" smtClean="0">
                <a:sym typeface="Wingdings" panose="05000000000000000000" pitchFamily="2" charset="2"/>
              </a:rPr>
              <a:t>Majorly access can be of 2 types:</a:t>
            </a:r>
          </a:p>
          <a:p>
            <a:pPr marL="342900" indent="-342900">
              <a:buAutoNum type="arabicParenR"/>
            </a:pPr>
            <a:r>
              <a:rPr lang="en-US" sz="1600" smtClean="0">
                <a:sym typeface="Wingdings" panose="05000000000000000000" pitchFamily="2" charset="2"/>
              </a:rPr>
              <a:t>Users: All admin and user are come under this. We use kubeconfig file or az get-credential file to authenticate to cluster.</a:t>
            </a:r>
          </a:p>
          <a:p>
            <a:pPr marL="342900" indent="-342900">
              <a:buAutoNum type="arabicParenR"/>
            </a:pPr>
            <a:r>
              <a:rPr lang="en-US" sz="1600" smtClean="0">
                <a:sym typeface="Wingdings" panose="05000000000000000000" pitchFamily="2" charset="2"/>
              </a:rPr>
              <a:t>Pods/Apps: Even pods which want to interacting with cluster to perform some action such as exposing themselves to internet or intarracting with ACR etc.. Need to get authenticate themselves to API server. We use service account to do that.</a:t>
            </a:r>
          </a:p>
        </p:txBody>
      </p:sp>
      <p:pic>
        <p:nvPicPr>
          <p:cNvPr id="2" name="Picture 1"/>
          <p:cNvPicPr>
            <a:picLocks noChangeAspect="1"/>
          </p:cNvPicPr>
          <p:nvPr/>
        </p:nvPicPr>
        <p:blipFill>
          <a:blip r:embed="rId2"/>
          <a:stretch>
            <a:fillRect/>
          </a:stretch>
        </p:blipFill>
        <p:spPr>
          <a:xfrm>
            <a:off x="1712890" y="3815282"/>
            <a:ext cx="7471825" cy="2830217"/>
          </a:xfrm>
          <a:prstGeom prst="rect">
            <a:avLst/>
          </a:prstGeom>
        </p:spPr>
      </p:pic>
    </p:spTree>
    <p:extLst>
      <p:ext uri="{BB962C8B-B14F-4D97-AF65-F5344CB8AC3E}">
        <p14:creationId xmlns:p14="http://schemas.microsoft.com/office/powerpoint/2010/main" val="328290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smtClean="0">
                <a:sym typeface="Wingdings" panose="05000000000000000000" pitchFamily="2" charset="2"/>
              </a:rPr>
              <a:t>Access</a:t>
            </a:r>
            <a:r>
              <a:rPr lang="en-US" sz="1600" smtClean="0">
                <a:sym typeface="Wingdings" panose="05000000000000000000" pitchFamily="2" charset="2"/>
              </a:rPr>
              <a:t>:</a:t>
            </a:r>
            <a:endParaRPr lang="en-US" sz="1600" dirty="0" smtClean="0">
              <a:sym typeface="Wingdings" panose="05000000000000000000" pitchFamily="2" charset="2"/>
            </a:endParaRPr>
          </a:p>
        </p:txBody>
      </p:sp>
    </p:spTree>
    <p:extLst>
      <p:ext uri="{BB962C8B-B14F-4D97-AF65-F5344CB8AC3E}">
        <p14:creationId xmlns:p14="http://schemas.microsoft.com/office/powerpoint/2010/main" val="452814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4" y="141667"/>
            <a:ext cx="11732653" cy="6503831"/>
          </a:xfrm>
        </p:spPr>
        <p:txBody>
          <a:bodyPr>
            <a:normAutofit/>
          </a:bodyPr>
          <a:lstStyle/>
          <a:p>
            <a:pPr marL="0" indent="0">
              <a:buNone/>
            </a:pPr>
            <a:r>
              <a:rPr lang="en-US" sz="1500" dirty="0" err="1" smtClean="0">
                <a:sym typeface="Wingdings" panose="05000000000000000000" pitchFamily="2" charset="2"/>
              </a:rPr>
              <a:t>Stateful</a:t>
            </a:r>
            <a:r>
              <a:rPr lang="en-US" sz="1500" dirty="0" smtClean="0">
                <a:sym typeface="Wingdings" panose="05000000000000000000" pitchFamily="2" charset="2"/>
              </a:rPr>
              <a:t> set and Deployment: </a:t>
            </a:r>
          </a:p>
        </p:txBody>
      </p:sp>
      <p:pic>
        <p:nvPicPr>
          <p:cNvPr id="4" name="Picture 3"/>
          <p:cNvPicPr>
            <a:picLocks noChangeAspect="1"/>
          </p:cNvPicPr>
          <p:nvPr/>
        </p:nvPicPr>
        <p:blipFill>
          <a:blip r:embed="rId2"/>
          <a:stretch>
            <a:fillRect/>
          </a:stretch>
        </p:blipFill>
        <p:spPr>
          <a:xfrm>
            <a:off x="614362" y="823912"/>
            <a:ext cx="10963275" cy="5210175"/>
          </a:xfrm>
          <a:prstGeom prst="rect">
            <a:avLst/>
          </a:prstGeom>
        </p:spPr>
      </p:pic>
    </p:spTree>
    <p:extLst>
      <p:ext uri="{BB962C8B-B14F-4D97-AF65-F5344CB8AC3E}">
        <p14:creationId xmlns:p14="http://schemas.microsoft.com/office/powerpoint/2010/main" val="3823079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dirty="0" smtClean="0"/>
              <a:t>Difference b/w deployment and </a:t>
            </a:r>
            <a:r>
              <a:rPr lang="en-US" sz="1600" dirty="0" err="1" smtClean="0"/>
              <a:t>statefulSet</a:t>
            </a:r>
            <a:r>
              <a:rPr lang="en-US" sz="1600" dirty="0" smtClean="0"/>
              <a:t>:</a:t>
            </a:r>
          </a:p>
          <a:p>
            <a:pPr>
              <a:buFont typeface="Wingdings" panose="05000000000000000000" pitchFamily="2" charset="2"/>
              <a:buChar char="à"/>
            </a:pPr>
            <a:r>
              <a:rPr lang="en-US" sz="1600" dirty="0" smtClean="0"/>
              <a:t>In Deployment we can </a:t>
            </a:r>
            <a:r>
              <a:rPr lang="en-US" sz="1600" dirty="0" err="1" smtClean="0"/>
              <a:t>can</a:t>
            </a:r>
            <a:r>
              <a:rPr lang="en-US" sz="1600" dirty="0" smtClean="0"/>
              <a:t> scale the deployment pretty easily, by increasing the replicas of the manifest deployment file.</a:t>
            </a:r>
          </a:p>
          <a:p>
            <a:pPr>
              <a:buFont typeface="Wingdings" panose="05000000000000000000" pitchFamily="2" charset="2"/>
              <a:buChar char="à"/>
            </a:pPr>
            <a:r>
              <a:rPr lang="en-US" sz="1600" dirty="0" smtClean="0"/>
              <a:t>Deployment will create the pods in any order and delete the pods also in a random order. And pod name will have the </a:t>
            </a:r>
            <a:r>
              <a:rPr lang="en-US" sz="1600" dirty="0" err="1" smtClean="0"/>
              <a:t>deploymentName-RandomHashes</a:t>
            </a:r>
            <a:r>
              <a:rPr lang="en-US" sz="1600" dirty="0" smtClean="0"/>
              <a:t>.</a:t>
            </a:r>
          </a:p>
          <a:p>
            <a:pPr>
              <a:buFont typeface="Wingdings" panose="05000000000000000000" pitchFamily="2" charset="2"/>
              <a:buChar char="à"/>
            </a:pPr>
            <a:endParaRPr lang="en-US" sz="1600" dirty="0"/>
          </a:p>
        </p:txBody>
      </p:sp>
      <p:pic>
        <p:nvPicPr>
          <p:cNvPr id="2" name="Picture 1"/>
          <p:cNvPicPr>
            <a:picLocks noChangeAspect="1"/>
          </p:cNvPicPr>
          <p:nvPr/>
        </p:nvPicPr>
        <p:blipFill>
          <a:blip r:embed="rId2"/>
          <a:stretch>
            <a:fillRect/>
          </a:stretch>
        </p:blipFill>
        <p:spPr>
          <a:xfrm>
            <a:off x="1664795" y="1554654"/>
            <a:ext cx="8943975" cy="5191125"/>
          </a:xfrm>
          <a:prstGeom prst="rect">
            <a:avLst/>
          </a:prstGeom>
        </p:spPr>
      </p:pic>
    </p:spTree>
    <p:extLst>
      <p:ext uri="{BB962C8B-B14F-4D97-AF65-F5344CB8AC3E}">
        <p14:creationId xmlns:p14="http://schemas.microsoft.com/office/powerpoint/2010/main" val="1748834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dirty="0" err="1"/>
              <a:t>S</a:t>
            </a:r>
            <a:r>
              <a:rPr lang="en-US" sz="1600" dirty="0" err="1" smtClean="0"/>
              <a:t>tatefulSet</a:t>
            </a:r>
            <a:r>
              <a:rPr lang="en-US" sz="1600" dirty="0" smtClean="0"/>
              <a:t>:</a:t>
            </a:r>
          </a:p>
          <a:p>
            <a:pPr>
              <a:buFont typeface="Wingdings" panose="05000000000000000000" pitchFamily="2" charset="2"/>
              <a:buChar char="à"/>
            </a:pPr>
            <a:r>
              <a:rPr lang="en-US" sz="1600" dirty="0" smtClean="0"/>
              <a:t>Other hand creating the database pods randomly is not good idea. Due to if it creating with random hashes, it is difficult AD team to add the strings.</a:t>
            </a:r>
          </a:p>
          <a:p>
            <a:pPr>
              <a:buFont typeface="Wingdings" panose="05000000000000000000" pitchFamily="2" charset="2"/>
              <a:buChar char="à"/>
            </a:pPr>
            <a:r>
              <a:rPr lang="en-US" sz="1600" dirty="0" err="1" smtClean="0"/>
              <a:t>Statefulset</a:t>
            </a:r>
            <a:r>
              <a:rPr lang="en-US" sz="1600" dirty="0" smtClean="0"/>
              <a:t> maintain the sticky identity for each pods.</a:t>
            </a:r>
          </a:p>
          <a:p>
            <a:pPr>
              <a:buFont typeface="Wingdings" panose="05000000000000000000" pitchFamily="2" charset="2"/>
              <a:buChar char="à"/>
            </a:pPr>
            <a:r>
              <a:rPr lang="en-US" sz="1600" dirty="0" smtClean="0"/>
              <a:t>And if the pods are creating on </a:t>
            </a:r>
            <a:r>
              <a:rPr lang="en-US" sz="1600" dirty="0" err="1" smtClean="0"/>
              <a:t>statefulset</a:t>
            </a:r>
            <a:r>
              <a:rPr lang="en-US" sz="1600" dirty="0" smtClean="0"/>
              <a:t> will be create with same specifications, but not interchangeable.</a:t>
            </a:r>
            <a:endParaRPr lang="en-US" sz="1600" dirty="0"/>
          </a:p>
        </p:txBody>
      </p:sp>
      <p:pic>
        <p:nvPicPr>
          <p:cNvPr id="4" name="Picture 3"/>
          <p:cNvPicPr>
            <a:picLocks noChangeAspect="1"/>
          </p:cNvPicPr>
          <p:nvPr/>
        </p:nvPicPr>
        <p:blipFill>
          <a:blip r:embed="rId2"/>
          <a:stretch>
            <a:fillRect/>
          </a:stretch>
        </p:blipFill>
        <p:spPr>
          <a:xfrm>
            <a:off x="2577452" y="1669894"/>
            <a:ext cx="5800725" cy="1099064"/>
          </a:xfrm>
          <a:prstGeom prst="rect">
            <a:avLst/>
          </a:prstGeom>
        </p:spPr>
      </p:pic>
      <p:pic>
        <p:nvPicPr>
          <p:cNvPr id="5" name="Picture 4"/>
          <p:cNvPicPr>
            <a:picLocks noChangeAspect="1"/>
          </p:cNvPicPr>
          <p:nvPr/>
        </p:nvPicPr>
        <p:blipFill>
          <a:blip r:embed="rId3"/>
          <a:stretch>
            <a:fillRect/>
          </a:stretch>
        </p:blipFill>
        <p:spPr>
          <a:xfrm>
            <a:off x="2577452" y="2929944"/>
            <a:ext cx="5857875" cy="1268569"/>
          </a:xfrm>
          <a:prstGeom prst="rect">
            <a:avLst/>
          </a:prstGeom>
        </p:spPr>
      </p:pic>
      <p:pic>
        <p:nvPicPr>
          <p:cNvPr id="6" name="Picture 5"/>
          <p:cNvPicPr>
            <a:picLocks noChangeAspect="1"/>
          </p:cNvPicPr>
          <p:nvPr/>
        </p:nvPicPr>
        <p:blipFill>
          <a:blip r:embed="rId4"/>
          <a:stretch>
            <a:fillRect/>
          </a:stretch>
        </p:blipFill>
        <p:spPr>
          <a:xfrm>
            <a:off x="2577452" y="4522966"/>
            <a:ext cx="5990680" cy="1478590"/>
          </a:xfrm>
          <a:prstGeom prst="rect">
            <a:avLst/>
          </a:prstGeom>
        </p:spPr>
      </p:pic>
    </p:spTree>
    <p:extLst>
      <p:ext uri="{BB962C8B-B14F-4D97-AF65-F5344CB8AC3E}">
        <p14:creationId xmlns:p14="http://schemas.microsoft.com/office/powerpoint/2010/main" val="372252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dirty="0" smtClean="0"/>
              <a:t>Scaling Database Applications:</a:t>
            </a:r>
          </a:p>
          <a:p>
            <a:pPr>
              <a:buFont typeface="Wingdings" panose="05000000000000000000" pitchFamily="2" charset="2"/>
              <a:buChar char="à"/>
            </a:pPr>
            <a:r>
              <a:rPr lang="en-US" sz="1600" dirty="0" smtClean="0">
                <a:sym typeface="Wingdings" panose="05000000000000000000" pitchFamily="2" charset="2"/>
              </a:rPr>
              <a:t>If you starting a single </a:t>
            </a:r>
            <a:r>
              <a:rPr lang="en-US" sz="1600" dirty="0" err="1" smtClean="0">
                <a:sym typeface="Wingdings" panose="05000000000000000000" pitchFamily="2" charset="2"/>
              </a:rPr>
              <a:t>mysql</a:t>
            </a:r>
            <a:r>
              <a:rPr lang="en-US" sz="1600" dirty="0" smtClean="0">
                <a:sym typeface="Wingdings" panose="05000000000000000000" pitchFamily="2" charset="2"/>
              </a:rPr>
              <a:t> file it is </a:t>
            </a:r>
            <a:r>
              <a:rPr lang="en-US" sz="1600" dirty="0" err="1" smtClean="0">
                <a:sym typeface="Wingdings" panose="05000000000000000000" pitchFamily="2" charset="2"/>
              </a:rPr>
              <a:t>resposible</a:t>
            </a:r>
            <a:r>
              <a:rPr lang="en-US" sz="1600" dirty="0" smtClean="0">
                <a:sym typeface="Wingdings" panose="05000000000000000000" pitchFamily="2" charset="2"/>
              </a:rPr>
              <a:t> for both reading and writing.</a:t>
            </a:r>
          </a:p>
          <a:p>
            <a:pPr>
              <a:buFont typeface="Wingdings" panose="05000000000000000000" pitchFamily="2" charset="2"/>
              <a:buChar char="à"/>
            </a:pPr>
            <a:r>
              <a:rPr lang="en-US" sz="1600" dirty="0" smtClean="0">
                <a:sym typeface="Wingdings" panose="05000000000000000000" pitchFamily="2" charset="2"/>
              </a:rPr>
              <a:t>This only works in one pod. If more than 1 pod is present and both are writing the </a:t>
            </a:r>
          </a:p>
          <a:p>
            <a:pPr marL="0" indent="0">
              <a:buNone/>
            </a:pPr>
            <a:r>
              <a:rPr lang="en-US" sz="1600" dirty="0" smtClean="0">
                <a:sym typeface="Wingdings" panose="05000000000000000000" pitchFamily="2" charset="2"/>
              </a:rPr>
              <a:t>data then data will be </a:t>
            </a:r>
            <a:r>
              <a:rPr lang="en-US" sz="1600" dirty="0" err="1" smtClean="0">
                <a:sym typeface="Wingdings" panose="05000000000000000000" pitchFamily="2" charset="2"/>
              </a:rPr>
              <a:t>inconsitance</a:t>
            </a:r>
            <a:r>
              <a:rPr lang="en-US" sz="1600" dirty="0" smtClean="0">
                <a:sym typeface="Wingdings" panose="05000000000000000000" pitchFamily="2" charset="2"/>
              </a:rPr>
              <a:t>.</a:t>
            </a:r>
          </a:p>
          <a:p>
            <a:pPr marL="0" indent="0">
              <a:buNone/>
            </a:pPr>
            <a:endParaRPr lang="en-US" sz="1600" dirty="0"/>
          </a:p>
        </p:txBody>
      </p:sp>
      <p:pic>
        <p:nvPicPr>
          <p:cNvPr id="4" name="Picture 3"/>
          <p:cNvPicPr>
            <a:picLocks noChangeAspect="1"/>
          </p:cNvPicPr>
          <p:nvPr/>
        </p:nvPicPr>
        <p:blipFill>
          <a:blip r:embed="rId2"/>
          <a:stretch>
            <a:fillRect/>
          </a:stretch>
        </p:blipFill>
        <p:spPr>
          <a:xfrm>
            <a:off x="7733707" y="128789"/>
            <a:ext cx="2770019" cy="3785919"/>
          </a:xfrm>
          <a:prstGeom prst="rect">
            <a:avLst/>
          </a:prstGeom>
        </p:spPr>
      </p:pic>
      <p:pic>
        <p:nvPicPr>
          <p:cNvPr id="5" name="Picture 4"/>
          <p:cNvPicPr>
            <a:picLocks noChangeAspect="1"/>
          </p:cNvPicPr>
          <p:nvPr/>
        </p:nvPicPr>
        <p:blipFill>
          <a:blip r:embed="rId3"/>
          <a:stretch>
            <a:fillRect/>
          </a:stretch>
        </p:blipFill>
        <p:spPr>
          <a:xfrm>
            <a:off x="412124" y="2021748"/>
            <a:ext cx="7097148" cy="4410947"/>
          </a:xfrm>
          <a:prstGeom prst="rect">
            <a:avLst/>
          </a:prstGeom>
        </p:spPr>
      </p:pic>
    </p:spTree>
    <p:extLst>
      <p:ext uri="{BB962C8B-B14F-4D97-AF65-F5344CB8AC3E}">
        <p14:creationId xmlns:p14="http://schemas.microsoft.com/office/powerpoint/2010/main" val="1983341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dirty="0" smtClean="0"/>
              <a:t>Scaling data application:</a:t>
            </a:r>
          </a:p>
          <a:p>
            <a:pPr marL="0" indent="0">
              <a:buNone/>
            </a:pPr>
            <a:r>
              <a:rPr lang="en-US" sz="1600" dirty="0" smtClean="0">
                <a:sym typeface="Wingdings" panose="05000000000000000000" pitchFamily="2" charset="2"/>
              </a:rPr>
              <a:t> In order to reduce the issue, we keep one server read, write and reaming will be only read. The node which is reading and writing will be master. Only reader servers we called as slaves.</a:t>
            </a:r>
            <a:endParaRPr lang="en-US" sz="1600" dirty="0"/>
          </a:p>
        </p:txBody>
      </p:sp>
      <p:pic>
        <p:nvPicPr>
          <p:cNvPr id="4" name="Picture 3"/>
          <p:cNvPicPr>
            <a:picLocks noChangeAspect="1"/>
          </p:cNvPicPr>
          <p:nvPr/>
        </p:nvPicPr>
        <p:blipFill>
          <a:blip r:embed="rId2"/>
          <a:stretch>
            <a:fillRect/>
          </a:stretch>
        </p:blipFill>
        <p:spPr>
          <a:xfrm>
            <a:off x="525707" y="2073441"/>
            <a:ext cx="5491656" cy="3839931"/>
          </a:xfrm>
          <a:prstGeom prst="rect">
            <a:avLst/>
          </a:prstGeom>
        </p:spPr>
      </p:pic>
      <p:pic>
        <p:nvPicPr>
          <p:cNvPr id="5" name="Picture 4"/>
          <p:cNvPicPr>
            <a:picLocks noChangeAspect="1"/>
          </p:cNvPicPr>
          <p:nvPr/>
        </p:nvPicPr>
        <p:blipFill>
          <a:blip r:embed="rId3"/>
          <a:stretch>
            <a:fillRect/>
          </a:stretch>
        </p:blipFill>
        <p:spPr>
          <a:xfrm>
            <a:off x="6249183" y="2163650"/>
            <a:ext cx="5844079" cy="3749722"/>
          </a:xfrm>
          <a:prstGeom prst="rect">
            <a:avLst/>
          </a:prstGeom>
        </p:spPr>
      </p:pic>
    </p:spTree>
    <p:extLst>
      <p:ext uri="{BB962C8B-B14F-4D97-AF65-F5344CB8AC3E}">
        <p14:creationId xmlns:p14="http://schemas.microsoft.com/office/powerpoint/2010/main" val="3054912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marL="0" indent="0">
              <a:buNone/>
            </a:pPr>
            <a:r>
              <a:rPr lang="en-US" sz="1600" dirty="0" smtClean="0">
                <a:sym typeface="Wingdings" panose="05000000000000000000" pitchFamily="2" charset="2"/>
              </a:rPr>
              <a:t> Each and every pod will have persistent volume attached to it.</a:t>
            </a:r>
            <a:endParaRPr lang="en-US" sz="1600" dirty="0"/>
          </a:p>
        </p:txBody>
      </p:sp>
      <p:pic>
        <p:nvPicPr>
          <p:cNvPr id="2" name="Picture 1"/>
          <p:cNvPicPr>
            <a:picLocks noChangeAspect="1"/>
          </p:cNvPicPr>
          <p:nvPr/>
        </p:nvPicPr>
        <p:blipFill>
          <a:blip r:embed="rId2"/>
          <a:stretch>
            <a:fillRect/>
          </a:stretch>
        </p:blipFill>
        <p:spPr>
          <a:xfrm>
            <a:off x="903773" y="708338"/>
            <a:ext cx="10466019" cy="5596474"/>
          </a:xfrm>
          <a:prstGeom prst="rect">
            <a:avLst/>
          </a:prstGeom>
        </p:spPr>
      </p:pic>
    </p:spTree>
    <p:extLst>
      <p:ext uri="{BB962C8B-B14F-4D97-AF65-F5344CB8AC3E}">
        <p14:creationId xmlns:p14="http://schemas.microsoft.com/office/powerpoint/2010/main" val="86147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a:buFont typeface="Wingdings" panose="05000000000000000000" pitchFamily="2" charset="2"/>
              <a:buChar char="à"/>
            </a:pPr>
            <a:r>
              <a:rPr lang="en-US" sz="1600" dirty="0" smtClean="0">
                <a:sym typeface="Wingdings" panose="05000000000000000000" pitchFamily="2" charset="2"/>
              </a:rPr>
              <a:t>Each and every pod will have persistent volume attached to it.</a:t>
            </a:r>
          </a:p>
          <a:p>
            <a:pPr>
              <a:buFont typeface="Wingdings" panose="05000000000000000000" pitchFamily="2" charset="2"/>
              <a:buChar char="à"/>
            </a:pPr>
            <a:endParaRPr lang="en-US" sz="1600" dirty="0">
              <a:sym typeface="Wingdings" panose="05000000000000000000" pitchFamily="2" charset="2"/>
            </a:endParaRPr>
          </a:p>
          <a:p>
            <a:pPr>
              <a:buFont typeface="Wingdings" panose="05000000000000000000" pitchFamily="2" charset="2"/>
              <a:buChar char="à"/>
            </a:pPr>
            <a:r>
              <a:rPr lang="en-US" sz="1600" dirty="0" smtClean="0">
                <a:sym typeface="Wingdings" panose="05000000000000000000" pitchFamily="2" charset="2"/>
              </a:rPr>
              <a:t>If new pod joined to the deployment it will first take or </a:t>
            </a:r>
            <a:r>
              <a:rPr lang="en-US" sz="1600" dirty="0" err="1" smtClean="0">
                <a:sym typeface="Wingdings" panose="05000000000000000000" pitchFamily="2" charset="2"/>
              </a:rPr>
              <a:t>sinc</a:t>
            </a:r>
            <a:r>
              <a:rPr lang="en-US" sz="1600" dirty="0" smtClean="0">
                <a:sym typeface="Wingdings" panose="05000000000000000000" pitchFamily="2" charset="2"/>
              </a:rPr>
              <a:t> the </a:t>
            </a:r>
            <a:r>
              <a:rPr lang="en-US" sz="1600" dirty="0" err="1">
                <a:sym typeface="Wingdings" panose="05000000000000000000" pitchFamily="2" charset="2"/>
              </a:rPr>
              <a:t>i</a:t>
            </a:r>
            <a:r>
              <a:rPr lang="en-US" sz="1600" dirty="0" err="1" smtClean="0">
                <a:sym typeface="Wingdings" panose="05000000000000000000" pitchFamily="2" charset="2"/>
              </a:rPr>
              <a:t>formation</a:t>
            </a:r>
            <a:r>
              <a:rPr lang="en-US" sz="1600" dirty="0" smtClean="0">
                <a:sym typeface="Wingdings" panose="05000000000000000000" pitchFamily="2" charset="2"/>
              </a:rPr>
              <a:t> from </a:t>
            </a:r>
            <a:r>
              <a:rPr lang="en-US" sz="1600" dirty="0" err="1" smtClean="0">
                <a:sym typeface="Wingdings" panose="05000000000000000000" pitchFamily="2" charset="2"/>
              </a:rPr>
              <a:t>prvious</a:t>
            </a:r>
            <a:r>
              <a:rPr lang="en-US" sz="1600" dirty="0" smtClean="0">
                <a:sym typeface="Wingdings" panose="05000000000000000000" pitchFamily="2" charset="2"/>
              </a:rPr>
              <a:t> pod to the currently create pod.</a:t>
            </a:r>
            <a:endParaRPr lang="en-US" sz="1600" dirty="0"/>
          </a:p>
        </p:txBody>
      </p:sp>
      <p:pic>
        <p:nvPicPr>
          <p:cNvPr id="4" name="Picture 3"/>
          <p:cNvPicPr>
            <a:picLocks noChangeAspect="1"/>
          </p:cNvPicPr>
          <p:nvPr/>
        </p:nvPicPr>
        <p:blipFill>
          <a:blip r:embed="rId2"/>
          <a:stretch>
            <a:fillRect/>
          </a:stretch>
        </p:blipFill>
        <p:spPr>
          <a:xfrm>
            <a:off x="1058985" y="1324330"/>
            <a:ext cx="10155595" cy="5321169"/>
          </a:xfrm>
          <a:prstGeom prst="rect">
            <a:avLst/>
          </a:prstGeom>
        </p:spPr>
      </p:pic>
    </p:spTree>
    <p:extLst>
      <p:ext uri="{BB962C8B-B14F-4D97-AF65-F5344CB8AC3E}">
        <p14:creationId xmlns:p14="http://schemas.microsoft.com/office/powerpoint/2010/main" val="23215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128789"/>
            <a:ext cx="11449318" cy="6516710"/>
          </a:xfrm>
        </p:spPr>
        <p:txBody>
          <a:bodyPr>
            <a:normAutofit/>
          </a:bodyPr>
          <a:lstStyle/>
          <a:p>
            <a:pPr>
              <a:buFont typeface="Wingdings" panose="05000000000000000000" pitchFamily="2" charset="2"/>
              <a:buChar char="à"/>
            </a:pPr>
            <a:r>
              <a:rPr lang="en-US" sz="1600" dirty="0" smtClean="0">
                <a:sym typeface="Wingdings" panose="05000000000000000000" pitchFamily="2" charset="2"/>
              </a:rPr>
              <a:t>Each and every pod will have persistent volume attached to it.</a:t>
            </a:r>
          </a:p>
          <a:p>
            <a:pPr>
              <a:buFont typeface="Wingdings" panose="05000000000000000000" pitchFamily="2" charset="2"/>
              <a:buChar char="à"/>
            </a:pPr>
            <a:r>
              <a:rPr lang="en-US" sz="1600" dirty="0" smtClean="0">
                <a:sym typeface="Wingdings" panose="05000000000000000000" pitchFamily="2" charset="2"/>
              </a:rPr>
              <a:t>If we are using </a:t>
            </a:r>
            <a:r>
              <a:rPr lang="en-US" sz="1600" dirty="0" err="1" smtClean="0">
                <a:sym typeface="Wingdings" panose="05000000000000000000" pitchFamily="2" charset="2"/>
              </a:rPr>
              <a:t>stateful</a:t>
            </a:r>
            <a:r>
              <a:rPr lang="en-US" sz="1600" dirty="0" smtClean="0">
                <a:sym typeface="Wingdings" panose="05000000000000000000" pitchFamily="2" charset="2"/>
              </a:rPr>
              <a:t> set we must use the </a:t>
            </a:r>
            <a:r>
              <a:rPr lang="en-US" sz="1600" dirty="0" err="1" smtClean="0">
                <a:sym typeface="Wingdings" panose="05000000000000000000" pitchFamily="2" charset="2"/>
              </a:rPr>
              <a:t>persistant</a:t>
            </a:r>
            <a:r>
              <a:rPr lang="en-US" sz="1600" dirty="0" smtClean="0">
                <a:sym typeface="Wingdings" panose="05000000000000000000" pitchFamily="2" charset="2"/>
              </a:rPr>
              <a:t> volumes.</a:t>
            </a:r>
          </a:p>
          <a:p>
            <a:pPr marL="0" indent="0">
              <a:buNone/>
            </a:pPr>
            <a:r>
              <a:rPr lang="en-US" sz="1600" b="1" dirty="0" smtClean="0">
                <a:sym typeface="Wingdings" panose="05000000000000000000" pitchFamily="2" charset="2"/>
              </a:rPr>
              <a:t>Configuring the PV to state </a:t>
            </a:r>
            <a:r>
              <a:rPr lang="en-US" sz="1600" b="1" dirty="0" err="1" smtClean="0">
                <a:sym typeface="Wingdings" panose="05000000000000000000" pitchFamily="2" charset="2"/>
              </a:rPr>
              <a:t>ful</a:t>
            </a:r>
            <a:r>
              <a:rPr lang="en-US" sz="1600" b="1" dirty="0" smtClean="0">
                <a:sym typeface="Wingdings" panose="05000000000000000000" pitchFamily="2" charset="2"/>
              </a:rPr>
              <a:t> set</a:t>
            </a:r>
            <a:r>
              <a:rPr lang="en-US" sz="1600" dirty="0" smtClean="0">
                <a:sym typeface="Wingdings" panose="05000000000000000000" pitchFamily="2" charset="2"/>
              </a:rPr>
              <a:t>:</a:t>
            </a:r>
          </a:p>
          <a:p>
            <a:pPr marL="0" indent="0">
              <a:buNone/>
            </a:pPr>
            <a:endParaRPr lang="en-US" sz="1600" dirty="0"/>
          </a:p>
        </p:txBody>
      </p:sp>
      <p:pic>
        <p:nvPicPr>
          <p:cNvPr id="4" name="Picture 3"/>
          <p:cNvPicPr>
            <a:picLocks noChangeAspect="1"/>
          </p:cNvPicPr>
          <p:nvPr/>
        </p:nvPicPr>
        <p:blipFill>
          <a:blip r:embed="rId2"/>
          <a:stretch>
            <a:fillRect/>
          </a:stretch>
        </p:blipFill>
        <p:spPr>
          <a:xfrm>
            <a:off x="1818672" y="2267956"/>
            <a:ext cx="5953125" cy="2238375"/>
          </a:xfrm>
          <a:prstGeom prst="rect">
            <a:avLst/>
          </a:prstGeom>
        </p:spPr>
      </p:pic>
    </p:spTree>
    <p:extLst>
      <p:ext uri="{BB962C8B-B14F-4D97-AF65-F5344CB8AC3E}">
        <p14:creationId xmlns:p14="http://schemas.microsoft.com/office/powerpoint/2010/main" val="1048144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56771</TotalTime>
  <Words>681</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81</cp:revision>
  <dcterms:created xsi:type="dcterms:W3CDTF">2022-08-30T12:37:46Z</dcterms:created>
  <dcterms:modified xsi:type="dcterms:W3CDTF">2023-01-29T20:14:46Z</dcterms:modified>
</cp:coreProperties>
</file>