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58"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348C00-9206-4F86-9186-FEA3ADE2D9F1}"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62E7B-B7A6-4483-A3D5-214D5EA274B9}" type="slidenum">
              <a:rPr lang="en-US" smtClean="0"/>
              <a:t>‹#›</a:t>
            </a:fld>
            <a:endParaRPr lang="en-US"/>
          </a:p>
        </p:txBody>
      </p:sp>
    </p:spTree>
    <p:extLst>
      <p:ext uri="{BB962C8B-B14F-4D97-AF65-F5344CB8AC3E}">
        <p14:creationId xmlns:p14="http://schemas.microsoft.com/office/powerpoint/2010/main" val="2722515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348C00-9206-4F86-9186-FEA3ADE2D9F1}"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62E7B-B7A6-4483-A3D5-214D5EA274B9}" type="slidenum">
              <a:rPr lang="en-US" smtClean="0"/>
              <a:t>‹#›</a:t>
            </a:fld>
            <a:endParaRPr lang="en-US"/>
          </a:p>
        </p:txBody>
      </p:sp>
    </p:spTree>
    <p:extLst>
      <p:ext uri="{BB962C8B-B14F-4D97-AF65-F5344CB8AC3E}">
        <p14:creationId xmlns:p14="http://schemas.microsoft.com/office/powerpoint/2010/main" val="2810366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348C00-9206-4F86-9186-FEA3ADE2D9F1}"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62E7B-B7A6-4483-A3D5-214D5EA274B9}" type="slidenum">
              <a:rPr lang="en-US" smtClean="0"/>
              <a:t>‹#›</a:t>
            </a:fld>
            <a:endParaRPr lang="en-US"/>
          </a:p>
        </p:txBody>
      </p:sp>
    </p:spTree>
    <p:extLst>
      <p:ext uri="{BB962C8B-B14F-4D97-AF65-F5344CB8AC3E}">
        <p14:creationId xmlns:p14="http://schemas.microsoft.com/office/powerpoint/2010/main" val="3088379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348C00-9206-4F86-9186-FEA3ADE2D9F1}"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62E7B-B7A6-4483-A3D5-214D5EA274B9}" type="slidenum">
              <a:rPr lang="en-US" smtClean="0"/>
              <a:t>‹#›</a:t>
            </a:fld>
            <a:endParaRPr lang="en-US"/>
          </a:p>
        </p:txBody>
      </p:sp>
    </p:spTree>
    <p:extLst>
      <p:ext uri="{BB962C8B-B14F-4D97-AF65-F5344CB8AC3E}">
        <p14:creationId xmlns:p14="http://schemas.microsoft.com/office/powerpoint/2010/main" val="3137751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348C00-9206-4F86-9186-FEA3ADE2D9F1}"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62E7B-B7A6-4483-A3D5-214D5EA274B9}" type="slidenum">
              <a:rPr lang="en-US" smtClean="0"/>
              <a:t>‹#›</a:t>
            </a:fld>
            <a:endParaRPr lang="en-US"/>
          </a:p>
        </p:txBody>
      </p:sp>
    </p:spTree>
    <p:extLst>
      <p:ext uri="{BB962C8B-B14F-4D97-AF65-F5344CB8AC3E}">
        <p14:creationId xmlns:p14="http://schemas.microsoft.com/office/powerpoint/2010/main" val="119028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348C00-9206-4F86-9186-FEA3ADE2D9F1}" type="datetimeFigureOut">
              <a:rPr lang="en-US" smtClean="0"/>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62E7B-B7A6-4483-A3D5-214D5EA274B9}" type="slidenum">
              <a:rPr lang="en-US" smtClean="0"/>
              <a:t>‹#›</a:t>
            </a:fld>
            <a:endParaRPr lang="en-US"/>
          </a:p>
        </p:txBody>
      </p:sp>
    </p:spTree>
    <p:extLst>
      <p:ext uri="{BB962C8B-B14F-4D97-AF65-F5344CB8AC3E}">
        <p14:creationId xmlns:p14="http://schemas.microsoft.com/office/powerpoint/2010/main" val="4209975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348C00-9206-4F86-9186-FEA3ADE2D9F1}" type="datetimeFigureOut">
              <a:rPr lang="en-US" smtClean="0"/>
              <a:t>11/23/2022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A62E7B-B7A6-4483-A3D5-214D5EA274B9}" type="slidenum">
              <a:rPr lang="en-US" smtClean="0"/>
              <a:t>‹#›</a:t>
            </a:fld>
            <a:endParaRPr lang="en-US"/>
          </a:p>
        </p:txBody>
      </p:sp>
    </p:spTree>
    <p:extLst>
      <p:ext uri="{BB962C8B-B14F-4D97-AF65-F5344CB8AC3E}">
        <p14:creationId xmlns:p14="http://schemas.microsoft.com/office/powerpoint/2010/main" val="1341418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348C00-9206-4F86-9186-FEA3ADE2D9F1}" type="datetimeFigureOut">
              <a:rPr lang="en-US" smtClean="0"/>
              <a:t>11/23/2022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A62E7B-B7A6-4483-A3D5-214D5EA274B9}" type="slidenum">
              <a:rPr lang="en-US" smtClean="0"/>
              <a:t>‹#›</a:t>
            </a:fld>
            <a:endParaRPr lang="en-US"/>
          </a:p>
        </p:txBody>
      </p:sp>
    </p:spTree>
    <p:extLst>
      <p:ext uri="{BB962C8B-B14F-4D97-AF65-F5344CB8AC3E}">
        <p14:creationId xmlns:p14="http://schemas.microsoft.com/office/powerpoint/2010/main" val="3930435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348C00-9206-4F86-9186-FEA3ADE2D9F1}" type="datetimeFigureOut">
              <a:rPr lang="en-US" smtClean="0"/>
              <a:t>11/23/2022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A62E7B-B7A6-4483-A3D5-214D5EA274B9}" type="slidenum">
              <a:rPr lang="en-US" smtClean="0"/>
              <a:t>‹#›</a:t>
            </a:fld>
            <a:endParaRPr lang="en-US"/>
          </a:p>
        </p:txBody>
      </p:sp>
    </p:spTree>
    <p:extLst>
      <p:ext uri="{BB962C8B-B14F-4D97-AF65-F5344CB8AC3E}">
        <p14:creationId xmlns:p14="http://schemas.microsoft.com/office/powerpoint/2010/main" val="2930524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348C00-9206-4F86-9186-FEA3ADE2D9F1}" type="datetimeFigureOut">
              <a:rPr lang="en-US" smtClean="0"/>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62E7B-B7A6-4483-A3D5-214D5EA274B9}" type="slidenum">
              <a:rPr lang="en-US" smtClean="0"/>
              <a:t>‹#›</a:t>
            </a:fld>
            <a:endParaRPr lang="en-US"/>
          </a:p>
        </p:txBody>
      </p:sp>
    </p:spTree>
    <p:extLst>
      <p:ext uri="{BB962C8B-B14F-4D97-AF65-F5344CB8AC3E}">
        <p14:creationId xmlns:p14="http://schemas.microsoft.com/office/powerpoint/2010/main" val="3184515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348C00-9206-4F86-9186-FEA3ADE2D9F1}" type="datetimeFigureOut">
              <a:rPr lang="en-US" smtClean="0"/>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62E7B-B7A6-4483-A3D5-214D5EA274B9}" type="slidenum">
              <a:rPr lang="en-US" smtClean="0"/>
              <a:t>‹#›</a:t>
            </a:fld>
            <a:endParaRPr lang="en-US"/>
          </a:p>
        </p:txBody>
      </p:sp>
    </p:spTree>
    <p:extLst>
      <p:ext uri="{BB962C8B-B14F-4D97-AF65-F5344CB8AC3E}">
        <p14:creationId xmlns:p14="http://schemas.microsoft.com/office/powerpoint/2010/main" val="3271479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348C00-9206-4F86-9186-FEA3ADE2D9F1}" type="datetimeFigureOut">
              <a:rPr lang="en-US" smtClean="0"/>
              <a:t>11/23/2022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62E7B-B7A6-4483-A3D5-214D5EA274B9}" type="slidenum">
              <a:rPr lang="en-US" smtClean="0"/>
              <a:t>‹#›</a:t>
            </a:fld>
            <a:endParaRPr lang="en-US"/>
          </a:p>
        </p:txBody>
      </p:sp>
    </p:spTree>
    <p:extLst>
      <p:ext uri="{BB962C8B-B14F-4D97-AF65-F5344CB8AC3E}">
        <p14:creationId xmlns:p14="http://schemas.microsoft.com/office/powerpoint/2010/main" val="422902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3335" y="206062"/>
            <a:ext cx="11771290" cy="6426558"/>
          </a:xfrm>
        </p:spPr>
        <p:txBody>
          <a:bodyPr>
            <a:normAutofit fontScale="92500" lnSpcReduction="20000"/>
          </a:bodyPr>
          <a:lstStyle/>
          <a:p>
            <a:pPr marL="0" indent="0">
              <a:buNone/>
            </a:pPr>
            <a:r>
              <a:rPr lang="en-US" sz="1500" dirty="0" smtClean="0"/>
              <a:t>Users/groups:</a:t>
            </a:r>
          </a:p>
          <a:p>
            <a:pPr marL="0" indent="0">
              <a:buNone/>
            </a:pPr>
            <a:r>
              <a:rPr lang="en-US" sz="1500" dirty="0" smtClean="0"/>
              <a:t>Users: it is like a owners or simply a user of the </a:t>
            </a:r>
            <a:r>
              <a:rPr lang="en-US" sz="1500" dirty="0" err="1" smtClean="0"/>
              <a:t>linux</a:t>
            </a:r>
            <a:r>
              <a:rPr lang="en-US" sz="1500" dirty="0" smtClean="0"/>
              <a:t> </a:t>
            </a:r>
            <a:r>
              <a:rPr lang="en-US" sz="1500" dirty="0" err="1" smtClean="0"/>
              <a:t>env</a:t>
            </a:r>
            <a:r>
              <a:rPr lang="en-US" sz="1500" dirty="0" smtClean="0"/>
              <a:t>.</a:t>
            </a:r>
          </a:p>
          <a:p>
            <a:pPr marL="0" indent="0">
              <a:buNone/>
            </a:pPr>
            <a:r>
              <a:rPr lang="en-US" sz="1500" dirty="0" smtClean="0"/>
              <a:t>Groups: This helps to organize the users in a proper manner.</a:t>
            </a:r>
          </a:p>
          <a:p>
            <a:pPr marL="0" indent="0">
              <a:buNone/>
            </a:pPr>
            <a:r>
              <a:rPr lang="en-US" sz="1500" dirty="0" err="1" smtClean="0"/>
              <a:t>Eg</a:t>
            </a:r>
            <a:r>
              <a:rPr lang="en-US" sz="1500" dirty="0" smtClean="0"/>
              <a:t>: all students would be in student group.</a:t>
            </a:r>
          </a:p>
          <a:p>
            <a:pPr marL="0" indent="0">
              <a:buNone/>
            </a:pPr>
            <a:r>
              <a:rPr lang="en-US" sz="1500" dirty="0" smtClean="0"/>
              <a:t>All teachers would be in teacher group.</a:t>
            </a:r>
          </a:p>
          <a:p>
            <a:pPr marL="342900" indent="-342900">
              <a:buAutoNum type="arabicParenR"/>
            </a:pPr>
            <a:r>
              <a:rPr lang="en-US" sz="1500" dirty="0" err="1" smtClean="0"/>
              <a:t>Useradd</a:t>
            </a:r>
            <a:r>
              <a:rPr lang="en-US" sz="1500" dirty="0" smtClean="0"/>
              <a:t> –m </a:t>
            </a:r>
            <a:r>
              <a:rPr lang="en-US" sz="1500" dirty="0" err="1" smtClean="0"/>
              <a:t>chandu</a:t>
            </a:r>
            <a:endParaRPr lang="en-US" sz="1500" dirty="0" smtClean="0"/>
          </a:p>
          <a:p>
            <a:pPr marL="342900" indent="-342900">
              <a:buAutoNum type="arabicParenR"/>
            </a:pPr>
            <a:r>
              <a:rPr lang="en-US" sz="1500" dirty="0" err="1" smtClean="0"/>
              <a:t>deluser</a:t>
            </a:r>
            <a:r>
              <a:rPr lang="en-US" sz="1500" dirty="0" smtClean="0"/>
              <a:t> </a:t>
            </a:r>
            <a:r>
              <a:rPr lang="en-US" sz="1500" dirty="0" err="1" smtClean="0"/>
              <a:t>chandu</a:t>
            </a:r>
            <a:endParaRPr lang="en-US" sz="1500" dirty="0" smtClean="0"/>
          </a:p>
          <a:p>
            <a:pPr marL="342900" indent="-342900">
              <a:buAutoNum type="arabicParenR"/>
            </a:pPr>
            <a:r>
              <a:rPr lang="en-US" sz="1500" dirty="0" err="1" smtClean="0"/>
              <a:t>Passwd</a:t>
            </a:r>
            <a:r>
              <a:rPr lang="en-US" sz="1500" dirty="0" smtClean="0"/>
              <a:t> </a:t>
            </a:r>
            <a:r>
              <a:rPr lang="en-US" sz="1500" dirty="0" err="1" smtClean="0"/>
              <a:t>chandu</a:t>
            </a:r>
            <a:endParaRPr lang="en-US" sz="1500" dirty="0" smtClean="0"/>
          </a:p>
          <a:p>
            <a:pPr marL="0" indent="0">
              <a:buNone/>
            </a:pPr>
            <a:endParaRPr lang="en-US" sz="1500" dirty="0" smtClean="0"/>
          </a:p>
          <a:p>
            <a:pPr marL="0" indent="0">
              <a:buNone/>
            </a:pPr>
            <a:r>
              <a:rPr lang="en-US" sz="1500" dirty="0" smtClean="0"/>
              <a:t>Groups: 2 types of groups we have.</a:t>
            </a:r>
          </a:p>
          <a:p>
            <a:pPr marL="342900" indent="-342900">
              <a:buAutoNum type="arabicParenR"/>
            </a:pPr>
            <a:r>
              <a:rPr lang="en-US" sz="1500" dirty="0" smtClean="0"/>
              <a:t>Primary group: </a:t>
            </a:r>
            <a:r>
              <a:rPr lang="en-US" sz="1500" dirty="0" err="1" smtClean="0"/>
              <a:t>everytime</a:t>
            </a:r>
            <a:r>
              <a:rPr lang="en-US" sz="1500" dirty="0" smtClean="0"/>
              <a:t> we create user </a:t>
            </a:r>
            <a:r>
              <a:rPr lang="en-US" sz="1500" dirty="0" err="1" smtClean="0"/>
              <a:t>atomatically</a:t>
            </a:r>
            <a:r>
              <a:rPr lang="en-US" sz="1500" dirty="0" smtClean="0"/>
              <a:t> the primary group will create with the same name of user. And user will assigned to this group.</a:t>
            </a:r>
          </a:p>
          <a:p>
            <a:pPr marL="342900" indent="-342900">
              <a:buAutoNum type="arabicParenR"/>
            </a:pPr>
            <a:r>
              <a:rPr lang="en-US" sz="1500" dirty="0" smtClean="0"/>
              <a:t>Secondary group: Apart from </a:t>
            </a:r>
            <a:r>
              <a:rPr lang="en-US" sz="1500" dirty="0" err="1" smtClean="0"/>
              <a:t>primay</a:t>
            </a:r>
            <a:r>
              <a:rPr lang="en-US" sz="1500" dirty="0" smtClean="0"/>
              <a:t> remaining we have groups. We can have </a:t>
            </a:r>
            <a:r>
              <a:rPr lang="en-US" sz="1500" dirty="0" err="1" smtClean="0"/>
              <a:t>upto</a:t>
            </a:r>
            <a:r>
              <a:rPr lang="en-US" sz="1500" dirty="0" smtClean="0"/>
              <a:t> 15 secondary groups for a user.</a:t>
            </a:r>
            <a:endParaRPr lang="en-US" sz="1500" dirty="0"/>
          </a:p>
          <a:p>
            <a:pPr marL="0" indent="0">
              <a:buNone/>
            </a:pPr>
            <a:endParaRPr lang="en-US" sz="1500" dirty="0" smtClean="0"/>
          </a:p>
          <a:p>
            <a:pPr marL="0" indent="0">
              <a:buNone/>
            </a:pPr>
            <a:r>
              <a:rPr lang="en-US" sz="1500" dirty="0" err="1" smtClean="0"/>
              <a:t>Groupadd</a:t>
            </a:r>
            <a:r>
              <a:rPr lang="en-US" sz="1500" dirty="0" smtClean="0"/>
              <a:t> teachers</a:t>
            </a:r>
            <a:endParaRPr lang="en-US" sz="1500" dirty="0" smtClean="0"/>
          </a:p>
          <a:p>
            <a:pPr marL="0" indent="0">
              <a:buNone/>
            </a:pPr>
            <a:r>
              <a:rPr lang="en-US" sz="1500" dirty="0" err="1" smtClean="0"/>
              <a:t>Usermod</a:t>
            </a:r>
            <a:r>
              <a:rPr lang="en-US" sz="1500" dirty="0" smtClean="0"/>
              <a:t> </a:t>
            </a:r>
            <a:r>
              <a:rPr lang="en-US" sz="1500" dirty="0" smtClean="0"/>
              <a:t>–a –G &lt;group&gt; &lt;user&gt;</a:t>
            </a:r>
          </a:p>
          <a:p>
            <a:pPr marL="0" indent="0">
              <a:buNone/>
            </a:pPr>
            <a:r>
              <a:rPr lang="en-US" sz="1500" dirty="0" smtClean="0"/>
              <a:t>Groups </a:t>
            </a:r>
            <a:r>
              <a:rPr lang="en-US" sz="1500" dirty="0" err="1" smtClean="0"/>
              <a:t>chandu</a:t>
            </a:r>
            <a:endParaRPr lang="en-US" sz="1500" dirty="0" smtClean="0"/>
          </a:p>
          <a:p>
            <a:pPr marL="0" indent="0">
              <a:buNone/>
            </a:pPr>
            <a:r>
              <a:rPr lang="en-US" sz="1500" dirty="0" err="1" smtClean="0"/>
              <a:t>gpasswd</a:t>
            </a:r>
            <a:r>
              <a:rPr lang="en-US" sz="1500" dirty="0" smtClean="0"/>
              <a:t> –d </a:t>
            </a:r>
            <a:r>
              <a:rPr lang="en-US" sz="1500" dirty="0" err="1" smtClean="0"/>
              <a:t>chandu</a:t>
            </a:r>
            <a:r>
              <a:rPr lang="en-US" sz="1500" dirty="0" smtClean="0"/>
              <a:t> teachers</a:t>
            </a:r>
          </a:p>
          <a:p>
            <a:pPr marL="0" indent="0">
              <a:buNone/>
            </a:pPr>
            <a:r>
              <a:rPr lang="en-US" sz="1500" dirty="0" smtClean="0"/>
              <a:t>Note: All the </a:t>
            </a:r>
            <a:r>
              <a:rPr lang="en-US" sz="1500" dirty="0" err="1" smtClean="0"/>
              <a:t>persmissions</a:t>
            </a:r>
            <a:r>
              <a:rPr lang="en-US" sz="1500" dirty="0" smtClean="0"/>
              <a:t> of the groups will be stored in </a:t>
            </a:r>
            <a:r>
              <a:rPr lang="en-US" sz="1500" dirty="0" err="1" smtClean="0"/>
              <a:t>sudoers</a:t>
            </a:r>
            <a:r>
              <a:rPr lang="en-US" sz="1500" dirty="0" smtClean="0"/>
              <a:t> file.</a:t>
            </a:r>
          </a:p>
          <a:p>
            <a:pPr marL="0" indent="0">
              <a:buNone/>
            </a:pPr>
            <a:r>
              <a:rPr lang="en-US" sz="1500" dirty="0" err="1" smtClean="0"/>
              <a:t>Visudo</a:t>
            </a:r>
            <a:endParaRPr lang="en-US" sz="1500" dirty="0" smtClean="0"/>
          </a:p>
          <a:p>
            <a:pPr marL="0" indent="0">
              <a:buNone/>
            </a:pPr>
            <a:r>
              <a:rPr lang="en-US" sz="1500" dirty="0" err="1" smtClean="0"/>
              <a:t>chandu</a:t>
            </a:r>
            <a:r>
              <a:rPr lang="en-US" sz="1500" dirty="0" smtClean="0"/>
              <a:t>   ALL=/</a:t>
            </a:r>
            <a:r>
              <a:rPr lang="en-US" sz="1500" dirty="0" err="1" smtClean="0"/>
              <a:t>usr</a:t>
            </a:r>
            <a:r>
              <a:rPr lang="en-US" sz="1500" dirty="0" smtClean="0"/>
              <a:t>/bin/top</a:t>
            </a:r>
          </a:p>
          <a:p>
            <a:pPr marL="0" indent="0">
              <a:buNone/>
            </a:pPr>
            <a:r>
              <a:rPr lang="en-US" sz="1500" dirty="0" smtClean="0"/>
              <a:t>Group </a:t>
            </a:r>
            <a:r>
              <a:rPr lang="en-US" sz="1500" dirty="0" err="1" smtClean="0"/>
              <a:t>persmission</a:t>
            </a:r>
            <a:r>
              <a:rPr lang="en-US" sz="1500" dirty="0" smtClean="0"/>
              <a:t>: </a:t>
            </a:r>
            <a:r>
              <a:rPr lang="en-US" sz="1500" dirty="0" err="1" smtClean="0"/>
              <a:t>visudo</a:t>
            </a:r>
            <a:endParaRPr lang="en-US" sz="1500" dirty="0" smtClean="0"/>
          </a:p>
          <a:p>
            <a:pPr marL="0" indent="0">
              <a:buNone/>
            </a:pPr>
            <a:r>
              <a:rPr lang="en-US" sz="1500" dirty="0" smtClean="0"/>
              <a:t>%teachers     ALL=/</a:t>
            </a:r>
            <a:r>
              <a:rPr lang="en-US" sz="1500" dirty="0" err="1" smtClean="0"/>
              <a:t>usr</a:t>
            </a:r>
            <a:r>
              <a:rPr lang="en-US" sz="1500" dirty="0" smtClean="0"/>
              <a:t>/bin/</a:t>
            </a:r>
            <a:r>
              <a:rPr lang="en-US" sz="1500" dirty="0" err="1" smtClean="0"/>
              <a:t>ls</a:t>
            </a:r>
            <a:r>
              <a:rPr lang="en-US" sz="1500" dirty="0" smtClean="0"/>
              <a:t>, /</a:t>
            </a:r>
            <a:r>
              <a:rPr lang="en-US" sz="1500" dirty="0" err="1" smtClean="0"/>
              <a:t>usr</a:t>
            </a:r>
            <a:r>
              <a:rPr lang="en-US" sz="1500" dirty="0" smtClean="0"/>
              <a:t>/bin/less, /</a:t>
            </a:r>
            <a:r>
              <a:rPr lang="en-US" sz="1500" dirty="0" err="1" smtClean="0"/>
              <a:t>usr</a:t>
            </a:r>
            <a:r>
              <a:rPr lang="en-US" sz="1500" dirty="0" smtClean="0"/>
              <a:t>/bin/apt</a:t>
            </a:r>
          </a:p>
          <a:p>
            <a:pPr marL="0" indent="0">
              <a:buNone/>
            </a:pPr>
            <a:r>
              <a:rPr lang="en-US" sz="1500" dirty="0" smtClean="0"/>
              <a:t>Delete group: </a:t>
            </a:r>
            <a:r>
              <a:rPr lang="en-US" sz="1500" dirty="0" err="1" smtClean="0"/>
              <a:t>delgroup</a:t>
            </a:r>
            <a:r>
              <a:rPr lang="en-US" sz="1500" dirty="0" smtClean="0"/>
              <a:t> &lt;</a:t>
            </a:r>
            <a:r>
              <a:rPr lang="en-US" sz="1500" dirty="0" err="1" smtClean="0"/>
              <a:t>groupname</a:t>
            </a:r>
            <a:r>
              <a:rPr lang="en-US" sz="1500" dirty="0" smtClean="0"/>
              <a:t>&gt;</a:t>
            </a:r>
            <a:endParaRPr lang="en-US" sz="1500" dirty="0" smtClean="0"/>
          </a:p>
        </p:txBody>
      </p:sp>
    </p:spTree>
    <p:extLst>
      <p:ext uri="{BB962C8B-B14F-4D97-AF65-F5344CB8AC3E}">
        <p14:creationId xmlns:p14="http://schemas.microsoft.com/office/powerpoint/2010/main" val="31619593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971" y="154546"/>
            <a:ext cx="11732653" cy="6503831"/>
          </a:xfrm>
        </p:spPr>
        <p:txBody>
          <a:bodyPr>
            <a:normAutofit fontScale="85000" lnSpcReduction="20000"/>
          </a:bodyPr>
          <a:lstStyle/>
          <a:p>
            <a:pPr marL="0" indent="0">
              <a:buNone/>
            </a:pPr>
            <a:r>
              <a:rPr lang="en-US" sz="1500" dirty="0" smtClean="0"/>
              <a:t>Shell Scripting:</a:t>
            </a:r>
          </a:p>
          <a:p>
            <a:pPr marL="0" indent="0">
              <a:buNone/>
            </a:pPr>
            <a:r>
              <a:rPr lang="en-US" sz="1500" dirty="0" smtClean="0"/>
              <a:t>Special Variables:</a:t>
            </a:r>
          </a:p>
          <a:p>
            <a:pPr marL="0" indent="0">
              <a:buNone/>
            </a:pPr>
            <a:r>
              <a:rPr lang="en-US" sz="1500" dirty="0" smtClean="0"/>
              <a:t>$0 </a:t>
            </a:r>
            <a:r>
              <a:rPr lang="en-US" sz="1500" dirty="0" smtClean="0">
                <a:sym typeface="Wingdings" panose="05000000000000000000" pitchFamily="2" charset="2"/>
              </a:rPr>
              <a:t> This is file name of the script</a:t>
            </a:r>
          </a:p>
          <a:p>
            <a:pPr marL="0" indent="0">
              <a:buNone/>
            </a:pPr>
            <a:r>
              <a:rPr lang="en-US" sz="1500" dirty="0" smtClean="0">
                <a:sym typeface="Wingdings" panose="05000000000000000000" pitchFamily="2" charset="2"/>
              </a:rPr>
              <a:t>$1…9  It is like a position parameter in the </a:t>
            </a:r>
            <a:r>
              <a:rPr lang="en-US" sz="1500" dirty="0" err="1" smtClean="0">
                <a:sym typeface="Wingdings" panose="05000000000000000000" pitchFamily="2" charset="2"/>
              </a:rPr>
              <a:t>linux</a:t>
            </a:r>
            <a:r>
              <a:rPr lang="en-US" sz="1500" dirty="0" smtClean="0">
                <a:sym typeface="Wingdings" panose="05000000000000000000" pitchFamily="2" charset="2"/>
              </a:rPr>
              <a:t>. </a:t>
            </a:r>
          </a:p>
          <a:p>
            <a:pPr marL="0" indent="0">
              <a:buNone/>
            </a:pPr>
            <a:r>
              <a:rPr lang="en-US" sz="1500" dirty="0" smtClean="0">
                <a:sym typeface="Wingdings" panose="05000000000000000000" pitchFamily="2" charset="2"/>
              </a:rPr>
              <a:t>$#  This is return the no. of arguments supplied to the script.</a:t>
            </a:r>
          </a:p>
          <a:p>
            <a:pPr marL="0" indent="0">
              <a:buNone/>
            </a:pPr>
            <a:r>
              <a:rPr lang="en-US" sz="1500" dirty="0" smtClean="0">
                <a:sym typeface="Wingdings" panose="05000000000000000000" pitchFamily="2" charset="2"/>
              </a:rPr>
              <a:t>$*  This will return all the arguments that are double coated. </a:t>
            </a:r>
          </a:p>
          <a:p>
            <a:pPr marL="0" indent="0">
              <a:buNone/>
            </a:pPr>
            <a:r>
              <a:rPr lang="en-US" sz="1500" dirty="0" smtClean="0">
                <a:sym typeface="Wingdings" panose="05000000000000000000" pitchFamily="2" charset="2"/>
              </a:rPr>
              <a:t>$@  This will gives us all the arguments that are individually double coated.</a:t>
            </a:r>
          </a:p>
          <a:p>
            <a:pPr marL="0" indent="0">
              <a:buNone/>
            </a:pPr>
            <a:r>
              <a:rPr lang="en-US" sz="1500" dirty="0" smtClean="0">
                <a:sym typeface="Wingdings" panose="05000000000000000000" pitchFamily="2" charset="2"/>
              </a:rPr>
              <a:t>$?  exit status of the last command that what we have executed.</a:t>
            </a:r>
          </a:p>
          <a:p>
            <a:pPr marL="0" indent="0">
              <a:buNone/>
            </a:pPr>
            <a:r>
              <a:rPr lang="en-US" sz="1500" dirty="0" smtClean="0">
                <a:sym typeface="Wingdings" panose="05000000000000000000" pitchFamily="2" charset="2"/>
              </a:rPr>
              <a:t>$$  This will gives us the process number of the current shell.</a:t>
            </a:r>
          </a:p>
          <a:p>
            <a:pPr marL="0" indent="0">
              <a:buNone/>
            </a:pPr>
            <a:endParaRPr lang="en-US" sz="1500" dirty="0">
              <a:sym typeface="Wingdings" panose="05000000000000000000" pitchFamily="2" charset="2"/>
            </a:endParaRPr>
          </a:p>
          <a:p>
            <a:pPr marL="0" indent="0">
              <a:buNone/>
            </a:pPr>
            <a:r>
              <a:rPr lang="en-US" sz="1500" dirty="0" smtClean="0"/>
              <a:t>touch specialvariable.sh</a:t>
            </a:r>
          </a:p>
          <a:p>
            <a:pPr marL="0" indent="0">
              <a:buNone/>
            </a:pPr>
            <a:r>
              <a:rPr lang="en-US" sz="1500" dirty="0" err="1" smtClean="0"/>
              <a:t>chmod</a:t>
            </a:r>
            <a:r>
              <a:rPr lang="en-US" sz="1500" dirty="0" smtClean="0"/>
              <a:t> +x specialvariable.sh</a:t>
            </a:r>
          </a:p>
          <a:p>
            <a:pPr marL="0" indent="0">
              <a:buNone/>
            </a:pPr>
            <a:r>
              <a:rPr lang="en-US" sz="1500" dirty="0" smtClean="0"/>
              <a:t>vi specialvariable.sh</a:t>
            </a:r>
          </a:p>
          <a:p>
            <a:pPr marL="0" indent="0">
              <a:buNone/>
            </a:pPr>
            <a:r>
              <a:rPr lang="en-US" sz="1500" dirty="0" smtClean="0"/>
              <a:t>#!/bin/</a:t>
            </a:r>
            <a:r>
              <a:rPr lang="en-US" sz="1500" dirty="0" err="1" smtClean="0"/>
              <a:t>sh</a:t>
            </a:r>
            <a:endParaRPr lang="en-US" sz="1500" dirty="0" smtClean="0"/>
          </a:p>
          <a:p>
            <a:pPr marL="0" indent="0">
              <a:buNone/>
            </a:pPr>
            <a:r>
              <a:rPr lang="en-US" sz="1500" dirty="0" smtClean="0"/>
              <a:t>echo "First Name: $0"</a:t>
            </a:r>
          </a:p>
          <a:p>
            <a:pPr marL="0" indent="0">
              <a:buNone/>
            </a:pPr>
            <a:r>
              <a:rPr lang="en-US" sz="1500" dirty="0" smtClean="0"/>
              <a:t>echo "First Parameter: $1"</a:t>
            </a:r>
          </a:p>
          <a:p>
            <a:pPr marL="0" indent="0">
              <a:buNone/>
            </a:pPr>
            <a:r>
              <a:rPr lang="en-US" sz="1500" dirty="0" smtClean="0"/>
              <a:t>echo "second Parameter: $2"</a:t>
            </a:r>
          </a:p>
          <a:p>
            <a:pPr marL="0" indent="0">
              <a:buNone/>
            </a:pPr>
            <a:r>
              <a:rPr lang="en-US" sz="1500" dirty="0" smtClean="0"/>
              <a:t>echo "Quoted </a:t>
            </a:r>
            <a:r>
              <a:rPr lang="en-US" sz="1500" dirty="0" err="1" smtClean="0"/>
              <a:t>Vaues</a:t>
            </a:r>
            <a:r>
              <a:rPr lang="en-US" sz="1500" dirty="0" smtClean="0"/>
              <a:t>: $*"</a:t>
            </a:r>
          </a:p>
          <a:p>
            <a:pPr marL="0" indent="0">
              <a:buNone/>
            </a:pPr>
            <a:r>
              <a:rPr lang="en-US" sz="1500" dirty="0" smtClean="0"/>
              <a:t>echo "Quoted Values: $@"</a:t>
            </a:r>
          </a:p>
          <a:p>
            <a:pPr marL="0" indent="0">
              <a:buNone/>
            </a:pPr>
            <a:r>
              <a:rPr lang="en-US" sz="1500" dirty="0" smtClean="0"/>
              <a:t>echo "</a:t>
            </a:r>
            <a:r>
              <a:rPr lang="en-US" sz="1500" dirty="0" err="1" smtClean="0"/>
              <a:t>No.of</a:t>
            </a:r>
            <a:r>
              <a:rPr lang="en-US" sz="1500" dirty="0" smtClean="0"/>
              <a:t> Parameters: $#"</a:t>
            </a:r>
          </a:p>
          <a:p>
            <a:pPr>
              <a:buFont typeface="Wingdings" panose="05000000000000000000" pitchFamily="2" charset="2"/>
              <a:buChar char="à"/>
            </a:pPr>
            <a:r>
              <a:rPr lang="en-US" sz="1500" dirty="0" smtClean="0">
                <a:sym typeface="Wingdings" panose="05000000000000000000" pitchFamily="2" charset="2"/>
              </a:rPr>
              <a:t>Save the file</a:t>
            </a:r>
          </a:p>
          <a:p>
            <a:pPr marL="0" indent="0">
              <a:buNone/>
            </a:pPr>
            <a:r>
              <a:rPr lang="en-US" sz="1500" dirty="0" smtClean="0"/>
              <a:t>./specialvariable.sh </a:t>
            </a:r>
            <a:r>
              <a:rPr lang="en-US" sz="1500" dirty="0" err="1" smtClean="0"/>
              <a:t>devopsby</a:t>
            </a:r>
            <a:r>
              <a:rPr lang="en-US" sz="1500" dirty="0" smtClean="0"/>
              <a:t> </a:t>
            </a:r>
            <a:r>
              <a:rPr lang="en-US" sz="1500" dirty="0" err="1" smtClean="0"/>
              <a:t>chandu</a:t>
            </a:r>
            <a:endParaRPr lang="en-US" sz="1500" dirty="0" smtClean="0"/>
          </a:p>
          <a:p>
            <a:pPr marL="0" indent="0">
              <a:buNone/>
            </a:pPr>
            <a:r>
              <a:rPr lang="en-US" sz="1500" dirty="0" smtClean="0"/>
              <a:t>./specialvariable.sh "</a:t>
            </a:r>
            <a:r>
              <a:rPr lang="en-US" sz="1500" dirty="0" err="1" smtClean="0"/>
              <a:t>devopsby</a:t>
            </a:r>
            <a:r>
              <a:rPr lang="en-US" sz="1500" dirty="0" smtClean="0"/>
              <a:t> </a:t>
            </a:r>
            <a:r>
              <a:rPr lang="en-US" sz="1500" dirty="0" err="1" smtClean="0"/>
              <a:t>chandu</a:t>
            </a:r>
            <a:r>
              <a:rPr lang="en-US" sz="1500" dirty="0" smtClean="0"/>
              <a:t>"</a:t>
            </a:r>
          </a:p>
          <a:p>
            <a:pPr marL="0" indent="0">
              <a:buNone/>
            </a:pPr>
            <a:r>
              <a:rPr lang="en-US" sz="1500" dirty="0" smtClean="0"/>
              <a:t>./specialvariable.sh "</a:t>
            </a:r>
            <a:r>
              <a:rPr lang="en-US" sz="1500" dirty="0" err="1" smtClean="0"/>
              <a:t>devopsby</a:t>
            </a:r>
            <a:r>
              <a:rPr lang="en-US" sz="1500" dirty="0" smtClean="0"/>
              <a:t>” “</a:t>
            </a:r>
            <a:r>
              <a:rPr lang="en-US" sz="1500" dirty="0" err="1" smtClean="0"/>
              <a:t>chandu</a:t>
            </a:r>
            <a:r>
              <a:rPr lang="en-US" sz="1500" dirty="0" smtClean="0"/>
              <a:t>"</a:t>
            </a:r>
          </a:p>
        </p:txBody>
      </p:sp>
    </p:spTree>
    <p:extLst>
      <p:ext uri="{BB962C8B-B14F-4D97-AF65-F5344CB8AC3E}">
        <p14:creationId xmlns:p14="http://schemas.microsoft.com/office/powerpoint/2010/main" val="29580009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971" y="154546"/>
            <a:ext cx="11732653" cy="6503831"/>
          </a:xfrm>
        </p:spPr>
        <p:txBody>
          <a:bodyPr>
            <a:normAutofit/>
          </a:bodyPr>
          <a:lstStyle/>
          <a:p>
            <a:pPr marL="0" indent="0">
              <a:buNone/>
            </a:pPr>
            <a:r>
              <a:rPr lang="en-US" sz="1500" dirty="0" smtClean="0"/>
              <a:t>Shell Scripting:</a:t>
            </a:r>
          </a:p>
          <a:p>
            <a:pPr marL="0" indent="0">
              <a:buNone/>
            </a:pPr>
            <a:r>
              <a:rPr lang="en-US" sz="1500" dirty="0" smtClean="0"/>
              <a:t>vi specialvariable1.sh</a:t>
            </a:r>
          </a:p>
          <a:p>
            <a:pPr marL="0" indent="0">
              <a:buNone/>
            </a:pPr>
            <a:r>
              <a:rPr lang="en-US" sz="1500" dirty="0" smtClean="0"/>
              <a:t>#!/bin/</a:t>
            </a:r>
            <a:r>
              <a:rPr lang="en-US" sz="1500" dirty="0" err="1" smtClean="0"/>
              <a:t>sh</a:t>
            </a:r>
            <a:endParaRPr lang="en-US" sz="1500" dirty="0" smtClean="0"/>
          </a:p>
          <a:p>
            <a:pPr marL="0" indent="0">
              <a:buNone/>
            </a:pPr>
            <a:r>
              <a:rPr lang="en-US" sz="1500" dirty="0" smtClean="0"/>
              <a:t>for TOKEN in $*</a:t>
            </a:r>
          </a:p>
          <a:p>
            <a:pPr marL="0" indent="0">
              <a:buNone/>
            </a:pPr>
            <a:r>
              <a:rPr lang="en-US" sz="1500" dirty="0" smtClean="0"/>
              <a:t>do</a:t>
            </a:r>
          </a:p>
          <a:p>
            <a:pPr marL="0" indent="0">
              <a:buNone/>
            </a:pPr>
            <a:r>
              <a:rPr lang="en-US" sz="1500" dirty="0" smtClean="0"/>
              <a:t>        echo $TOKEN</a:t>
            </a:r>
          </a:p>
          <a:p>
            <a:pPr marL="0" indent="0">
              <a:buNone/>
            </a:pPr>
            <a:r>
              <a:rPr lang="en-US" sz="1500" dirty="0" smtClean="0"/>
              <a:t>done</a:t>
            </a:r>
          </a:p>
          <a:p>
            <a:pPr>
              <a:buFont typeface="Wingdings" panose="05000000000000000000" pitchFamily="2" charset="2"/>
              <a:buChar char="à"/>
            </a:pPr>
            <a:r>
              <a:rPr lang="en-US" sz="1500" dirty="0" smtClean="0">
                <a:sym typeface="Wingdings" panose="05000000000000000000" pitchFamily="2" charset="2"/>
              </a:rPr>
              <a:t>Save the file</a:t>
            </a:r>
          </a:p>
          <a:p>
            <a:pPr marL="0" indent="0">
              <a:buNone/>
            </a:pPr>
            <a:r>
              <a:rPr lang="en-US" sz="1500" dirty="0" err="1" smtClean="0"/>
              <a:t>chmod</a:t>
            </a:r>
            <a:r>
              <a:rPr lang="en-US" sz="1500" dirty="0" smtClean="0"/>
              <a:t> +x specialvariable1.sh</a:t>
            </a:r>
          </a:p>
          <a:p>
            <a:pPr marL="0" indent="0">
              <a:buNone/>
            </a:pPr>
            <a:r>
              <a:rPr lang="en-US" sz="1500" dirty="0" smtClean="0"/>
              <a:t>./specialvariable1.sh </a:t>
            </a:r>
            <a:r>
              <a:rPr lang="en-US" sz="1500" dirty="0" err="1" smtClean="0"/>
              <a:t>Devops</a:t>
            </a:r>
            <a:r>
              <a:rPr lang="en-US" sz="1500" dirty="0" smtClean="0"/>
              <a:t> By </a:t>
            </a:r>
            <a:r>
              <a:rPr lang="en-US" sz="1500" dirty="0" err="1" smtClean="0"/>
              <a:t>Chandu</a:t>
            </a:r>
            <a:r>
              <a:rPr lang="en-US" sz="1500" dirty="0" smtClean="0"/>
              <a:t>, All the best for your future.</a:t>
            </a:r>
          </a:p>
          <a:p>
            <a:pPr marL="0" indent="0">
              <a:buNone/>
            </a:pPr>
            <a:endParaRPr lang="en-US" sz="1500" dirty="0"/>
          </a:p>
          <a:p>
            <a:pPr marL="0" indent="0">
              <a:buNone/>
            </a:pPr>
            <a:r>
              <a:rPr lang="en-US" sz="1500" dirty="0" smtClean="0"/>
              <a:t>### exit status ##</a:t>
            </a:r>
          </a:p>
          <a:p>
            <a:pPr marL="0" indent="0">
              <a:buNone/>
            </a:pPr>
            <a:r>
              <a:rPr lang="en-US" sz="1500" dirty="0" smtClean="0"/>
              <a:t>0 </a:t>
            </a:r>
            <a:r>
              <a:rPr lang="en-US" sz="1500" dirty="0" smtClean="0">
                <a:sym typeface="Wingdings" panose="05000000000000000000" pitchFamily="2" charset="2"/>
              </a:rPr>
              <a:t> exit status of the previous command is successful.</a:t>
            </a:r>
          </a:p>
          <a:p>
            <a:pPr marL="0" indent="0">
              <a:buNone/>
            </a:pPr>
            <a:r>
              <a:rPr lang="en-US" sz="1500" dirty="0" smtClean="0">
                <a:sym typeface="Wingdings" panose="05000000000000000000" pitchFamily="2" charset="2"/>
              </a:rPr>
              <a:t>1  exit status of the previous command was unsuccessful.</a:t>
            </a:r>
          </a:p>
          <a:p>
            <a:pPr marL="0" indent="0">
              <a:buNone/>
            </a:pPr>
            <a:endParaRPr lang="en-US" sz="1500" dirty="0" smtClean="0"/>
          </a:p>
        </p:txBody>
      </p:sp>
    </p:spTree>
    <p:extLst>
      <p:ext uri="{BB962C8B-B14F-4D97-AF65-F5344CB8AC3E}">
        <p14:creationId xmlns:p14="http://schemas.microsoft.com/office/powerpoint/2010/main" val="29048673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971" y="154546"/>
            <a:ext cx="11732653" cy="6503831"/>
          </a:xfrm>
        </p:spPr>
        <p:txBody>
          <a:bodyPr>
            <a:normAutofit/>
          </a:bodyPr>
          <a:lstStyle/>
          <a:p>
            <a:pPr marL="0" indent="0">
              <a:buNone/>
            </a:pPr>
            <a:r>
              <a:rPr lang="en-US" sz="1500" dirty="0" smtClean="0"/>
              <a:t>Shell Scripting:</a:t>
            </a:r>
          </a:p>
          <a:p>
            <a:pPr marL="0" indent="0">
              <a:buNone/>
            </a:pPr>
            <a:r>
              <a:rPr lang="en-US" sz="1500" dirty="0" smtClean="0"/>
              <a:t>Operators:</a:t>
            </a:r>
          </a:p>
          <a:p>
            <a:pPr marL="0" indent="0">
              <a:buNone/>
            </a:pPr>
            <a:r>
              <a:rPr lang="en-US" sz="1500" dirty="0" smtClean="0"/>
              <a:t>Athematic operator:</a:t>
            </a:r>
          </a:p>
        </p:txBody>
      </p:sp>
      <p:pic>
        <p:nvPicPr>
          <p:cNvPr id="2" name="Picture 1"/>
          <p:cNvPicPr>
            <a:picLocks noChangeAspect="1"/>
          </p:cNvPicPr>
          <p:nvPr/>
        </p:nvPicPr>
        <p:blipFill>
          <a:blip r:embed="rId2"/>
          <a:stretch>
            <a:fillRect/>
          </a:stretch>
        </p:blipFill>
        <p:spPr>
          <a:xfrm>
            <a:off x="1197736" y="1097485"/>
            <a:ext cx="10299677" cy="5337323"/>
          </a:xfrm>
          <a:prstGeom prst="rect">
            <a:avLst/>
          </a:prstGeom>
        </p:spPr>
      </p:pic>
    </p:spTree>
    <p:extLst>
      <p:ext uri="{BB962C8B-B14F-4D97-AF65-F5344CB8AC3E}">
        <p14:creationId xmlns:p14="http://schemas.microsoft.com/office/powerpoint/2010/main" val="25397006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971" y="154546"/>
            <a:ext cx="11732653" cy="6503831"/>
          </a:xfrm>
        </p:spPr>
        <p:txBody>
          <a:bodyPr>
            <a:normAutofit/>
          </a:bodyPr>
          <a:lstStyle/>
          <a:p>
            <a:pPr marL="0" indent="0">
              <a:buNone/>
            </a:pPr>
            <a:r>
              <a:rPr lang="en-US" sz="1500" dirty="0" smtClean="0"/>
              <a:t>Shell Scripting:</a:t>
            </a:r>
          </a:p>
          <a:p>
            <a:pPr marL="0" indent="0">
              <a:buNone/>
            </a:pPr>
            <a:r>
              <a:rPr lang="en-US" sz="1500" dirty="0" smtClean="0"/>
              <a:t>Relational Operators: </a:t>
            </a:r>
          </a:p>
        </p:txBody>
      </p:sp>
      <p:pic>
        <p:nvPicPr>
          <p:cNvPr id="2" name="Picture 1"/>
          <p:cNvPicPr>
            <a:picLocks noChangeAspect="1"/>
          </p:cNvPicPr>
          <p:nvPr/>
        </p:nvPicPr>
        <p:blipFill>
          <a:blip r:embed="rId2"/>
          <a:stretch>
            <a:fillRect/>
          </a:stretch>
        </p:blipFill>
        <p:spPr>
          <a:xfrm>
            <a:off x="940793" y="946769"/>
            <a:ext cx="10495007" cy="5610119"/>
          </a:xfrm>
          <a:prstGeom prst="rect">
            <a:avLst/>
          </a:prstGeom>
        </p:spPr>
      </p:pic>
    </p:spTree>
    <p:extLst>
      <p:ext uri="{BB962C8B-B14F-4D97-AF65-F5344CB8AC3E}">
        <p14:creationId xmlns:p14="http://schemas.microsoft.com/office/powerpoint/2010/main" val="20646704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971" y="154546"/>
            <a:ext cx="11732653" cy="6503831"/>
          </a:xfrm>
        </p:spPr>
        <p:txBody>
          <a:bodyPr>
            <a:normAutofit/>
          </a:bodyPr>
          <a:lstStyle/>
          <a:p>
            <a:pPr marL="0" indent="0">
              <a:buNone/>
            </a:pPr>
            <a:r>
              <a:rPr lang="en-US" sz="1500" dirty="0" smtClean="0"/>
              <a:t>Shell Scripting:</a:t>
            </a:r>
          </a:p>
          <a:p>
            <a:pPr marL="0" indent="0">
              <a:buNone/>
            </a:pPr>
            <a:r>
              <a:rPr lang="en-US" sz="1500" dirty="0" err="1" smtClean="0"/>
              <a:t>Bool</a:t>
            </a:r>
            <a:r>
              <a:rPr lang="en-US" sz="1500" dirty="0" smtClean="0"/>
              <a:t> Operator: </a:t>
            </a:r>
          </a:p>
        </p:txBody>
      </p:sp>
      <p:pic>
        <p:nvPicPr>
          <p:cNvPr id="2" name="Picture 1"/>
          <p:cNvPicPr>
            <a:picLocks noChangeAspect="1"/>
          </p:cNvPicPr>
          <p:nvPr/>
        </p:nvPicPr>
        <p:blipFill>
          <a:blip r:embed="rId2"/>
          <a:stretch>
            <a:fillRect/>
          </a:stretch>
        </p:blipFill>
        <p:spPr>
          <a:xfrm>
            <a:off x="321971" y="1432210"/>
            <a:ext cx="10930876" cy="3425607"/>
          </a:xfrm>
          <a:prstGeom prst="rect">
            <a:avLst/>
          </a:prstGeom>
        </p:spPr>
      </p:pic>
    </p:spTree>
    <p:extLst>
      <p:ext uri="{BB962C8B-B14F-4D97-AF65-F5344CB8AC3E}">
        <p14:creationId xmlns:p14="http://schemas.microsoft.com/office/powerpoint/2010/main" val="16240622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971" y="154546"/>
            <a:ext cx="11732653" cy="6503831"/>
          </a:xfrm>
        </p:spPr>
        <p:txBody>
          <a:bodyPr>
            <a:normAutofit/>
          </a:bodyPr>
          <a:lstStyle/>
          <a:p>
            <a:pPr marL="0" indent="0">
              <a:buNone/>
            </a:pPr>
            <a:r>
              <a:rPr lang="en-US" sz="1500" dirty="0" smtClean="0"/>
              <a:t>Shell Scripting:</a:t>
            </a:r>
          </a:p>
          <a:p>
            <a:pPr marL="0" indent="0">
              <a:buNone/>
            </a:pPr>
            <a:r>
              <a:rPr lang="en-US" sz="1500" dirty="0" smtClean="0"/>
              <a:t>String Operator: </a:t>
            </a:r>
          </a:p>
        </p:txBody>
      </p:sp>
      <p:pic>
        <p:nvPicPr>
          <p:cNvPr id="2" name="Picture 1"/>
          <p:cNvPicPr>
            <a:picLocks noChangeAspect="1"/>
          </p:cNvPicPr>
          <p:nvPr/>
        </p:nvPicPr>
        <p:blipFill>
          <a:blip r:embed="rId2"/>
          <a:stretch>
            <a:fillRect/>
          </a:stretch>
        </p:blipFill>
        <p:spPr>
          <a:xfrm>
            <a:off x="876079" y="1159098"/>
            <a:ext cx="10961282" cy="4974800"/>
          </a:xfrm>
          <a:prstGeom prst="rect">
            <a:avLst/>
          </a:prstGeom>
        </p:spPr>
      </p:pic>
    </p:spTree>
    <p:extLst>
      <p:ext uri="{BB962C8B-B14F-4D97-AF65-F5344CB8AC3E}">
        <p14:creationId xmlns:p14="http://schemas.microsoft.com/office/powerpoint/2010/main" val="37823784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971" y="154546"/>
            <a:ext cx="11732653" cy="6503831"/>
          </a:xfrm>
        </p:spPr>
        <p:txBody>
          <a:bodyPr>
            <a:normAutofit/>
          </a:bodyPr>
          <a:lstStyle/>
          <a:p>
            <a:pPr marL="0" indent="0">
              <a:buNone/>
            </a:pPr>
            <a:r>
              <a:rPr lang="en-US" sz="1500" dirty="0" smtClean="0"/>
              <a:t>Shell Scripting:</a:t>
            </a:r>
          </a:p>
          <a:p>
            <a:pPr marL="0" indent="0">
              <a:buNone/>
            </a:pPr>
            <a:r>
              <a:rPr lang="en-US" sz="1500" dirty="0" smtClean="0"/>
              <a:t>File Test Operator: </a:t>
            </a:r>
          </a:p>
        </p:txBody>
      </p:sp>
      <p:pic>
        <p:nvPicPr>
          <p:cNvPr id="2" name="Picture 1"/>
          <p:cNvPicPr>
            <a:picLocks noChangeAspect="1"/>
          </p:cNvPicPr>
          <p:nvPr/>
        </p:nvPicPr>
        <p:blipFill>
          <a:blip r:embed="rId2"/>
          <a:stretch>
            <a:fillRect/>
          </a:stretch>
        </p:blipFill>
        <p:spPr>
          <a:xfrm>
            <a:off x="412124" y="754827"/>
            <a:ext cx="11362452" cy="5694469"/>
          </a:xfrm>
          <a:prstGeom prst="rect">
            <a:avLst/>
          </a:prstGeom>
        </p:spPr>
      </p:pic>
    </p:spTree>
    <p:extLst>
      <p:ext uri="{BB962C8B-B14F-4D97-AF65-F5344CB8AC3E}">
        <p14:creationId xmlns:p14="http://schemas.microsoft.com/office/powerpoint/2010/main" val="19213270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971" y="154546"/>
            <a:ext cx="11732653" cy="6503831"/>
          </a:xfrm>
        </p:spPr>
        <p:txBody>
          <a:bodyPr>
            <a:normAutofit/>
          </a:bodyPr>
          <a:lstStyle/>
          <a:p>
            <a:pPr marL="0" indent="0">
              <a:buNone/>
            </a:pPr>
            <a:r>
              <a:rPr lang="en-US" sz="1500" dirty="0" smtClean="0"/>
              <a:t>Shell Scripting:</a:t>
            </a:r>
          </a:p>
          <a:p>
            <a:pPr marL="0" indent="0">
              <a:buNone/>
            </a:pPr>
            <a:r>
              <a:rPr lang="en-US" sz="1500" dirty="0" smtClean="0"/>
              <a:t>File Operator:</a:t>
            </a:r>
          </a:p>
          <a:p>
            <a:pPr marL="0" indent="0">
              <a:buNone/>
            </a:pPr>
            <a:endParaRPr lang="en-US" sz="1500" dirty="0" smtClean="0"/>
          </a:p>
        </p:txBody>
      </p:sp>
      <p:pic>
        <p:nvPicPr>
          <p:cNvPr id="2" name="Picture 1"/>
          <p:cNvPicPr>
            <a:picLocks noChangeAspect="1"/>
          </p:cNvPicPr>
          <p:nvPr/>
        </p:nvPicPr>
        <p:blipFill>
          <a:blip r:embed="rId2"/>
          <a:stretch>
            <a:fillRect/>
          </a:stretch>
        </p:blipFill>
        <p:spPr>
          <a:xfrm>
            <a:off x="534271" y="786008"/>
            <a:ext cx="11520353" cy="5692937"/>
          </a:xfrm>
          <a:prstGeom prst="rect">
            <a:avLst/>
          </a:prstGeom>
        </p:spPr>
      </p:pic>
    </p:spTree>
    <p:extLst>
      <p:ext uri="{BB962C8B-B14F-4D97-AF65-F5344CB8AC3E}">
        <p14:creationId xmlns:p14="http://schemas.microsoft.com/office/powerpoint/2010/main" val="31252280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971" y="154546"/>
            <a:ext cx="11732653" cy="6503831"/>
          </a:xfrm>
        </p:spPr>
        <p:txBody>
          <a:bodyPr>
            <a:normAutofit/>
          </a:bodyPr>
          <a:lstStyle/>
          <a:p>
            <a:pPr marL="0" indent="0">
              <a:buNone/>
            </a:pPr>
            <a:r>
              <a:rPr lang="en-US" sz="1500" dirty="0" smtClean="0"/>
              <a:t>Shell Scripting:</a:t>
            </a:r>
          </a:p>
          <a:p>
            <a:pPr marL="0" indent="0">
              <a:buNone/>
            </a:pPr>
            <a:r>
              <a:rPr lang="en-US" sz="1500" dirty="0" smtClean="0"/>
              <a:t>Shell Loops:</a:t>
            </a:r>
          </a:p>
          <a:p>
            <a:pPr marL="342900" indent="-342900">
              <a:buAutoNum type="arabicParenR"/>
            </a:pPr>
            <a:r>
              <a:rPr lang="en-US" sz="1500" dirty="0" smtClean="0"/>
              <a:t>For Loop: The for loop operates on list of items. It repeats the set of items in every item on the list.</a:t>
            </a:r>
          </a:p>
          <a:p>
            <a:pPr marL="0" indent="0">
              <a:buNone/>
            </a:pPr>
            <a:r>
              <a:rPr lang="en-US" sz="1500" dirty="0" smtClean="0"/>
              <a:t>Syntax:</a:t>
            </a:r>
          </a:p>
          <a:p>
            <a:pPr marL="0" indent="0">
              <a:buNone/>
            </a:pPr>
            <a:r>
              <a:rPr lang="en-US" sz="1500" dirty="0" smtClean="0"/>
              <a:t>for </a:t>
            </a:r>
            <a:r>
              <a:rPr lang="en-US" sz="1500" dirty="0" err="1" smtClean="0"/>
              <a:t>var</a:t>
            </a:r>
            <a:r>
              <a:rPr lang="en-US" sz="1500" dirty="0" smtClean="0"/>
              <a:t> in w1 w2….</a:t>
            </a:r>
            <a:r>
              <a:rPr lang="en-US" sz="1500" dirty="0" err="1" smtClean="0"/>
              <a:t>wn</a:t>
            </a:r>
            <a:endParaRPr lang="en-US" sz="1500" dirty="0" smtClean="0"/>
          </a:p>
          <a:p>
            <a:pPr marL="0" indent="0">
              <a:buNone/>
            </a:pPr>
            <a:r>
              <a:rPr lang="en-US" sz="1500" dirty="0" smtClean="0"/>
              <a:t>do</a:t>
            </a:r>
          </a:p>
          <a:p>
            <a:pPr marL="0" indent="0">
              <a:buNone/>
            </a:pPr>
            <a:r>
              <a:rPr lang="en-US" sz="1500" dirty="0"/>
              <a:t>	</a:t>
            </a:r>
            <a:r>
              <a:rPr lang="en-US" sz="1500" dirty="0" smtClean="0"/>
              <a:t>statement</a:t>
            </a:r>
          </a:p>
          <a:p>
            <a:pPr marL="0" indent="0">
              <a:buNone/>
            </a:pPr>
            <a:r>
              <a:rPr lang="en-US" sz="1500" dirty="0" smtClean="0"/>
              <a:t>Done</a:t>
            </a:r>
          </a:p>
          <a:p>
            <a:pPr marL="0" indent="0">
              <a:buNone/>
            </a:pPr>
            <a:r>
              <a:rPr lang="en-US" sz="1500" dirty="0" err="1" smtClean="0"/>
              <a:t>Eg</a:t>
            </a:r>
            <a:r>
              <a:rPr lang="en-US" sz="1500" dirty="0" smtClean="0"/>
              <a:t>:</a:t>
            </a:r>
          </a:p>
          <a:p>
            <a:pPr marL="0" indent="0">
              <a:buNone/>
            </a:pPr>
            <a:r>
              <a:rPr lang="en-US" sz="1500" dirty="0" smtClean="0"/>
              <a:t>vi for.sh</a:t>
            </a:r>
          </a:p>
          <a:p>
            <a:pPr marL="0" indent="0">
              <a:buNone/>
            </a:pPr>
            <a:r>
              <a:rPr lang="en-US" sz="1500" dirty="0" smtClean="0"/>
              <a:t>#!/bin/</a:t>
            </a:r>
            <a:r>
              <a:rPr lang="en-US" sz="1500" dirty="0" err="1" smtClean="0"/>
              <a:t>sh</a:t>
            </a:r>
            <a:endParaRPr lang="en-US" sz="1500" dirty="0" smtClean="0"/>
          </a:p>
          <a:p>
            <a:pPr marL="0" indent="0">
              <a:buNone/>
            </a:pPr>
            <a:r>
              <a:rPr lang="en-US" sz="1500" dirty="0" smtClean="0"/>
              <a:t>for </a:t>
            </a:r>
            <a:r>
              <a:rPr lang="en-US" sz="1500" dirty="0" err="1" smtClean="0"/>
              <a:t>var</a:t>
            </a:r>
            <a:r>
              <a:rPr lang="en-US" sz="1500" dirty="0" smtClean="0"/>
              <a:t> in 1 2 3 4 5 6 7 8 9</a:t>
            </a:r>
          </a:p>
          <a:p>
            <a:pPr marL="0" indent="0">
              <a:buNone/>
            </a:pPr>
            <a:r>
              <a:rPr lang="en-US" sz="1500" dirty="0" smtClean="0"/>
              <a:t>do</a:t>
            </a:r>
          </a:p>
          <a:p>
            <a:pPr marL="0" indent="0">
              <a:buNone/>
            </a:pPr>
            <a:r>
              <a:rPr lang="en-US" sz="1500" dirty="0" smtClean="0"/>
              <a:t>	echo $</a:t>
            </a:r>
            <a:r>
              <a:rPr lang="en-US" sz="1500" dirty="0" err="1" smtClean="0"/>
              <a:t>var</a:t>
            </a:r>
            <a:endParaRPr lang="en-US" sz="1500" dirty="0" smtClean="0"/>
          </a:p>
          <a:p>
            <a:pPr marL="0" indent="0">
              <a:buNone/>
            </a:pPr>
            <a:r>
              <a:rPr lang="en-US" sz="1500" dirty="0" smtClean="0"/>
              <a:t>Done</a:t>
            </a:r>
          </a:p>
          <a:p>
            <a:pPr>
              <a:buFont typeface="Wingdings" panose="05000000000000000000" pitchFamily="2" charset="2"/>
              <a:buChar char="à"/>
            </a:pPr>
            <a:r>
              <a:rPr lang="en-US" sz="1500" dirty="0" smtClean="0">
                <a:sym typeface="Wingdings" panose="05000000000000000000" pitchFamily="2" charset="2"/>
              </a:rPr>
              <a:t>Write the file</a:t>
            </a:r>
          </a:p>
          <a:p>
            <a:pPr marL="0" indent="0">
              <a:buNone/>
            </a:pPr>
            <a:r>
              <a:rPr lang="en-US" sz="1500" dirty="0" err="1" smtClean="0">
                <a:sym typeface="Wingdings" panose="05000000000000000000" pitchFamily="2" charset="2"/>
              </a:rPr>
              <a:t>chmod</a:t>
            </a:r>
            <a:r>
              <a:rPr lang="en-US" sz="1500" dirty="0" smtClean="0">
                <a:sym typeface="Wingdings" panose="05000000000000000000" pitchFamily="2" charset="2"/>
              </a:rPr>
              <a:t> +x for.sh</a:t>
            </a:r>
          </a:p>
          <a:p>
            <a:pPr marL="0" indent="0">
              <a:buNone/>
            </a:pPr>
            <a:r>
              <a:rPr lang="en-US" sz="1500" dirty="0" smtClean="0">
                <a:sym typeface="Wingdings" panose="05000000000000000000" pitchFamily="2" charset="2"/>
              </a:rPr>
              <a:t>./for.sh</a:t>
            </a:r>
            <a:endParaRPr lang="en-US" sz="1500" dirty="0" smtClean="0"/>
          </a:p>
        </p:txBody>
      </p:sp>
    </p:spTree>
    <p:extLst>
      <p:ext uri="{BB962C8B-B14F-4D97-AF65-F5344CB8AC3E}">
        <p14:creationId xmlns:p14="http://schemas.microsoft.com/office/powerpoint/2010/main" val="2003882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971" y="154546"/>
            <a:ext cx="11732653" cy="6503831"/>
          </a:xfrm>
        </p:spPr>
        <p:txBody>
          <a:bodyPr>
            <a:normAutofit/>
          </a:bodyPr>
          <a:lstStyle/>
          <a:p>
            <a:pPr marL="0" indent="0">
              <a:buNone/>
            </a:pPr>
            <a:r>
              <a:rPr lang="en-US" sz="1500" dirty="0" smtClean="0"/>
              <a:t>Shell Scripting:</a:t>
            </a:r>
          </a:p>
          <a:p>
            <a:pPr marL="0" indent="0">
              <a:buNone/>
            </a:pPr>
            <a:r>
              <a:rPr lang="en-US" sz="1500" dirty="0" smtClean="0"/>
              <a:t>While Loop: The while loops is enables you to execute set of commands repeatedly until some condition occurs. So it is usually used to manipulate the values of a variable repeatedly. </a:t>
            </a:r>
          </a:p>
          <a:p>
            <a:pPr marL="0" indent="0">
              <a:buNone/>
            </a:pPr>
            <a:r>
              <a:rPr lang="en-US" sz="1500" dirty="0" smtClean="0"/>
              <a:t>Syntax:</a:t>
            </a:r>
          </a:p>
          <a:p>
            <a:pPr marL="0" indent="0">
              <a:buNone/>
            </a:pPr>
            <a:r>
              <a:rPr lang="en-US" sz="1500" dirty="0" smtClean="0"/>
              <a:t>while &lt;command&gt;</a:t>
            </a:r>
          </a:p>
          <a:p>
            <a:pPr marL="0" indent="0">
              <a:buNone/>
            </a:pPr>
            <a:r>
              <a:rPr lang="en-US" sz="1500" dirty="0" smtClean="0"/>
              <a:t>do </a:t>
            </a:r>
          </a:p>
          <a:p>
            <a:pPr marL="0" indent="0">
              <a:buNone/>
            </a:pPr>
            <a:r>
              <a:rPr lang="en-US" sz="1500" dirty="0"/>
              <a:t>	</a:t>
            </a:r>
            <a:r>
              <a:rPr lang="en-US" sz="1500" dirty="0" smtClean="0"/>
              <a:t>statement</a:t>
            </a:r>
          </a:p>
          <a:p>
            <a:pPr marL="0" indent="0">
              <a:buNone/>
            </a:pPr>
            <a:r>
              <a:rPr lang="en-US" sz="1500" dirty="0" smtClean="0"/>
              <a:t>done</a:t>
            </a:r>
          </a:p>
          <a:p>
            <a:pPr marL="0" indent="0">
              <a:buNone/>
            </a:pPr>
            <a:r>
              <a:rPr lang="en-US" sz="1500" dirty="0" err="1" smtClean="0"/>
              <a:t>Eg</a:t>
            </a:r>
            <a:r>
              <a:rPr lang="en-US" sz="1500" dirty="0" smtClean="0"/>
              <a:t>: vi while.sh</a:t>
            </a:r>
          </a:p>
          <a:p>
            <a:pPr marL="0" indent="0">
              <a:buNone/>
            </a:pPr>
            <a:r>
              <a:rPr lang="en-US" sz="1500" dirty="0" smtClean="0"/>
              <a:t>#!/bin/</a:t>
            </a:r>
            <a:r>
              <a:rPr lang="en-US" sz="1500" dirty="0" err="1" smtClean="0"/>
              <a:t>sh</a:t>
            </a:r>
            <a:endParaRPr lang="en-US" sz="1500" dirty="0" smtClean="0"/>
          </a:p>
          <a:p>
            <a:pPr marL="0" indent="0">
              <a:buNone/>
            </a:pPr>
            <a:r>
              <a:rPr lang="en-US" sz="1500" dirty="0" smtClean="0"/>
              <a:t>a=0</a:t>
            </a:r>
          </a:p>
          <a:p>
            <a:pPr marL="0" indent="0">
              <a:buNone/>
            </a:pPr>
            <a:r>
              <a:rPr lang="en-US" sz="1500" dirty="0" smtClean="0"/>
              <a:t>while [ $a -</a:t>
            </a:r>
            <a:r>
              <a:rPr lang="en-US" sz="1500" dirty="0" err="1" smtClean="0"/>
              <a:t>lt</a:t>
            </a:r>
            <a:r>
              <a:rPr lang="en-US" sz="1500" dirty="0" smtClean="0"/>
              <a:t> 10 ]</a:t>
            </a:r>
          </a:p>
          <a:p>
            <a:pPr marL="0" indent="0">
              <a:buNone/>
            </a:pPr>
            <a:r>
              <a:rPr lang="en-US" sz="1500" dirty="0" smtClean="0"/>
              <a:t>do</a:t>
            </a:r>
          </a:p>
          <a:p>
            <a:pPr marL="0" indent="0">
              <a:buNone/>
            </a:pPr>
            <a:r>
              <a:rPr lang="en-US" sz="1500" dirty="0" smtClean="0"/>
              <a:t>        echo $a</a:t>
            </a:r>
          </a:p>
          <a:p>
            <a:pPr marL="0" indent="0">
              <a:buNone/>
            </a:pPr>
            <a:r>
              <a:rPr lang="en-US" sz="1500" dirty="0" smtClean="0"/>
              <a:t>        a=`</a:t>
            </a:r>
            <a:r>
              <a:rPr lang="en-US" sz="1500" dirty="0" err="1" smtClean="0"/>
              <a:t>expr</a:t>
            </a:r>
            <a:r>
              <a:rPr lang="en-US" sz="1500" dirty="0" smtClean="0"/>
              <a:t> $a + 1`</a:t>
            </a:r>
          </a:p>
          <a:p>
            <a:pPr marL="0" indent="0">
              <a:buNone/>
            </a:pPr>
            <a:r>
              <a:rPr lang="en-US" sz="1500" dirty="0" smtClean="0"/>
              <a:t>done</a:t>
            </a:r>
          </a:p>
          <a:p>
            <a:pPr marL="0" indent="0">
              <a:buNone/>
            </a:pPr>
            <a:r>
              <a:rPr lang="en-US" sz="1500" dirty="0" smtClean="0">
                <a:sym typeface="Wingdings" panose="05000000000000000000" pitchFamily="2" charset="2"/>
              </a:rPr>
              <a:t>Save the file</a:t>
            </a:r>
          </a:p>
          <a:p>
            <a:pPr marL="0" indent="0">
              <a:buNone/>
            </a:pPr>
            <a:r>
              <a:rPr lang="en-US" sz="1500" dirty="0" err="1" smtClean="0">
                <a:sym typeface="Wingdings" panose="05000000000000000000" pitchFamily="2" charset="2"/>
              </a:rPr>
              <a:t>chmo</a:t>
            </a:r>
            <a:r>
              <a:rPr lang="en-US" sz="1500" dirty="0" smtClean="0">
                <a:sym typeface="Wingdings" panose="05000000000000000000" pitchFamily="2" charset="2"/>
              </a:rPr>
              <a:t> +x  while.sh</a:t>
            </a:r>
          </a:p>
          <a:p>
            <a:pPr marL="0" indent="0">
              <a:buNone/>
            </a:pPr>
            <a:r>
              <a:rPr lang="en-US" sz="1500" dirty="0" smtClean="0">
                <a:sym typeface="Wingdings" panose="05000000000000000000" pitchFamily="2" charset="2"/>
              </a:rPr>
              <a:t>./while.sh</a:t>
            </a:r>
            <a:endParaRPr lang="en-US" sz="1500" dirty="0"/>
          </a:p>
        </p:txBody>
      </p:sp>
    </p:spTree>
    <p:extLst>
      <p:ext uri="{BB962C8B-B14F-4D97-AF65-F5344CB8AC3E}">
        <p14:creationId xmlns:p14="http://schemas.microsoft.com/office/powerpoint/2010/main" val="3005200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3335" y="206062"/>
            <a:ext cx="11771290" cy="6426558"/>
          </a:xfrm>
        </p:spPr>
        <p:txBody>
          <a:bodyPr>
            <a:normAutofit/>
          </a:bodyPr>
          <a:lstStyle/>
          <a:p>
            <a:pPr marL="0" indent="0">
              <a:buNone/>
            </a:pPr>
            <a:r>
              <a:rPr lang="en-US" sz="1500" dirty="0" err="1" smtClean="0"/>
              <a:t>Inode</a:t>
            </a:r>
            <a:r>
              <a:rPr lang="en-US" sz="1500" dirty="0" smtClean="0"/>
              <a:t>: </a:t>
            </a:r>
          </a:p>
          <a:p>
            <a:pPr marL="342900" indent="-342900">
              <a:buAutoNum type="arabicParenR"/>
            </a:pPr>
            <a:r>
              <a:rPr lang="en-US" sz="1500" dirty="0" err="1" smtClean="0"/>
              <a:t>Everyfile</a:t>
            </a:r>
            <a:r>
              <a:rPr lang="en-US" sz="1500" dirty="0" smtClean="0"/>
              <a:t> in </a:t>
            </a:r>
            <a:r>
              <a:rPr lang="en-US" sz="1500" dirty="0" err="1" smtClean="0"/>
              <a:t>linux</a:t>
            </a:r>
            <a:r>
              <a:rPr lang="en-US" sz="1500" dirty="0" smtClean="0"/>
              <a:t> has index node or </a:t>
            </a:r>
            <a:r>
              <a:rPr lang="en-US" sz="1500" dirty="0" err="1" smtClean="0"/>
              <a:t>inode</a:t>
            </a:r>
            <a:r>
              <a:rPr lang="en-US" sz="1500" dirty="0" smtClean="0"/>
              <a:t>. And </a:t>
            </a:r>
            <a:r>
              <a:rPr lang="en-US" sz="1500" dirty="0" err="1" smtClean="0"/>
              <a:t>Inode</a:t>
            </a:r>
            <a:r>
              <a:rPr lang="en-US" sz="1500" dirty="0" smtClean="0"/>
              <a:t> is like a database for the </a:t>
            </a:r>
            <a:r>
              <a:rPr lang="en-US" sz="1500" dirty="0" err="1" smtClean="0"/>
              <a:t>the</a:t>
            </a:r>
            <a:r>
              <a:rPr lang="en-US" sz="1500" dirty="0" smtClean="0"/>
              <a:t> files.</a:t>
            </a:r>
          </a:p>
          <a:p>
            <a:pPr marL="342900" indent="-342900">
              <a:buAutoNum type="arabicParenR"/>
            </a:pPr>
            <a:r>
              <a:rPr lang="en-US" sz="1500" dirty="0" err="1" smtClean="0"/>
              <a:t>Inode</a:t>
            </a:r>
            <a:r>
              <a:rPr lang="en-US" sz="1500" dirty="0" smtClean="0"/>
              <a:t> contains all the file information except </a:t>
            </a:r>
            <a:r>
              <a:rPr lang="en-US" sz="1500" dirty="0" err="1" smtClean="0"/>
              <a:t>except</a:t>
            </a:r>
            <a:r>
              <a:rPr lang="en-US" sz="1500" dirty="0" smtClean="0"/>
              <a:t> the file contents and name.</a:t>
            </a:r>
          </a:p>
          <a:p>
            <a:pPr marL="342900" indent="-342900">
              <a:buAutoNum type="arabicParenR"/>
            </a:pPr>
            <a:r>
              <a:rPr lang="en-US" sz="1500" dirty="0" smtClean="0"/>
              <a:t>The </a:t>
            </a:r>
            <a:r>
              <a:rPr lang="en-US" sz="1500" dirty="0" err="1" smtClean="0"/>
              <a:t>Inode</a:t>
            </a:r>
            <a:r>
              <a:rPr lang="en-US" sz="1500" dirty="0" smtClean="0"/>
              <a:t> is like </a:t>
            </a:r>
            <a:r>
              <a:rPr lang="en-US" sz="1500" dirty="0" err="1" smtClean="0"/>
              <a:t>Aadhar</a:t>
            </a:r>
            <a:r>
              <a:rPr lang="en-US" sz="1500" dirty="0" smtClean="0"/>
              <a:t> or passport but without name.</a:t>
            </a:r>
          </a:p>
          <a:p>
            <a:pPr marL="0" indent="0">
              <a:buNone/>
            </a:pPr>
            <a:r>
              <a:rPr lang="en-US" sz="1500" dirty="0" err="1" smtClean="0"/>
              <a:t>Softlink</a:t>
            </a:r>
            <a:r>
              <a:rPr lang="en-US" sz="1500" dirty="0" smtClean="0"/>
              <a:t>: </a:t>
            </a:r>
          </a:p>
          <a:p>
            <a:pPr marL="342900" indent="-342900">
              <a:buAutoNum type="arabicParenR"/>
            </a:pPr>
            <a:r>
              <a:rPr lang="en-US" sz="1500" dirty="0" smtClean="0"/>
              <a:t>It is same like a shortcut in windows.</a:t>
            </a:r>
          </a:p>
          <a:p>
            <a:pPr marL="342900" indent="-342900">
              <a:buAutoNum type="arabicParenR"/>
            </a:pPr>
            <a:r>
              <a:rPr lang="en-US" sz="1500" dirty="0" smtClean="0"/>
              <a:t>It is a file pointer to another file.</a:t>
            </a:r>
          </a:p>
          <a:p>
            <a:pPr marL="342900" indent="-342900">
              <a:buAutoNum type="arabicParenR"/>
            </a:pPr>
            <a:r>
              <a:rPr lang="en-US" sz="1500" dirty="0" smtClean="0"/>
              <a:t>The </a:t>
            </a:r>
            <a:r>
              <a:rPr lang="en-US" sz="1500" dirty="0" err="1" smtClean="0"/>
              <a:t>softlink</a:t>
            </a:r>
            <a:r>
              <a:rPr lang="en-US" sz="1500" dirty="0" smtClean="0"/>
              <a:t> and original file has different </a:t>
            </a:r>
            <a:r>
              <a:rPr lang="en-US" sz="1500" dirty="0" err="1" smtClean="0"/>
              <a:t>inode</a:t>
            </a:r>
            <a:r>
              <a:rPr lang="en-US" sz="1500" dirty="0" smtClean="0"/>
              <a:t> number.</a:t>
            </a:r>
          </a:p>
          <a:p>
            <a:pPr marL="342900" indent="-342900">
              <a:buAutoNum type="arabicParenR"/>
            </a:pPr>
            <a:endParaRPr lang="en-US" sz="1500" dirty="0"/>
          </a:p>
          <a:p>
            <a:pPr marL="342900" indent="-342900">
              <a:buAutoNum type="arabicParenR"/>
            </a:pPr>
            <a:r>
              <a:rPr lang="en-US" sz="1500" dirty="0" smtClean="0"/>
              <a:t>If we deleted the original file the </a:t>
            </a:r>
            <a:r>
              <a:rPr lang="en-US" sz="1500" dirty="0" err="1" smtClean="0"/>
              <a:t>softlink</a:t>
            </a:r>
            <a:r>
              <a:rPr lang="en-US" sz="1500" dirty="0" smtClean="0"/>
              <a:t> become useless</a:t>
            </a:r>
          </a:p>
          <a:p>
            <a:pPr marL="342900" indent="-342900">
              <a:buAutoNum type="arabicParenR"/>
            </a:pPr>
            <a:endParaRPr lang="en-US" sz="1500" dirty="0"/>
          </a:p>
          <a:p>
            <a:pPr marL="0" indent="0">
              <a:buNone/>
            </a:pPr>
            <a:r>
              <a:rPr lang="en-US" sz="1500" dirty="0" err="1" smtClean="0"/>
              <a:t>ln</a:t>
            </a:r>
            <a:r>
              <a:rPr lang="en-US" sz="1500" dirty="0" smtClean="0"/>
              <a:t> -s &lt;original file&gt; &lt;link file&gt;</a:t>
            </a:r>
          </a:p>
          <a:p>
            <a:pPr marL="0" indent="0">
              <a:buNone/>
            </a:pPr>
            <a:endParaRPr lang="en-US" sz="1500" dirty="0"/>
          </a:p>
          <a:p>
            <a:pPr marL="0" indent="0">
              <a:buNone/>
            </a:pPr>
            <a:r>
              <a:rPr lang="en-US" sz="1500" dirty="0" err="1" smtClean="0"/>
              <a:t>ls</a:t>
            </a:r>
            <a:r>
              <a:rPr lang="en-US" sz="1500" dirty="0" smtClean="0"/>
              <a:t> -li &lt;filename&gt; </a:t>
            </a:r>
            <a:r>
              <a:rPr lang="en-US" sz="1500" dirty="0" smtClean="0">
                <a:sym typeface="Wingdings" panose="05000000000000000000" pitchFamily="2" charset="2"/>
              </a:rPr>
              <a:t> this gives the entire information.</a:t>
            </a:r>
          </a:p>
          <a:p>
            <a:pPr marL="0" indent="0">
              <a:buNone/>
            </a:pPr>
            <a:endParaRPr lang="en-US" sz="1500" dirty="0">
              <a:sym typeface="Wingdings" panose="05000000000000000000" pitchFamily="2" charset="2"/>
            </a:endParaRPr>
          </a:p>
          <a:p>
            <a:pPr marL="0" indent="0">
              <a:buNone/>
            </a:pPr>
            <a:r>
              <a:rPr lang="en-US" sz="1500" dirty="0" err="1" smtClean="0">
                <a:sym typeface="Wingdings" panose="05000000000000000000" pitchFamily="2" charset="2"/>
              </a:rPr>
              <a:t>rm</a:t>
            </a:r>
            <a:r>
              <a:rPr lang="en-US" sz="1500" dirty="0" smtClean="0">
                <a:sym typeface="Wingdings" panose="05000000000000000000" pitchFamily="2" charset="2"/>
              </a:rPr>
              <a:t> -</a:t>
            </a:r>
            <a:r>
              <a:rPr lang="en-US" sz="1500" dirty="0" err="1" smtClean="0">
                <a:sym typeface="Wingdings" panose="05000000000000000000" pitchFamily="2" charset="2"/>
              </a:rPr>
              <a:t>rf</a:t>
            </a:r>
            <a:r>
              <a:rPr lang="en-US" sz="1500" dirty="0" smtClean="0">
                <a:sym typeface="Wingdings" panose="05000000000000000000" pitchFamily="2" charset="2"/>
              </a:rPr>
              <a:t> &lt;source file&gt;</a:t>
            </a:r>
          </a:p>
          <a:p>
            <a:pPr marL="0" indent="0">
              <a:buNone/>
            </a:pPr>
            <a:endParaRPr lang="en-US" sz="1500" dirty="0">
              <a:sym typeface="Wingdings" panose="05000000000000000000" pitchFamily="2" charset="2"/>
            </a:endParaRPr>
          </a:p>
          <a:p>
            <a:pPr marL="0" indent="0">
              <a:buNone/>
            </a:pPr>
            <a:r>
              <a:rPr lang="en-US" sz="1500" dirty="0" err="1" smtClean="0">
                <a:sym typeface="Wingdings" panose="05000000000000000000" pitchFamily="2" charset="2"/>
              </a:rPr>
              <a:t>ls</a:t>
            </a:r>
            <a:r>
              <a:rPr lang="en-US" sz="1500" dirty="0" smtClean="0">
                <a:sym typeface="Wingdings" panose="05000000000000000000" pitchFamily="2" charset="2"/>
              </a:rPr>
              <a:t> -li &lt;link file&gt;  gets error</a:t>
            </a:r>
            <a:endParaRPr lang="en-US" sz="1500" dirty="0" smtClean="0"/>
          </a:p>
        </p:txBody>
      </p:sp>
      <p:pic>
        <p:nvPicPr>
          <p:cNvPr id="2" name="Picture 1"/>
          <p:cNvPicPr>
            <a:picLocks noChangeAspect="1"/>
          </p:cNvPicPr>
          <p:nvPr/>
        </p:nvPicPr>
        <p:blipFill>
          <a:blip r:embed="rId2"/>
          <a:stretch>
            <a:fillRect/>
          </a:stretch>
        </p:blipFill>
        <p:spPr>
          <a:xfrm>
            <a:off x="6163296" y="4622086"/>
            <a:ext cx="5862721" cy="2010534"/>
          </a:xfrm>
          <a:prstGeom prst="rect">
            <a:avLst/>
          </a:prstGeom>
        </p:spPr>
      </p:pic>
      <p:pic>
        <p:nvPicPr>
          <p:cNvPr id="4" name="Picture 3"/>
          <p:cNvPicPr>
            <a:picLocks noChangeAspect="1"/>
          </p:cNvPicPr>
          <p:nvPr/>
        </p:nvPicPr>
        <p:blipFill>
          <a:blip r:embed="rId3"/>
          <a:stretch>
            <a:fillRect/>
          </a:stretch>
        </p:blipFill>
        <p:spPr>
          <a:xfrm>
            <a:off x="5997313" y="1472707"/>
            <a:ext cx="6028704" cy="2814529"/>
          </a:xfrm>
          <a:prstGeom prst="rect">
            <a:avLst/>
          </a:prstGeom>
        </p:spPr>
      </p:pic>
    </p:spTree>
    <p:extLst>
      <p:ext uri="{BB962C8B-B14F-4D97-AF65-F5344CB8AC3E}">
        <p14:creationId xmlns:p14="http://schemas.microsoft.com/office/powerpoint/2010/main" val="12891790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971" y="154546"/>
            <a:ext cx="11732653" cy="6503831"/>
          </a:xfrm>
        </p:spPr>
        <p:txBody>
          <a:bodyPr>
            <a:normAutofit/>
          </a:bodyPr>
          <a:lstStyle/>
          <a:p>
            <a:pPr marL="0" indent="0">
              <a:buNone/>
            </a:pPr>
            <a:r>
              <a:rPr lang="en-US" sz="1500" dirty="0" smtClean="0"/>
              <a:t>Until loop: This is perfect for a situation where you need to execute a set of commands until the condition is true. This means if the statement is false then the loop will execute, if it is true then the loop will not execute and it will go to next loop or command in the script.</a:t>
            </a:r>
          </a:p>
          <a:p>
            <a:pPr marL="0" indent="0">
              <a:buNone/>
            </a:pPr>
            <a:r>
              <a:rPr lang="en-US" sz="1500" dirty="0" smtClean="0"/>
              <a:t>Syntax:</a:t>
            </a:r>
          </a:p>
          <a:p>
            <a:pPr marL="0" indent="0">
              <a:buNone/>
            </a:pPr>
            <a:r>
              <a:rPr lang="en-US" sz="1500" dirty="0" smtClean="0"/>
              <a:t>until &lt;command or condition&gt; </a:t>
            </a:r>
          </a:p>
          <a:p>
            <a:pPr marL="0" indent="0">
              <a:buNone/>
            </a:pPr>
            <a:r>
              <a:rPr lang="en-US" sz="1500" dirty="0" smtClean="0"/>
              <a:t>do</a:t>
            </a:r>
          </a:p>
          <a:p>
            <a:pPr marL="0" indent="0">
              <a:buNone/>
            </a:pPr>
            <a:r>
              <a:rPr lang="en-US" sz="1500" dirty="0"/>
              <a:t>	</a:t>
            </a:r>
            <a:r>
              <a:rPr lang="en-US" sz="1500" dirty="0" smtClean="0"/>
              <a:t>statement</a:t>
            </a:r>
          </a:p>
          <a:p>
            <a:pPr marL="0" indent="0">
              <a:buNone/>
            </a:pPr>
            <a:r>
              <a:rPr lang="en-US" sz="1500" dirty="0" smtClean="0"/>
              <a:t>done</a:t>
            </a:r>
          </a:p>
          <a:p>
            <a:pPr marL="0" indent="0">
              <a:buNone/>
            </a:pPr>
            <a:r>
              <a:rPr lang="en-US" sz="1500" dirty="0" smtClean="0"/>
              <a:t>Script:</a:t>
            </a:r>
          </a:p>
          <a:p>
            <a:pPr marL="0" indent="0">
              <a:buNone/>
            </a:pPr>
            <a:r>
              <a:rPr lang="en-US" sz="1500" dirty="0" smtClean="0"/>
              <a:t>#!/bin/</a:t>
            </a:r>
            <a:r>
              <a:rPr lang="en-US" sz="1500" dirty="0" err="1" smtClean="0"/>
              <a:t>sh</a:t>
            </a:r>
            <a:endParaRPr lang="en-US" sz="1500" dirty="0" smtClean="0"/>
          </a:p>
          <a:p>
            <a:pPr marL="0" indent="0">
              <a:buNone/>
            </a:pPr>
            <a:r>
              <a:rPr lang="en-US" sz="1500" dirty="0" smtClean="0"/>
              <a:t>a=0</a:t>
            </a:r>
          </a:p>
          <a:p>
            <a:pPr marL="0" indent="0">
              <a:buNone/>
            </a:pPr>
            <a:r>
              <a:rPr lang="en-US" sz="1500" dirty="0" smtClean="0"/>
              <a:t>until [ ! $a -</a:t>
            </a:r>
            <a:r>
              <a:rPr lang="en-US" sz="1500" dirty="0" err="1" smtClean="0"/>
              <a:t>lt</a:t>
            </a:r>
            <a:r>
              <a:rPr lang="en-US" sz="1500" dirty="0" smtClean="0"/>
              <a:t> 10  ]</a:t>
            </a:r>
          </a:p>
          <a:p>
            <a:pPr marL="0" indent="0">
              <a:buNone/>
            </a:pPr>
            <a:r>
              <a:rPr lang="en-US" sz="1500" dirty="0" smtClean="0"/>
              <a:t>do</a:t>
            </a:r>
          </a:p>
          <a:p>
            <a:pPr marL="0" indent="0">
              <a:buNone/>
            </a:pPr>
            <a:r>
              <a:rPr lang="en-US" sz="1500" dirty="0" smtClean="0"/>
              <a:t>	echo $a</a:t>
            </a:r>
          </a:p>
          <a:p>
            <a:pPr marL="0" indent="0">
              <a:buNone/>
            </a:pPr>
            <a:r>
              <a:rPr lang="en-US" sz="1500" dirty="0"/>
              <a:t>	</a:t>
            </a:r>
            <a:r>
              <a:rPr lang="en-US" sz="1500" dirty="0" smtClean="0"/>
              <a:t>a=`</a:t>
            </a:r>
            <a:r>
              <a:rPr lang="en-US" sz="1500" dirty="0" err="1" smtClean="0"/>
              <a:t>expr</a:t>
            </a:r>
            <a:r>
              <a:rPr lang="en-US" sz="1500" dirty="0" smtClean="0"/>
              <a:t> $a + 1`</a:t>
            </a:r>
          </a:p>
          <a:p>
            <a:pPr marL="0" indent="0">
              <a:buNone/>
            </a:pPr>
            <a:r>
              <a:rPr lang="en-US" sz="1500" dirty="0" smtClean="0"/>
              <a:t>done</a:t>
            </a:r>
          </a:p>
          <a:p>
            <a:pPr marL="0" indent="0">
              <a:buNone/>
            </a:pPr>
            <a:endParaRPr lang="en-US" sz="1500" dirty="0" smtClean="0"/>
          </a:p>
        </p:txBody>
      </p:sp>
    </p:spTree>
    <p:extLst>
      <p:ext uri="{BB962C8B-B14F-4D97-AF65-F5344CB8AC3E}">
        <p14:creationId xmlns:p14="http://schemas.microsoft.com/office/powerpoint/2010/main" val="37302583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971" y="154546"/>
            <a:ext cx="11732653" cy="6503831"/>
          </a:xfrm>
        </p:spPr>
        <p:txBody>
          <a:bodyPr>
            <a:normAutofit fontScale="85000" lnSpcReduction="20000"/>
          </a:bodyPr>
          <a:lstStyle/>
          <a:p>
            <a:pPr marL="0" indent="0">
              <a:buNone/>
            </a:pPr>
            <a:r>
              <a:rPr lang="en-US" sz="1500" dirty="0" smtClean="0"/>
              <a:t>Nested Loops: All the loops inside of the </a:t>
            </a:r>
            <a:r>
              <a:rPr lang="en-US" sz="1500" dirty="0" err="1" smtClean="0"/>
              <a:t>linux</a:t>
            </a:r>
            <a:r>
              <a:rPr lang="en-US" sz="1500" dirty="0" smtClean="0"/>
              <a:t> will support nesting of the loops. Which means we can refer another loop inside of your loop. This nesting can be go on </a:t>
            </a:r>
            <a:r>
              <a:rPr lang="en-US" sz="1500" dirty="0" err="1" smtClean="0"/>
              <a:t>upto</a:t>
            </a:r>
            <a:r>
              <a:rPr lang="en-US" sz="1500" dirty="0" smtClean="0"/>
              <a:t> unlimited </a:t>
            </a:r>
            <a:r>
              <a:rPr lang="en-US" sz="1500" dirty="0" err="1" smtClean="0"/>
              <a:t>no.of</a:t>
            </a:r>
            <a:r>
              <a:rPr lang="en-US" sz="1500" dirty="0" smtClean="0"/>
              <a:t> loops based on our requirement. </a:t>
            </a:r>
          </a:p>
          <a:p>
            <a:pPr marL="0" indent="0">
              <a:buNone/>
            </a:pPr>
            <a:r>
              <a:rPr lang="en-US" sz="1500" dirty="0" smtClean="0"/>
              <a:t>Nested Syntax for while loops:</a:t>
            </a:r>
          </a:p>
          <a:p>
            <a:pPr marL="0" indent="0">
              <a:buNone/>
            </a:pPr>
            <a:r>
              <a:rPr lang="en-US" sz="1500" b="1" dirty="0" smtClean="0"/>
              <a:t>while &lt;condition&gt;</a:t>
            </a:r>
          </a:p>
          <a:p>
            <a:pPr marL="0" indent="0">
              <a:buNone/>
            </a:pPr>
            <a:r>
              <a:rPr lang="en-US" sz="1500" b="1" dirty="0" smtClean="0"/>
              <a:t>do</a:t>
            </a:r>
          </a:p>
          <a:p>
            <a:pPr marL="0" indent="0">
              <a:buNone/>
            </a:pPr>
            <a:r>
              <a:rPr lang="en-US" sz="1500" b="1" dirty="0"/>
              <a:t>	</a:t>
            </a:r>
            <a:r>
              <a:rPr lang="en-US" sz="1500" b="1" dirty="0" smtClean="0"/>
              <a:t>variable declaration</a:t>
            </a:r>
          </a:p>
          <a:p>
            <a:pPr marL="0" indent="0">
              <a:buNone/>
            </a:pPr>
            <a:r>
              <a:rPr lang="en-US" sz="1500" b="1" dirty="0"/>
              <a:t>	</a:t>
            </a:r>
            <a:r>
              <a:rPr lang="en-US" sz="1500" b="1" dirty="0" smtClean="0"/>
              <a:t>while &lt;condition&gt;</a:t>
            </a:r>
          </a:p>
          <a:p>
            <a:pPr marL="0" indent="0">
              <a:buNone/>
            </a:pPr>
            <a:r>
              <a:rPr lang="en-US" sz="1500" b="1" dirty="0"/>
              <a:t>	</a:t>
            </a:r>
            <a:r>
              <a:rPr lang="en-US" sz="1500" b="1" dirty="0" smtClean="0"/>
              <a:t>do</a:t>
            </a:r>
          </a:p>
          <a:p>
            <a:pPr marL="0" indent="0">
              <a:buNone/>
            </a:pPr>
            <a:r>
              <a:rPr lang="en-US" sz="1500" b="1" dirty="0"/>
              <a:t>	</a:t>
            </a:r>
            <a:r>
              <a:rPr lang="en-US" sz="1500" b="1" dirty="0" smtClean="0"/>
              <a:t>	statement</a:t>
            </a:r>
          </a:p>
          <a:p>
            <a:pPr marL="0" indent="0">
              <a:buNone/>
            </a:pPr>
            <a:r>
              <a:rPr lang="en-US" sz="1500" b="1" dirty="0"/>
              <a:t>	</a:t>
            </a:r>
            <a:r>
              <a:rPr lang="en-US" sz="1500" b="1" dirty="0" smtClean="0"/>
              <a:t>done</a:t>
            </a:r>
          </a:p>
          <a:p>
            <a:pPr marL="0" indent="0">
              <a:buNone/>
            </a:pPr>
            <a:r>
              <a:rPr lang="en-US" sz="1500" b="1" dirty="0"/>
              <a:t>d</a:t>
            </a:r>
            <a:r>
              <a:rPr lang="en-US" sz="1500" b="1" dirty="0" smtClean="0"/>
              <a:t>one</a:t>
            </a:r>
            <a:endParaRPr lang="en-US" sz="1500" b="1" dirty="0"/>
          </a:p>
          <a:p>
            <a:pPr marL="0" indent="0">
              <a:buNone/>
            </a:pPr>
            <a:r>
              <a:rPr lang="en-US" sz="1500" dirty="0" smtClean="0"/>
              <a:t>Script:</a:t>
            </a:r>
          </a:p>
          <a:p>
            <a:pPr marL="0" indent="0">
              <a:buNone/>
            </a:pPr>
            <a:r>
              <a:rPr lang="en-US" sz="1500" b="1" dirty="0" smtClean="0"/>
              <a:t>#!/bin/</a:t>
            </a:r>
            <a:r>
              <a:rPr lang="en-US" sz="1500" b="1" dirty="0" err="1" smtClean="0"/>
              <a:t>sh</a:t>
            </a:r>
            <a:endParaRPr lang="en-US" sz="1500" b="1" dirty="0" smtClean="0"/>
          </a:p>
          <a:p>
            <a:pPr marL="0" indent="0">
              <a:buNone/>
            </a:pPr>
            <a:r>
              <a:rPr lang="en-US" sz="1500" b="1" dirty="0" smtClean="0"/>
              <a:t>a=0</a:t>
            </a:r>
          </a:p>
          <a:p>
            <a:pPr marL="0" indent="0">
              <a:buNone/>
            </a:pPr>
            <a:r>
              <a:rPr lang="en-US" sz="1500" b="1" dirty="0" smtClean="0"/>
              <a:t>while [ “$a” -</a:t>
            </a:r>
            <a:r>
              <a:rPr lang="en-US" sz="1500" b="1" dirty="0" err="1" smtClean="0"/>
              <a:t>lt</a:t>
            </a:r>
            <a:r>
              <a:rPr lang="en-US" sz="1500" b="1" dirty="0" smtClean="0"/>
              <a:t> 10 ]</a:t>
            </a:r>
          </a:p>
          <a:p>
            <a:pPr marL="0" indent="0">
              <a:buNone/>
            </a:pPr>
            <a:r>
              <a:rPr lang="en-US" sz="1500" b="1" dirty="0" smtClean="0"/>
              <a:t>do</a:t>
            </a:r>
          </a:p>
          <a:p>
            <a:pPr marL="0" indent="0">
              <a:buNone/>
            </a:pPr>
            <a:r>
              <a:rPr lang="en-US" sz="1500" b="1" dirty="0"/>
              <a:t>	</a:t>
            </a:r>
            <a:r>
              <a:rPr lang="en-US" sz="1500" b="1" dirty="0" smtClean="0"/>
              <a:t>b=“$a”</a:t>
            </a:r>
          </a:p>
          <a:p>
            <a:pPr marL="0" indent="0">
              <a:buNone/>
            </a:pPr>
            <a:r>
              <a:rPr lang="en-US" sz="1500" b="1" dirty="0"/>
              <a:t>	</a:t>
            </a:r>
            <a:r>
              <a:rPr lang="en-US" sz="1500" b="1" dirty="0" smtClean="0"/>
              <a:t>while [ “$b” -</a:t>
            </a:r>
            <a:r>
              <a:rPr lang="en-US" sz="1500" b="1" dirty="0" err="1" smtClean="0"/>
              <a:t>ge</a:t>
            </a:r>
            <a:r>
              <a:rPr lang="en-US" sz="1500" b="1" dirty="0" smtClean="0"/>
              <a:t> 0 ]</a:t>
            </a:r>
          </a:p>
          <a:p>
            <a:pPr marL="0" indent="0">
              <a:buNone/>
            </a:pPr>
            <a:r>
              <a:rPr lang="en-US" sz="1500" b="1" dirty="0"/>
              <a:t>	</a:t>
            </a:r>
            <a:r>
              <a:rPr lang="en-US" sz="1500" b="1" dirty="0" smtClean="0"/>
              <a:t>do</a:t>
            </a:r>
          </a:p>
          <a:p>
            <a:pPr marL="0" indent="0">
              <a:buNone/>
            </a:pPr>
            <a:r>
              <a:rPr lang="en-US" sz="1500" b="1" dirty="0"/>
              <a:t>	</a:t>
            </a:r>
            <a:r>
              <a:rPr lang="en-US" sz="1500" b="1" dirty="0" smtClean="0"/>
              <a:t>	echo -n “$b”</a:t>
            </a:r>
          </a:p>
          <a:p>
            <a:pPr marL="0" indent="0">
              <a:buNone/>
            </a:pPr>
            <a:r>
              <a:rPr lang="en-US" sz="1500" b="1" dirty="0"/>
              <a:t>	</a:t>
            </a:r>
            <a:r>
              <a:rPr lang="en-US" sz="1500" b="1" dirty="0" smtClean="0"/>
              <a:t>	b=`</a:t>
            </a:r>
            <a:r>
              <a:rPr lang="en-US" sz="1500" b="1" dirty="0" err="1" smtClean="0"/>
              <a:t>expr</a:t>
            </a:r>
            <a:r>
              <a:rPr lang="en-US" sz="1500" b="1" dirty="0" smtClean="0"/>
              <a:t> $b - 1`</a:t>
            </a:r>
          </a:p>
          <a:p>
            <a:pPr marL="0" indent="0">
              <a:buNone/>
            </a:pPr>
            <a:r>
              <a:rPr lang="en-US" sz="1500" b="1" dirty="0"/>
              <a:t>	</a:t>
            </a:r>
            <a:r>
              <a:rPr lang="en-US" sz="1500" b="1" dirty="0" smtClean="0"/>
              <a:t>done</a:t>
            </a:r>
          </a:p>
          <a:p>
            <a:pPr marL="0" indent="0">
              <a:buNone/>
            </a:pPr>
            <a:r>
              <a:rPr lang="en-US" sz="1500" b="1" dirty="0"/>
              <a:t>	</a:t>
            </a:r>
            <a:r>
              <a:rPr lang="en-US" sz="1500" b="1" dirty="0" smtClean="0"/>
              <a:t>echo</a:t>
            </a:r>
          </a:p>
          <a:p>
            <a:pPr marL="0" indent="0">
              <a:buNone/>
            </a:pPr>
            <a:r>
              <a:rPr lang="en-US" sz="1500" b="1" dirty="0"/>
              <a:t>	</a:t>
            </a:r>
            <a:r>
              <a:rPr lang="en-US" sz="1500" b="1" dirty="0" smtClean="0"/>
              <a:t>a = `</a:t>
            </a:r>
            <a:r>
              <a:rPr lang="en-US" sz="1500" b="1" dirty="0" err="1" smtClean="0"/>
              <a:t>expr</a:t>
            </a:r>
            <a:r>
              <a:rPr lang="en-US" sz="1500" b="1" dirty="0" smtClean="0"/>
              <a:t> $a + 1`</a:t>
            </a:r>
          </a:p>
          <a:p>
            <a:pPr marL="0" indent="0">
              <a:buNone/>
            </a:pPr>
            <a:r>
              <a:rPr lang="en-US" sz="1500" b="1" dirty="0" smtClean="0"/>
              <a:t>done</a:t>
            </a:r>
          </a:p>
        </p:txBody>
      </p:sp>
    </p:spTree>
    <p:extLst>
      <p:ext uri="{BB962C8B-B14F-4D97-AF65-F5344CB8AC3E}">
        <p14:creationId xmlns:p14="http://schemas.microsoft.com/office/powerpoint/2010/main" val="2803977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971" y="154546"/>
            <a:ext cx="11732653" cy="6503831"/>
          </a:xfrm>
        </p:spPr>
        <p:txBody>
          <a:bodyPr>
            <a:normAutofit lnSpcReduction="10000"/>
          </a:bodyPr>
          <a:lstStyle/>
          <a:p>
            <a:pPr marL="0" indent="0">
              <a:buNone/>
            </a:pPr>
            <a:r>
              <a:rPr lang="en-US" sz="1500" dirty="0" smtClean="0"/>
              <a:t>Infinite Loop: The loop will not end. It will keep loop us to certain value due to the script.</a:t>
            </a:r>
          </a:p>
          <a:p>
            <a:pPr marL="0" indent="0">
              <a:buNone/>
            </a:pPr>
            <a:r>
              <a:rPr lang="en-US" sz="1500" dirty="0" smtClean="0"/>
              <a:t>Script:</a:t>
            </a:r>
          </a:p>
          <a:p>
            <a:pPr marL="0" indent="0">
              <a:buNone/>
            </a:pPr>
            <a:r>
              <a:rPr lang="en-US" sz="1500" dirty="0" smtClean="0"/>
              <a:t>#!/bin/</a:t>
            </a:r>
            <a:r>
              <a:rPr lang="en-US" sz="1500" dirty="0" err="1" smtClean="0"/>
              <a:t>sh</a:t>
            </a:r>
            <a:endParaRPr lang="en-US" sz="1500" dirty="0" smtClean="0"/>
          </a:p>
          <a:p>
            <a:pPr marL="0" indent="0">
              <a:buNone/>
            </a:pPr>
            <a:r>
              <a:rPr lang="en-US" sz="1500" dirty="0" smtClean="0"/>
              <a:t>a=10</a:t>
            </a:r>
          </a:p>
          <a:p>
            <a:pPr marL="0" indent="0">
              <a:buNone/>
            </a:pPr>
            <a:r>
              <a:rPr lang="en-US" sz="1500" dirty="0" smtClean="0"/>
              <a:t>until [ $a -</a:t>
            </a:r>
            <a:r>
              <a:rPr lang="en-US" sz="1500" dirty="0" err="1" smtClean="0"/>
              <a:t>lt</a:t>
            </a:r>
            <a:r>
              <a:rPr lang="en-US" sz="1500" dirty="0" smtClean="0"/>
              <a:t> 10 ]</a:t>
            </a:r>
          </a:p>
          <a:p>
            <a:pPr marL="0" indent="0">
              <a:buNone/>
            </a:pPr>
            <a:r>
              <a:rPr lang="en-US" sz="1500" dirty="0" smtClean="0"/>
              <a:t>do</a:t>
            </a:r>
          </a:p>
          <a:p>
            <a:pPr marL="0" indent="0">
              <a:buNone/>
            </a:pPr>
            <a:r>
              <a:rPr lang="en-US" sz="1500" dirty="0" smtClean="0"/>
              <a:t>        echo $a</a:t>
            </a:r>
          </a:p>
          <a:p>
            <a:pPr marL="0" indent="0">
              <a:buNone/>
            </a:pPr>
            <a:r>
              <a:rPr lang="en-US" sz="1500" dirty="0" smtClean="0"/>
              <a:t>        a=`</a:t>
            </a:r>
            <a:r>
              <a:rPr lang="en-US" sz="1500" dirty="0" err="1" smtClean="0"/>
              <a:t>expr</a:t>
            </a:r>
            <a:r>
              <a:rPr lang="en-US" sz="1500" dirty="0" smtClean="0"/>
              <a:t> $a + 1`</a:t>
            </a:r>
          </a:p>
          <a:p>
            <a:pPr marL="0" indent="0">
              <a:buNone/>
            </a:pPr>
            <a:r>
              <a:rPr lang="en-US" sz="1500" dirty="0" smtClean="0"/>
              <a:t>done</a:t>
            </a:r>
          </a:p>
          <a:p>
            <a:pPr marL="0" indent="0">
              <a:buNone/>
            </a:pPr>
            <a:r>
              <a:rPr lang="en-US" sz="1500" b="1" dirty="0" smtClean="0"/>
              <a:t>Break Statement:</a:t>
            </a:r>
          </a:p>
          <a:p>
            <a:pPr marL="0" indent="0">
              <a:buNone/>
            </a:pPr>
            <a:r>
              <a:rPr lang="en-US" sz="1500" dirty="0" smtClean="0"/>
              <a:t>#!/bin/</a:t>
            </a:r>
            <a:r>
              <a:rPr lang="en-US" sz="1500" dirty="0" err="1" smtClean="0"/>
              <a:t>sh</a:t>
            </a:r>
            <a:endParaRPr lang="en-US" sz="1500" dirty="0" smtClean="0"/>
          </a:p>
          <a:p>
            <a:pPr marL="0" indent="0">
              <a:buNone/>
            </a:pPr>
            <a:r>
              <a:rPr lang="en-US" sz="1500" dirty="0" smtClean="0"/>
              <a:t>a=0</a:t>
            </a:r>
          </a:p>
          <a:p>
            <a:pPr marL="0" indent="0">
              <a:buNone/>
            </a:pPr>
            <a:r>
              <a:rPr lang="en-US" sz="1500" dirty="0" smtClean="0"/>
              <a:t>while [ $a -</a:t>
            </a:r>
            <a:r>
              <a:rPr lang="en-US" sz="1500" dirty="0" err="1" smtClean="0"/>
              <a:t>lt</a:t>
            </a:r>
            <a:r>
              <a:rPr lang="en-US" sz="1500" dirty="0" smtClean="0"/>
              <a:t> 10 ]</a:t>
            </a:r>
          </a:p>
          <a:p>
            <a:pPr marL="0" indent="0">
              <a:buNone/>
            </a:pPr>
            <a:r>
              <a:rPr lang="en-US" sz="1500" dirty="0" smtClean="0"/>
              <a:t>do</a:t>
            </a:r>
          </a:p>
          <a:p>
            <a:pPr marL="0" indent="0">
              <a:buNone/>
            </a:pPr>
            <a:r>
              <a:rPr lang="en-US" sz="1500" dirty="0"/>
              <a:t>	</a:t>
            </a:r>
            <a:r>
              <a:rPr lang="en-US" sz="1500" dirty="0" smtClean="0"/>
              <a:t>echo $a</a:t>
            </a:r>
          </a:p>
          <a:p>
            <a:pPr marL="0" indent="0">
              <a:buNone/>
            </a:pPr>
            <a:r>
              <a:rPr lang="en-US" sz="1500" dirty="0"/>
              <a:t>	</a:t>
            </a:r>
            <a:r>
              <a:rPr lang="en-US" sz="1500" dirty="0" smtClean="0"/>
              <a:t>if [ $a -</a:t>
            </a:r>
            <a:r>
              <a:rPr lang="en-US" sz="1500" dirty="0" err="1" smtClean="0"/>
              <a:t>eq</a:t>
            </a:r>
            <a:r>
              <a:rPr lang="en-US" sz="1500" dirty="0" smtClean="0"/>
              <a:t> 5 ]</a:t>
            </a:r>
          </a:p>
          <a:p>
            <a:pPr marL="0" indent="0">
              <a:buNone/>
            </a:pPr>
            <a:r>
              <a:rPr lang="en-US" sz="1500" dirty="0"/>
              <a:t>	</a:t>
            </a:r>
            <a:r>
              <a:rPr lang="en-US" sz="1500" dirty="0" smtClean="0"/>
              <a:t>then</a:t>
            </a:r>
          </a:p>
          <a:p>
            <a:pPr marL="0" indent="0">
              <a:buNone/>
            </a:pPr>
            <a:r>
              <a:rPr lang="en-US" sz="1500" dirty="0"/>
              <a:t>	</a:t>
            </a:r>
            <a:r>
              <a:rPr lang="en-US" sz="1500" dirty="0" smtClean="0"/>
              <a:t>	break </a:t>
            </a:r>
          </a:p>
          <a:p>
            <a:pPr marL="0" indent="0">
              <a:buNone/>
            </a:pPr>
            <a:r>
              <a:rPr lang="en-US" sz="1500" dirty="0"/>
              <a:t>	</a:t>
            </a:r>
            <a:r>
              <a:rPr lang="en-US" sz="1500" dirty="0" smtClean="0"/>
              <a:t>fi</a:t>
            </a:r>
          </a:p>
          <a:p>
            <a:pPr marL="0" indent="0">
              <a:buNone/>
            </a:pPr>
            <a:r>
              <a:rPr lang="en-US" sz="1500" dirty="0"/>
              <a:t>	</a:t>
            </a:r>
            <a:r>
              <a:rPr lang="en-US" sz="1500" dirty="0" smtClean="0"/>
              <a:t>a=`</a:t>
            </a:r>
            <a:r>
              <a:rPr lang="en-US" sz="1500" dirty="0" err="1" smtClean="0"/>
              <a:t>expr</a:t>
            </a:r>
            <a:r>
              <a:rPr lang="en-US" sz="1500" dirty="0" smtClean="0"/>
              <a:t> $a + 1`</a:t>
            </a:r>
          </a:p>
          <a:p>
            <a:pPr marL="0" indent="0">
              <a:buNone/>
            </a:pPr>
            <a:r>
              <a:rPr lang="en-US" sz="1500" dirty="0" smtClean="0"/>
              <a:t>done</a:t>
            </a:r>
          </a:p>
        </p:txBody>
      </p:sp>
    </p:spTree>
    <p:extLst>
      <p:ext uri="{BB962C8B-B14F-4D97-AF65-F5344CB8AC3E}">
        <p14:creationId xmlns:p14="http://schemas.microsoft.com/office/powerpoint/2010/main" val="41688505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971" y="154546"/>
            <a:ext cx="11732653" cy="6503831"/>
          </a:xfrm>
        </p:spPr>
        <p:txBody>
          <a:bodyPr>
            <a:normAutofit/>
          </a:bodyPr>
          <a:lstStyle/>
          <a:p>
            <a:pPr marL="0" indent="0">
              <a:buNone/>
            </a:pPr>
            <a:r>
              <a:rPr lang="en-US" sz="1500" dirty="0" smtClean="0"/>
              <a:t>Continue Statement: This statement will continue the script. This really helps when an error occur in the script but you want to continue with the next commands or script. </a:t>
            </a:r>
          </a:p>
          <a:p>
            <a:pPr marL="0" indent="0">
              <a:buNone/>
            </a:pPr>
            <a:r>
              <a:rPr lang="en-US" sz="1500" dirty="0" smtClean="0"/>
              <a:t>#!/bin/</a:t>
            </a:r>
            <a:r>
              <a:rPr lang="en-US" sz="1500" dirty="0" err="1" smtClean="0"/>
              <a:t>sh</a:t>
            </a:r>
            <a:endParaRPr lang="en-US" sz="1500" dirty="0" smtClean="0"/>
          </a:p>
          <a:p>
            <a:pPr marL="0" indent="0">
              <a:buNone/>
            </a:pPr>
            <a:r>
              <a:rPr lang="en-US" sz="1500" dirty="0" smtClean="0"/>
              <a:t>NUMS = “1 2 3 4 5 6 7”</a:t>
            </a:r>
          </a:p>
          <a:p>
            <a:pPr marL="0" indent="0">
              <a:buNone/>
            </a:pPr>
            <a:r>
              <a:rPr lang="en-US" sz="1500" dirty="0" smtClean="0"/>
              <a:t>for NUM in $NUMS</a:t>
            </a:r>
          </a:p>
          <a:p>
            <a:pPr marL="0" indent="0">
              <a:buNone/>
            </a:pPr>
            <a:r>
              <a:rPr lang="en-US" sz="1500" dirty="0" smtClean="0"/>
              <a:t>do </a:t>
            </a:r>
          </a:p>
          <a:p>
            <a:pPr marL="0" indent="0">
              <a:buNone/>
            </a:pPr>
            <a:r>
              <a:rPr lang="en-US" sz="1500" dirty="0"/>
              <a:t>	</a:t>
            </a:r>
            <a:r>
              <a:rPr lang="en-US" sz="1500" dirty="0" smtClean="0"/>
              <a:t>Q= ‘</a:t>
            </a:r>
            <a:r>
              <a:rPr lang="en-US" sz="1500" dirty="0" err="1" smtClean="0"/>
              <a:t>expr</a:t>
            </a:r>
            <a:r>
              <a:rPr lang="en-US" sz="1500" dirty="0" smtClean="0"/>
              <a:t> $NUM % 2’</a:t>
            </a:r>
          </a:p>
          <a:p>
            <a:pPr marL="0" indent="0">
              <a:buNone/>
            </a:pPr>
            <a:r>
              <a:rPr lang="en-US" sz="1500" dirty="0"/>
              <a:t>	</a:t>
            </a:r>
            <a:r>
              <a:rPr lang="en-US" sz="1500" dirty="0" smtClean="0"/>
              <a:t>if [ $Q -</a:t>
            </a:r>
            <a:r>
              <a:rPr lang="en-US" sz="1500" dirty="0" err="1" smtClean="0"/>
              <a:t>eq</a:t>
            </a:r>
            <a:r>
              <a:rPr lang="en-US" sz="1500" dirty="0" smtClean="0"/>
              <a:t> 0 ]</a:t>
            </a:r>
          </a:p>
          <a:p>
            <a:pPr marL="0" indent="0">
              <a:buNone/>
            </a:pPr>
            <a:r>
              <a:rPr lang="en-US" sz="1500" dirty="0"/>
              <a:t>	</a:t>
            </a:r>
            <a:r>
              <a:rPr lang="en-US" sz="1500" dirty="0" smtClean="0"/>
              <a:t>then </a:t>
            </a:r>
          </a:p>
          <a:p>
            <a:pPr marL="0" indent="0">
              <a:buNone/>
            </a:pPr>
            <a:r>
              <a:rPr lang="en-US" sz="1500" dirty="0"/>
              <a:t>	</a:t>
            </a:r>
            <a:r>
              <a:rPr lang="en-US" sz="1500" dirty="0" smtClean="0"/>
              <a:t>	echo “number is an even number”</a:t>
            </a:r>
          </a:p>
          <a:p>
            <a:pPr marL="0" indent="0">
              <a:buNone/>
            </a:pPr>
            <a:r>
              <a:rPr lang="en-US" sz="1500" dirty="0"/>
              <a:t>	</a:t>
            </a:r>
            <a:r>
              <a:rPr lang="en-US" sz="1500" dirty="0" smtClean="0"/>
              <a:t>	continue</a:t>
            </a:r>
          </a:p>
          <a:p>
            <a:pPr marL="0" indent="0">
              <a:buNone/>
            </a:pPr>
            <a:r>
              <a:rPr lang="en-US" sz="1500" dirty="0"/>
              <a:t>	</a:t>
            </a:r>
            <a:r>
              <a:rPr lang="en-US" sz="1500" dirty="0" smtClean="0"/>
              <a:t>fi</a:t>
            </a:r>
          </a:p>
          <a:p>
            <a:pPr marL="0" indent="0">
              <a:buNone/>
            </a:pPr>
            <a:r>
              <a:rPr lang="en-US" sz="1500" dirty="0"/>
              <a:t>	</a:t>
            </a:r>
            <a:r>
              <a:rPr lang="en-US" sz="1500" dirty="0" smtClean="0"/>
              <a:t>echo “number is an odd number”</a:t>
            </a:r>
          </a:p>
          <a:p>
            <a:pPr marL="0" indent="0">
              <a:buNone/>
            </a:pPr>
            <a:r>
              <a:rPr lang="en-US" sz="1500" dirty="0" smtClean="0"/>
              <a:t>done</a:t>
            </a:r>
          </a:p>
        </p:txBody>
      </p:sp>
    </p:spTree>
    <p:extLst>
      <p:ext uri="{BB962C8B-B14F-4D97-AF65-F5344CB8AC3E}">
        <p14:creationId xmlns:p14="http://schemas.microsoft.com/office/powerpoint/2010/main" val="41460753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971" y="154546"/>
            <a:ext cx="11732653" cy="6503831"/>
          </a:xfrm>
        </p:spPr>
        <p:txBody>
          <a:bodyPr>
            <a:normAutofit/>
          </a:bodyPr>
          <a:lstStyle/>
          <a:p>
            <a:pPr marL="0" indent="0">
              <a:buNone/>
            </a:pPr>
            <a:r>
              <a:rPr lang="en-US" sz="1500" dirty="0" smtClean="0"/>
              <a:t>Functions:</a:t>
            </a:r>
          </a:p>
          <a:p>
            <a:pPr>
              <a:buFont typeface="Wingdings" panose="05000000000000000000" pitchFamily="2" charset="2"/>
              <a:buChar char="à"/>
            </a:pPr>
            <a:r>
              <a:rPr lang="en-US" sz="1500" dirty="0" smtClean="0">
                <a:sym typeface="Wingdings" panose="05000000000000000000" pitchFamily="2" charset="2"/>
              </a:rPr>
              <a:t>Basically the functions are enable you to do is to break down the overall functionality of the script into smaller more logical subsections which can be then called upon to perform their individual tasks whenever needed.</a:t>
            </a:r>
          </a:p>
          <a:p>
            <a:pPr>
              <a:buFont typeface="Wingdings" panose="05000000000000000000" pitchFamily="2" charset="2"/>
              <a:buChar char="à"/>
            </a:pPr>
            <a:r>
              <a:rPr lang="en-US" sz="1500" dirty="0" smtClean="0">
                <a:sym typeface="Wingdings" panose="05000000000000000000" pitchFamily="2" charset="2"/>
              </a:rPr>
              <a:t>It is also start with shebang</a:t>
            </a:r>
          </a:p>
          <a:p>
            <a:pPr marL="0" indent="0">
              <a:buNone/>
            </a:pPr>
            <a:r>
              <a:rPr lang="en-US" sz="1500" dirty="0" smtClean="0">
                <a:sym typeface="Wingdings" panose="05000000000000000000" pitchFamily="2" charset="2"/>
              </a:rPr>
              <a:t>Creating Functions:</a:t>
            </a:r>
          </a:p>
          <a:p>
            <a:pPr marL="0" indent="0">
              <a:buNone/>
            </a:pPr>
            <a:r>
              <a:rPr lang="en-US" sz="1500" dirty="0" smtClean="0">
                <a:sym typeface="Wingdings" panose="05000000000000000000" pitchFamily="2" charset="2"/>
              </a:rPr>
              <a:t>Syntax:</a:t>
            </a:r>
          </a:p>
          <a:p>
            <a:pPr marL="0" indent="0">
              <a:buNone/>
            </a:pPr>
            <a:r>
              <a:rPr lang="en-US" sz="1500" b="1" dirty="0" smtClean="0">
                <a:sym typeface="Wingdings" panose="05000000000000000000" pitchFamily="2" charset="2"/>
              </a:rPr>
              <a:t>function name()</a:t>
            </a:r>
            <a:r>
              <a:rPr lang="en-US" sz="1500" b="1" dirty="0">
                <a:sym typeface="Wingdings" panose="05000000000000000000" pitchFamily="2" charset="2"/>
              </a:rPr>
              <a:t> </a:t>
            </a:r>
            <a:r>
              <a:rPr lang="en-US" sz="1500" b="1" dirty="0" smtClean="0">
                <a:sym typeface="Wingdings" panose="05000000000000000000" pitchFamily="2" charset="2"/>
              </a:rPr>
              <a:t>{</a:t>
            </a:r>
          </a:p>
          <a:p>
            <a:pPr marL="0" indent="0">
              <a:buNone/>
            </a:pPr>
            <a:r>
              <a:rPr lang="en-US" sz="1500" b="1" dirty="0" smtClean="0">
                <a:sym typeface="Wingdings" panose="05000000000000000000" pitchFamily="2" charset="2"/>
              </a:rPr>
              <a:t>	list of commands </a:t>
            </a:r>
            <a:endParaRPr lang="en-US" sz="1500" b="1" dirty="0">
              <a:sym typeface="Wingdings" panose="05000000000000000000" pitchFamily="2" charset="2"/>
            </a:endParaRPr>
          </a:p>
          <a:p>
            <a:pPr marL="0" indent="0">
              <a:buNone/>
            </a:pPr>
            <a:r>
              <a:rPr lang="en-US" sz="1500" b="1" dirty="0" smtClean="0">
                <a:sym typeface="Wingdings" panose="05000000000000000000" pitchFamily="2" charset="2"/>
              </a:rPr>
              <a:t>}</a:t>
            </a:r>
          </a:p>
          <a:p>
            <a:pPr marL="0" indent="0">
              <a:buNone/>
            </a:pPr>
            <a:r>
              <a:rPr lang="en-US" sz="1500" dirty="0" smtClean="0">
                <a:sym typeface="Wingdings" panose="05000000000000000000" pitchFamily="2" charset="2"/>
              </a:rPr>
              <a:t>Example:</a:t>
            </a:r>
          </a:p>
          <a:p>
            <a:pPr marL="0" indent="0">
              <a:buNone/>
            </a:pPr>
            <a:r>
              <a:rPr lang="en-US" sz="1500" dirty="0" smtClean="0">
                <a:sym typeface="Wingdings" panose="05000000000000000000" pitchFamily="2" charset="2"/>
              </a:rPr>
              <a:t>#!/bin/</a:t>
            </a:r>
            <a:r>
              <a:rPr lang="en-US" sz="1500" dirty="0" err="1" smtClean="0">
                <a:sym typeface="Wingdings" panose="05000000000000000000" pitchFamily="2" charset="2"/>
              </a:rPr>
              <a:t>sh</a:t>
            </a:r>
            <a:endParaRPr lang="en-US" sz="1500" dirty="0" smtClean="0">
              <a:sym typeface="Wingdings" panose="05000000000000000000" pitchFamily="2" charset="2"/>
            </a:endParaRPr>
          </a:p>
          <a:p>
            <a:pPr marL="0" indent="0">
              <a:buNone/>
            </a:pPr>
            <a:r>
              <a:rPr lang="en-US" sz="1500" dirty="0" smtClean="0">
                <a:sym typeface="Wingdings" panose="05000000000000000000" pitchFamily="2" charset="2"/>
              </a:rPr>
              <a:t>#define function</a:t>
            </a:r>
          </a:p>
          <a:p>
            <a:pPr marL="0" indent="0">
              <a:buNone/>
            </a:pPr>
            <a:r>
              <a:rPr lang="en-US" sz="1500" dirty="0" smtClean="0">
                <a:sym typeface="Wingdings" panose="05000000000000000000" pitchFamily="2" charset="2"/>
              </a:rPr>
              <a:t>hello(){</a:t>
            </a:r>
          </a:p>
          <a:p>
            <a:pPr marL="0" indent="0">
              <a:buNone/>
            </a:pPr>
            <a:r>
              <a:rPr lang="en-US" sz="1500" dirty="0" smtClean="0">
                <a:sym typeface="Wingdings" panose="05000000000000000000" pitchFamily="2" charset="2"/>
              </a:rPr>
              <a:t>        echo "Hello world!"</a:t>
            </a:r>
          </a:p>
          <a:p>
            <a:pPr marL="0" indent="0">
              <a:buNone/>
            </a:pPr>
            <a:r>
              <a:rPr lang="en-US" sz="1500" dirty="0" smtClean="0">
                <a:sym typeface="Wingdings" panose="05000000000000000000" pitchFamily="2" charset="2"/>
              </a:rPr>
              <a:t>}</a:t>
            </a:r>
          </a:p>
          <a:p>
            <a:pPr marL="0" indent="0">
              <a:buNone/>
            </a:pPr>
            <a:r>
              <a:rPr lang="en-US" sz="1500" dirty="0" smtClean="0">
                <a:sym typeface="Wingdings" panose="05000000000000000000" pitchFamily="2" charset="2"/>
              </a:rPr>
              <a:t># Invoke my function</a:t>
            </a:r>
          </a:p>
          <a:p>
            <a:pPr marL="0" indent="0">
              <a:buNone/>
            </a:pPr>
            <a:r>
              <a:rPr lang="en-US" sz="1500" dirty="0" smtClean="0">
                <a:sym typeface="Wingdings" panose="05000000000000000000" pitchFamily="2" charset="2"/>
              </a:rPr>
              <a:t>hello</a:t>
            </a:r>
          </a:p>
          <a:p>
            <a:pPr marL="0" indent="0">
              <a:buNone/>
            </a:pPr>
            <a:r>
              <a:rPr lang="en-US" sz="1500" dirty="0" smtClean="0">
                <a:sym typeface="Wingdings" panose="05000000000000000000" pitchFamily="2" charset="2"/>
              </a:rPr>
              <a:t>Save the file</a:t>
            </a:r>
          </a:p>
          <a:p>
            <a:pPr>
              <a:buFont typeface="Wingdings" panose="05000000000000000000" pitchFamily="2" charset="2"/>
              <a:buChar char="à"/>
            </a:pPr>
            <a:r>
              <a:rPr lang="en-US" sz="1500" dirty="0" err="1" smtClean="0">
                <a:sym typeface="Wingdings" panose="05000000000000000000" pitchFamily="2" charset="2"/>
              </a:rPr>
              <a:t>chmod</a:t>
            </a:r>
            <a:r>
              <a:rPr lang="en-US" sz="1500" dirty="0" smtClean="0">
                <a:sym typeface="Wingdings" panose="05000000000000000000" pitchFamily="2" charset="2"/>
              </a:rPr>
              <a:t> +x filename</a:t>
            </a:r>
          </a:p>
          <a:p>
            <a:pPr>
              <a:buFont typeface="Wingdings" panose="05000000000000000000" pitchFamily="2" charset="2"/>
              <a:buChar char="à"/>
            </a:pPr>
            <a:r>
              <a:rPr lang="en-US" sz="1500" dirty="0" smtClean="0">
                <a:sym typeface="Wingdings" panose="05000000000000000000" pitchFamily="2" charset="2"/>
              </a:rPr>
              <a:t>./filename</a:t>
            </a:r>
          </a:p>
        </p:txBody>
      </p:sp>
    </p:spTree>
    <p:extLst>
      <p:ext uri="{BB962C8B-B14F-4D97-AF65-F5344CB8AC3E}">
        <p14:creationId xmlns:p14="http://schemas.microsoft.com/office/powerpoint/2010/main" val="17531319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971" y="154546"/>
            <a:ext cx="11732653" cy="6503831"/>
          </a:xfrm>
        </p:spPr>
        <p:txBody>
          <a:bodyPr>
            <a:normAutofit fontScale="85000" lnSpcReduction="20000"/>
          </a:bodyPr>
          <a:lstStyle/>
          <a:p>
            <a:pPr marL="0" indent="0">
              <a:buNone/>
            </a:pPr>
            <a:r>
              <a:rPr lang="en-US" sz="1500" dirty="0" smtClean="0"/>
              <a:t>Functions:</a:t>
            </a:r>
          </a:p>
          <a:p>
            <a:pPr marL="0" indent="0">
              <a:buNone/>
            </a:pPr>
            <a:r>
              <a:rPr lang="en-US" sz="1500" dirty="0" smtClean="0"/>
              <a:t>Example -2: Accept </a:t>
            </a:r>
            <a:r>
              <a:rPr lang="en-US" sz="1500" dirty="0" err="1" smtClean="0"/>
              <a:t>perameters</a:t>
            </a:r>
            <a:endParaRPr lang="en-US" sz="1500" dirty="0" smtClean="0"/>
          </a:p>
          <a:p>
            <a:pPr marL="0" indent="0">
              <a:buNone/>
            </a:pPr>
            <a:r>
              <a:rPr lang="en-US" sz="1500" b="1" dirty="0" smtClean="0"/>
              <a:t>#!/bin/</a:t>
            </a:r>
            <a:r>
              <a:rPr lang="en-US" sz="1500" b="1" dirty="0" err="1" smtClean="0"/>
              <a:t>sh</a:t>
            </a:r>
            <a:endParaRPr lang="en-US" sz="1500" b="1" dirty="0" smtClean="0"/>
          </a:p>
          <a:p>
            <a:pPr marL="0" indent="0">
              <a:buNone/>
            </a:pPr>
            <a:r>
              <a:rPr lang="en-US" sz="1500" b="1" dirty="0" smtClean="0"/>
              <a:t>#define a function</a:t>
            </a:r>
          </a:p>
          <a:p>
            <a:pPr marL="0" indent="0">
              <a:buNone/>
            </a:pPr>
            <a:r>
              <a:rPr lang="en-US" sz="1500" b="1" dirty="0" smtClean="0"/>
              <a:t>hello() {</a:t>
            </a:r>
          </a:p>
          <a:p>
            <a:pPr marL="0" indent="0">
              <a:buNone/>
            </a:pPr>
            <a:r>
              <a:rPr lang="en-US" sz="1500" b="1" dirty="0" smtClean="0"/>
              <a:t>	echo “Hello $1 $2”</a:t>
            </a:r>
            <a:endParaRPr lang="en-US" sz="1500" b="1" dirty="0"/>
          </a:p>
          <a:p>
            <a:pPr marL="0" indent="0">
              <a:buNone/>
            </a:pPr>
            <a:r>
              <a:rPr lang="en-US" sz="1500" b="1" dirty="0" smtClean="0"/>
              <a:t>}</a:t>
            </a:r>
          </a:p>
          <a:p>
            <a:pPr marL="0" indent="0">
              <a:buNone/>
            </a:pPr>
            <a:r>
              <a:rPr lang="en-US" sz="1500" b="1" dirty="0" smtClean="0"/>
              <a:t># Invoke function</a:t>
            </a:r>
          </a:p>
          <a:p>
            <a:pPr marL="0" indent="0">
              <a:buNone/>
            </a:pPr>
            <a:r>
              <a:rPr lang="en-US" sz="1500" b="1" dirty="0" smtClean="0"/>
              <a:t>hello </a:t>
            </a:r>
            <a:r>
              <a:rPr lang="en-US" sz="1500" b="1" dirty="0" err="1" smtClean="0"/>
              <a:t>Devops</a:t>
            </a:r>
            <a:r>
              <a:rPr lang="en-US" sz="1500" b="1" dirty="0" smtClean="0"/>
              <a:t> Engineers</a:t>
            </a:r>
          </a:p>
          <a:p>
            <a:pPr>
              <a:buFont typeface="Wingdings" panose="05000000000000000000" pitchFamily="2" charset="2"/>
              <a:buChar char="à"/>
            </a:pPr>
            <a:r>
              <a:rPr lang="en-US" sz="1500" dirty="0" smtClean="0">
                <a:sym typeface="Wingdings" panose="05000000000000000000" pitchFamily="2" charset="2"/>
              </a:rPr>
              <a:t>Save the file</a:t>
            </a:r>
          </a:p>
          <a:p>
            <a:pPr>
              <a:buFont typeface="Wingdings" panose="05000000000000000000" pitchFamily="2" charset="2"/>
              <a:buChar char="à"/>
            </a:pPr>
            <a:r>
              <a:rPr lang="en-US" sz="1500" dirty="0" err="1" smtClean="0">
                <a:sym typeface="Wingdings" panose="05000000000000000000" pitchFamily="2" charset="2"/>
              </a:rPr>
              <a:t>Chmod</a:t>
            </a:r>
            <a:r>
              <a:rPr lang="en-US" sz="1500" dirty="0" smtClean="0">
                <a:sym typeface="Wingdings" panose="05000000000000000000" pitchFamily="2" charset="2"/>
              </a:rPr>
              <a:t> +x filename</a:t>
            </a:r>
          </a:p>
          <a:p>
            <a:pPr>
              <a:buFont typeface="Wingdings" panose="05000000000000000000" pitchFamily="2" charset="2"/>
              <a:buChar char="à"/>
            </a:pPr>
            <a:r>
              <a:rPr lang="en-US" sz="1500" dirty="0" smtClean="0">
                <a:sym typeface="Wingdings" panose="05000000000000000000" pitchFamily="2" charset="2"/>
              </a:rPr>
              <a:t>./filename</a:t>
            </a:r>
          </a:p>
          <a:p>
            <a:pPr marL="0" indent="0">
              <a:buNone/>
            </a:pPr>
            <a:r>
              <a:rPr lang="en-US" sz="1500" dirty="0" smtClean="0">
                <a:sym typeface="Wingdings" panose="05000000000000000000" pitchFamily="2" charset="2"/>
              </a:rPr>
              <a:t>Example-3 (return value)</a:t>
            </a:r>
          </a:p>
          <a:p>
            <a:pPr marL="0" indent="0">
              <a:buNone/>
            </a:pPr>
            <a:r>
              <a:rPr lang="en-US" sz="1500" b="1" dirty="0" smtClean="0"/>
              <a:t>#!/bin/</a:t>
            </a:r>
            <a:r>
              <a:rPr lang="en-US" sz="1500" b="1" dirty="0" err="1" smtClean="0"/>
              <a:t>sh</a:t>
            </a:r>
            <a:endParaRPr lang="en-US" sz="1500" b="1" dirty="0" smtClean="0"/>
          </a:p>
          <a:p>
            <a:pPr marL="0" indent="0">
              <a:buNone/>
            </a:pPr>
            <a:r>
              <a:rPr lang="en-US" sz="1500" b="1" dirty="0" smtClean="0"/>
              <a:t>#define a function</a:t>
            </a:r>
          </a:p>
          <a:p>
            <a:pPr marL="0" indent="0">
              <a:buNone/>
            </a:pPr>
            <a:r>
              <a:rPr lang="en-US" sz="1500" b="1" dirty="0" smtClean="0"/>
              <a:t>hello() {</a:t>
            </a:r>
          </a:p>
          <a:p>
            <a:pPr marL="0" indent="0">
              <a:buNone/>
            </a:pPr>
            <a:r>
              <a:rPr lang="en-US" sz="1500" b="1" dirty="0" smtClean="0"/>
              <a:t>	echo “Hello $1 $2”</a:t>
            </a:r>
          </a:p>
          <a:p>
            <a:pPr marL="0" indent="0">
              <a:buNone/>
            </a:pPr>
            <a:r>
              <a:rPr lang="en-US" sz="1500" b="1" dirty="0"/>
              <a:t>	</a:t>
            </a:r>
            <a:r>
              <a:rPr lang="en-US" sz="1500" b="1" dirty="0" smtClean="0"/>
              <a:t>return 10</a:t>
            </a:r>
          </a:p>
          <a:p>
            <a:pPr marL="0" indent="0">
              <a:buNone/>
            </a:pPr>
            <a:r>
              <a:rPr lang="en-US" sz="1500" b="1" dirty="0" smtClean="0"/>
              <a:t>}</a:t>
            </a:r>
          </a:p>
          <a:p>
            <a:pPr marL="0" indent="0">
              <a:buNone/>
            </a:pPr>
            <a:r>
              <a:rPr lang="en-US" sz="1500" b="1" dirty="0" smtClean="0"/>
              <a:t># Invoke function</a:t>
            </a:r>
          </a:p>
          <a:p>
            <a:pPr marL="0" indent="0">
              <a:buNone/>
            </a:pPr>
            <a:r>
              <a:rPr lang="en-US" sz="1500" b="1" dirty="0" smtClean="0"/>
              <a:t>hello </a:t>
            </a:r>
            <a:r>
              <a:rPr lang="en-US" sz="1500" b="1" dirty="0" err="1" smtClean="0"/>
              <a:t>Devops</a:t>
            </a:r>
            <a:r>
              <a:rPr lang="en-US" sz="1500" b="1" dirty="0" smtClean="0"/>
              <a:t> Engineers</a:t>
            </a:r>
          </a:p>
          <a:p>
            <a:pPr marL="0" indent="0">
              <a:buNone/>
            </a:pPr>
            <a:r>
              <a:rPr lang="en-US" sz="1500" b="1" dirty="0" smtClean="0"/>
              <a:t># capture the value of return which mentioned previously.</a:t>
            </a:r>
          </a:p>
          <a:p>
            <a:pPr marL="0" indent="0">
              <a:buNone/>
            </a:pPr>
            <a:r>
              <a:rPr lang="en-US" sz="1500" b="1" dirty="0" smtClean="0"/>
              <a:t>ret=$?</a:t>
            </a:r>
          </a:p>
          <a:p>
            <a:pPr marL="0" indent="0">
              <a:buNone/>
            </a:pPr>
            <a:r>
              <a:rPr lang="en-US" sz="1500" b="1" dirty="0" smtClean="0"/>
              <a:t>echo “Return value is $ret”</a:t>
            </a:r>
          </a:p>
          <a:p>
            <a:pPr marL="0" indent="0">
              <a:buNone/>
            </a:pPr>
            <a:endParaRPr lang="en-US" sz="1500" dirty="0" smtClean="0">
              <a:sym typeface="Wingdings" panose="05000000000000000000" pitchFamily="2" charset="2"/>
            </a:endParaRPr>
          </a:p>
        </p:txBody>
      </p:sp>
    </p:spTree>
    <p:extLst>
      <p:ext uri="{BB962C8B-B14F-4D97-AF65-F5344CB8AC3E}">
        <p14:creationId xmlns:p14="http://schemas.microsoft.com/office/powerpoint/2010/main" val="22780730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971" y="154546"/>
            <a:ext cx="11732653" cy="6503831"/>
          </a:xfrm>
        </p:spPr>
        <p:txBody>
          <a:bodyPr>
            <a:normAutofit/>
          </a:bodyPr>
          <a:lstStyle/>
          <a:p>
            <a:pPr marL="0" indent="0">
              <a:buNone/>
            </a:pPr>
            <a:r>
              <a:rPr lang="en-US" sz="1500" dirty="0" smtClean="0"/>
              <a:t>Functions:</a:t>
            </a:r>
          </a:p>
          <a:p>
            <a:pPr marL="0" indent="0">
              <a:buNone/>
            </a:pPr>
            <a:r>
              <a:rPr lang="en-US" sz="1500" dirty="0" smtClean="0"/>
              <a:t>Nested functions: We can combine more than one functions.</a:t>
            </a:r>
          </a:p>
          <a:p>
            <a:pPr marL="0" indent="0">
              <a:buNone/>
            </a:pPr>
            <a:r>
              <a:rPr lang="en-US" sz="1500" dirty="0" err="1" smtClean="0"/>
              <a:t>Eg</a:t>
            </a:r>
            <a:r>
              <a:rPr lang="en-US" sz="1500" dirty="0" smtClean="0"/>
              <a:t>:</a:t>
            </a:r>
          </a:p>
          <a:p>
            <a:pPr marL="0" indent="0">
              <a:buNone/>
            </a:pPr>
            <a:r>
              <a:rPr lang="en-US" sz="1500" b="1" dirty="0" smtClean="0"/>
              <a:t>#!/bin/</a:t>
            </a:r>
            <a:r>
              <a:rPr lang="en-US" sz="1500" b="1" dirty="0" err="1" smtClean="0"/>
              <a:t>sh</a:t>
            </a:r>
            <a:endParaRPr lang="en-US" sz="1500" b="1" dirty="0" smtClean="0"/>
          </a:p>
          <a:p>
            <a:pPr marL="0" indent="0">
              <a:buNone/>
            </a:pPr>
            <a:r>
              <a:rPr lang="en-US" sz="1500" b="1" dirty="0" smtClean="0"/>
              <a:t>#Define a functions</a:t>
            </a:r>
          </a:p>
          <a:p>
            <a:pPr marL="0" indent="0">
              <a:buNone/>
            </a:pPr>
            <a:r>
              <a:rPr lang="en-US" sz="1500" b="1" dirty="0" err="1" smtClean="0"/>
              <a:t>function_one</a:t>
            </a:r>
            <a:r>
              <a:rPr lang="en-US" sz="1500" b="1" dirty="0" smtClean="0"/>
              <a:t>() {</a:t>
            </a:r>
          </a:p>
          <a:p>
            <a:pPr marL="0" indent="0">
              <a:buNone/>
            </a:pPr>
            <a:r>
              <a:rPr lang="en-US" sz="1500" b="1" dirty="0" smtClean="0"/>
              <a:t>        echo "Hello world!"</a:t>
            </a:r>
          </a:p>
          <a:p>
            <a:pPr marL="0" indent="0">
              <a:buNone/>
            </a:pPr>
            <a:r>
              <a:rPr lang="en-US" sz="1500" b="1" dirty="0" smtClean="0"/>
              <a:t>        </a:t>
            </a:r>
            <a:r>
              <a:rPr lang="en-US" sz="1500" b="1" dirty="0" err="1" smtClean="0"/>
              <a:t>function_two</a:t>
            </a:r>
            <a:endParaRPr lang="en-US" sz="1500" b="1" dirty="0" smtClean="0"/>
          </a:p>
          <a:p>
            <a:pPr marL="0" indent="0">
              <a:buNone/>
            </a:pPr>
            <a:r>
              <a:rPr lang="en-US" sz="1500" b="1" dirty="0" smtClean="0"/>
              <a:t>}</a:t>
            </a:r>
          </a:p>
          <a:p>
            <a:pPr marL="0" indent="0">
              <a:buNone/>
            </a:pPr>
            <a:r>
              <a:rPr lang="en-US" sz="1500" b="1" dirty="0" err="1" smtClean="0"/>
              <a:t>function_two</a:t>
            </a:r>
            <a:r>
              <a:rPr lang="en-US" sz="1500" b="1" dirty="0" smtClean="0"/>
              <a:t>() {</a:t>
            </a:r>
          </a:p>
          <a:p>
            <a:pPr marL="0" indent="0">
              <a:buNone/>
            </a:pPr>
            <a:r>
              <a:rPr lang="en-US" sz="1500" b="1" dirty="0" smtClean="0"/>
              <a:t>        echo "Hello </a:t>
            </a:r>
            <a:r>
              <a:rPr lang="en-US" sz="1500" b="1" dirty="0" err="1" smtClean="0"/>
              <a:t>Devops</a:t>
            </a:r>
            <a:r>
              <a:rPr lang="en-US" sz="1500" b="1" dirty="0" smtClean="0"/>
              <a:t>!"</a:t>
            </a:r>
          </a:p>
          <a:p>
            <a:pPr marL="0" indent="0">
              <a:buNone/>
            </a:pPr>
            <a:r>
              <a:rPr lang="en-US" sz="1500" b="1" dirty="0" smtClean="0"/>
              <a:t>}</a:t>
            </a:r>
          </a:p>
          <a:p>
            <a:pPr marL="0" indent="0">
              <a:buNone/>
            </a:pPr>
            <a:r>
              <a:rPr lang="en-US" sz="1500" b="1" dirty="0" err="1" smtClean="0"/>
              <a:t>function_one</a:t>
            </a:r>
            <a:endParaRPr lang="en-US" sz="1500" b="1" dirty="0" smtClean="0"/>
          </a:p>
          <a:p>
            <a:pPr>
              <a:buFont typeface="Wingdings" panose="05000000000000000000" pitchFamily="2" charset="2"/>
              <a:buChar char="à"/>
            </a:pPr>
            <a:r>
              <a:rPr lang="en-US" sz="1500" dirty="0" smtClean="0">
                <a:sym typeface="Wingdings" panose="05000000000000000000" pitchFamily="2" charset="2"/>
              </a:rPr>
              <a:t>Save the file</a:t>
            </a:r>
          </a:p>
          <a:p>
            <a:pPr>
              <a:buFont typeface="Wingdings" panose="05000000000000000000" pitchFamily="2" charset="2"/>
              <a:buChar char="à"/>
            </a:pPr>
            <a:endParaRPr lang="en-US" sz="1500" dirty="0" smtClean="0"/>
          </a:p>
        </p:txBody>
      </p:sp>
    </p:spTree>
    <p:extLst>
      <p:ext uri="{BB962C8B-B14F-4D97-AF65-F5344CB8AC3E}">
        <p14:creationId xmlns:p14="http://schemas.microsoft.com/office/powerpoint/2010/main" val="18328847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971" y="154546"/>
            <a:ext cx="11732653" cy="6503831"/>
          </a:xfrm>
        </p:spPr>
        <p:txBody>
          <a:bodyPr>
            <a:normAutofit/>
          </a:bodyPr>
          <a:lstStyle/>
          <a:p>
            <a:pPr marL="0" indent="0">
              <a:buNone/>
            </a:pPr>
            <a:r>
              <a:rPr lang="en-US" sz="1500" dirty="0" smtClean="0"/>
              <a:t>Use Case: </a:t>
            </a:r>
          </a:p>
          <a:p>
            <a:pPr marL="342900" indent="-342900">
              <a:buAutoNum type="arabicParenR"/>
            </a:pPr>
            <a:r>
              <a:rPr lang="en-US" sz="1500" dirty="0" smtClean="0"/>
              <a:t>Scan the </a:t>
            </a:r>
            <a:r>
              <a:rPr lang="en-US" sz="1500" dirty="0" err="1" smtClean="0"/>
              <a:t>ips</a:t>
            </a:r>
            <a:r>
              <a:rPr lang="en-US" sz="1500" dirty="0" smtClean="0"/>
              <a:t> which are present in the subnet which are </a:t>
            </a:r>
            <a:r>
              <a:rPr lang="en-US" sz="1500" dirty="0" err="1" smtClean="0"/>
              <a:t>pingable</a:t>
            </a:r>
            <a:r>
              <a:rPr lang="en-US" sz="1500" dirty="0" smtClean="0"/>
              <a:t> to the system.</a:t>
            </a:r>
          </a:p>
          <a:p>
            <a:pPr marL="0" indent="0">
              <a:buNone/>
            </a:pPr>
            <a:r>
              <a:rPr lang="en-US" sz="1500" b="1" dirty="0" smtClean="0"/>
              <a:t>#!/bin/</a:t>
            </a:r>
            <a:r>
              <a:rPr lang="en-US" sz="1500" b="1" dirty="0" err="1" smtClean="0"/>
              <a:t>sh</a:t>
            </a:r>
            <a:endParaRPr lang="en-US" sz="1500" b="1" dirty="0" smtClean="0"/>
          </a:p>
          <a:p>
            <a:pPr marL="0" indent="0">
              <a:buNone/>
            </a:pPr>
            <a:r>
              <a:rPr lang="en-US" sz="1500" b="1" dirty="0" err="1" smtClean="0"/>
              <a:t>is_alive_ping</a:t>
            </a:r>
            <a:r>
              <a:rPr lang="en-US" sz="1500" b="1" dirty="0" smtClean="0"/>
              <a:t>()</a:t>
            </a:r>
          </a:p>
          <a:p>
            <a:pPr marL="0" indent="0">
              <a:buNone/>
            </a:pPr>
            <a:r>
              <a:rPr lang="en-US" sz="1500" b="1" dirty="0" smtClean="0"/>
              <a:t>{</a:t>
            </a:r>
          </a:p>
          <a:p>
            <a:pPr marL="0" indent="0">
              <a:buNone/>
            </a:pPr>
            <a:r>
              <a:rPr lang="en-US" sz="1500" b="1" dirty="0" smtClean="0"/>
              <a:t>	ping -c 1 $1 &gt; /</a:t>
            </a:r>
            <a:r>
              <a:rPr lang="en-US" sz="1500" b="1" dirty="0" err="1" smtClean="0"/>
              <a:t>dev</a:t>
            </a:r>
            <a:r>
              <a:rPr lang="en-US" sz="1500" b="1" dirty="0" smtClean="0"/>
              <a:t>/null</a:t>
            </a:r>
          </a:p>
          <a:p>
            <a:pPr marL="0" indent="0">
              <a:buNone/>
            </a:pPr>
            <a:r>
              <a:rPr lang="en-US" sz="1500" b="1" dirty="0"/>
              <a:t>	</a:t>
            </a:r>
            <a:r>
              <a:rPr lang="en-US" sz="1500" b="1" dirty="0" smtClean="0"/>
              <a:t>[ $? –</a:t>
            </a:r>
            <a:r>
              <a:rPr lang="en-US" sz="1500" b="1" dirty="0" err="1" smtClean="0"/>
              <a:t>eq</a:t>
            </a:r>
            <a:r>
              <a:rPr lang="en-US" sz="1500" b="1" dirty="0" smtClean="0"/>
              <a:t> 0 ] &amp;&amp; echo node with </a:t>
            </a:r>
            <a:r>
              <a:rPr lang="en-US" sz="1500" b="1" dirty="0" err="1" smtClean="0"/>
              <a:t>ip</a:t>
            </a:r>
            <a:r>
              <a:rPr lang="en-US" sz="1500" b="1" dirty="0" smtClean="0"/>
              <a:t>: $</a:t>
            </a:r>
            <a:r>
              <a:rPr lang="en-US" sz="1500" b="1" dirty="0" err="1" smtClean="0"/>
              <a:t>i</a:t>
            </a:r>
            <a:r>
              <a:rPr lang="en-US" sz="1500" b="1" dirty="0" smtClean="0"/>
              <a:t> is up.</a:t>
            </a:r>
            <a:endParaRPr lang="en-US" sz="1500" b="1" dirty="0"/>
          </a:p>
          <a:p>
            <a:pPr marL="0" indent="0">
              <a:buNone/>
            </a:pPr>
            <a:r>
              <a:rPr lang="en-US" sz="1500" b="1" dirty="0" smtClean="0"/>
              <a:t>}</a:t>
            </a:r>
          </a:p>
          <a:p>
            <a:pPr marL="0" indent="0">
              <a:buNone/>
            </a:pPr>
            <a:r>
              <a:rPr lang="en-US" sz="1500" b="1" dirty="0" smtClean="0"/>
              <a:t>for </a:t>
            </a:r>
            <a:r>
              <a:rPr lang="en-US" sz="1500" b="1" dirty="0" err="1" smtClean="0"/>
              <a:t>i</a:t>
            </a:r>
            <a:r>
              <a:rPr lang="en-US" sz="1500" b="1" dirty="0" smtClean="0"/>
              <a:t> in 192.168.2.{1..255}</a:t>
            </a:r>
          </a:p>
          <a:p>
            <a:pPr marL="0" indent="0">
              <a:buNone/>
            </a:pPr>
            <a:r>
              <a:rPr lang="en-US" sz="1500" b="1" dirty="0" smtClean="0"/>
              <a:t>do</a:t>
            </a:r>
          </a:p>
          <a:p>
            <a:pPr marL="0" indent="0">
              <a:buNone/>
            </a:pPr>
            <a:r>
              <a:rPr lang="en-US" sz="1500" b="1" dirty="0" err="1" smtClean="0"/>
              <a:t>is_alive_ping</a:t>
            </a:r>
            <a:r>
              <a:rPr lang="en-US" sz="1500" b="1" dirty="0" smtClean="0"/>
              <a:t> $</a:t>
            </a:r>
            <a:r>
              <a:rPr lang="en-US" sz="1500" b="1" dirty="0" err="1" smtClean="0"/>
              <a:t>i</a:t>
            </a:r>
            <a:r>
              <a:rPr lang="en-US" sz="1500" b="1" dirty="0" smtClean="0"/>
              <a:t> &amp; disown</a:t>
            </a:r>
          </a:p>
          <a:p>
            <a:pPr marL="0" indent="0">
              <a:buNone/>
            </a:pPr>
            <a:r>
              <a:rPr lang="en-US" sz="1500" b="1" dirty="0" smtClean="0"/>
              <a:t>done</a:t>
            </a:r>
          </a:p>
          <a:p>
            <a:pPr marL="0" indent="0">
              <a:buNone/>
            </a:pPr>
            <a:r>
              <a:rPr lang="en-US" sz="1500" b="1" dirty="0" smtClean="0"/>
              <a:t>exit</a:t>
            </a:r>
          </a:p>
          <a:p>
            <a:pPr marL="0" indent="0">
              <a:buNone/>
            </a:pPr>
            <a:r>
              <a:rPr lang="en-US" sz="1500" dirty="0" smtClean="0">
                <a:sym typeface="Wingdings" panose="05000000000000000000" pitchFamily="2" charset="2"/>
              </a:rPr>
              <a:t> Save the file</a:t>
            </a:r>
            <a:endParaRPr lang="en-US" sz="1500" dirty="0" smtClean="0"/>
          </a:p>
        </p:txBody>
      </p:sp>
    </p:spTree>
    <p:extLst>
      <p:ext uri="{BB962C8B-B14F-4D97-AF65-F5344CB8AC3E}">
        <p14:creationId xmlns:p14="http://schemas.microsoft.com/office/powerpoint/2010/main" val="34508600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971" y="154546"/>
            <a:ext cx="11732653" cy="6503831"/>
          </a:xfrm>
        </p:spPr>
        <p:txBody>
          <a:bodyPr>
            <a:normAutofit/>
          </a:bodyPr>
          <a:lstStyle/>
          <a:p>
            <a:pPr marL="0" indent="0">
              <a:buNone/>
            </a:pPr>
            <a:r>
              <a:rPr lang="en-US" sz="1500" dirty="0" smtClean="0"/>
              <a:t>Example-2: send email if the server is not up.</a:t>
            </a:r>
          </a:p>
          <a:p>
            <a:pPr marL="0" indent="0">
              <a:buNone/>
            </a:pPr>
            <a:r>
              <a:rPr lang="en-US" sz="1500" dirty="0" smtClean="0"/>
              <a:t>#!/bin/</a:t>
            </a:r>
            <a:r>
              <a:rPr lang="en-US" sz="1500" dirty="0" err="1" smtClean="0"/>
              <a:t>sh</a:t>
            </a:r>
            <a:endParaRPr lang="en-US" sz="1500" dirty="0" smtClean="0"/>
          </a:p>
          <a:p>
            <a:pPr marL="0" indent="0">
              <a:buNone/>
            </a:pPr>
            <a:r>
              <a:rPr lang="en-US" sz="1500" dirty="0" smtClean="0"/>
              <a:t>for </a:t>
            </a:r>
            <a:r>
              <a:rPr lang="en-US" sz="1500" dirty="0" err="1" smtClean="0"/>
              <a:t>i</a:t>
            </a:r>
            <a:r>
              <a:rPr lang="en-US" sz="1500" dirty="0" smtClean="0"/>
              <a:t> in $@</a:t>
            </a:r>
          </a:p>
          <a:p>
            <a:pPr marL="0" indent="0">
              <a:buNone/>
            </a:pPr>
            <a:r>
              <a:rPr lang="en-US" sz="1500" dirty="0" smtClean="0"/>
              <a:t>do </a:t>
            </a:r>
          </a:p>
          <a:p>
            <a:pPr marL="0" indent="0">
              <a:buNone/>
            </a:pPr>
            <a:r>
              <a:rPr lang="en-US" sz="1500" dirty="0" smtClean="0"/>
              <a:t>ping -c 1 $</a:t>
            </a:r>
            <a:r>
              <a:rPr lang="en-US" sz="1500" dirty="0" err="1" smtClean="0"/>
              <a:t>i</a:t>
            </a:r>
            <a:r>
              <a:rPr lang="en-US" sz="1500" dirty="0" smtClean="0"/>
              <a:t> &amp;&gt; /</a:t>
            </a:r>
            <a:r>
              <a:rPr lang="en-US" sz="1500" dirty="0" err="1" smtClean="0"/>
              <a:t>dev</a:t>
            </a:r>
            <a:r>
              <a:rPr lang="en-US" sz="1500" dirty="0" smtClean="0"/>
              <a:t>/null</a:t>
            </a:r>
          </a:p>
          <a:p>
            <a:pPr marL="0" indent="0">
              <a:buNone/>
            </a:pPr>
            <a:r>
              <a:rPr lang="en-US" sz="1500" dirty="0" smtClean="0"/>
              <a:t>if [ $? -ne 0 ] ; then</a:t>
            </a:r>
          </a:p>
          <a:p>
            <a:pPr marL="0" indent="0">
              <a:buNone/>
            </a:pPr>
            <a:r>
              <a:rPr lang="en-US" sz="1500" dirty="0"/>
              <a:t>	</a:t>
            </a:r>
            <a:r>
              <a:rPr lang="en-US" sz="1500" dirty="0" smtClean="0"/>
              <a:t>echo “`date`: ping failed, $</a:t>
            </a:r>
            <a:r>
              <a:rPr lang="en-US" sz="1500" dirty="0" err="1" smtClean="0"/>
              <a:t>i</a:t>
            </a:r>
            <a:r>
              <a:rPr lang="en-US" sz="1500" dirty="0" smtClean="0"/>
              <a:t> is down!” | mail -s “$</a:t>
            </a:r>
            <a:r>
              <a:rPr lang="en-US" sz="1500" dirty="0" err="1" smtClean="0"/>
              <a:t>i</a:t>
            </a:r>
            <a:r>
              <a:rPr lang="en-US" sz="1500" dirty="0" smtClean="0"/>
              <a:t> host is down!” devopsbychandu@gmail.com</a:t>
            </a:r>
          </a:p>
          <a:p>
            <a:pPr marL="0" indent="0">
              <a:buNone/>
            </a:pPr>
            <a:r>
              <a:rPr lang="en-US" sz="1500" dirty="0" smtClean="0"/>
              <a:t>fi</a:t>
            </a:r>
          </a:p>
          <a:p>
            <a:pPr marL="0" indent="0">
              <a:buNone/>
            </a:pPr>
            <a:r>
              <a:rPr lang="en-US" sz="1500" dirty="0" smtClean="0"/>
              <a:t>done</a:t>
            </a:r>
          </a:p>
          <a:p>
            <a:pPr>
              <a:buFont typeface="Wingdings" panose="05000000000000000000" pitchFamily="2" charset="2"/>
              <a:buChar char="à"/>
            </a:pPr>
            <a:r>
              <a:rPr lang="en-US" sz="1500" dirty="0" smtClean="0">
                <a:sym typeface="Wingdings" panose="05000000000000000000" pitchFamily="2" charset="2"/>
              </a:rPr>
              <a:t>Save the file</a:t>
            </a:r>
          </a:p>
          <a:p>
            <a:pPr>
              <a:buFont typeface="Wingdings" panose="05000000000000000000" pitchFamily="2" charset="2"/>
              <a:buChar char="à"/>
            </a:pPr>
            <a:r>
              <a:rPr lang="en-US" sz="1500" dirty="0" err="1" smtClean="0">
                <a:sym typeface="Wingdings" panose="05000000000000000000" pitchFamily="2" charset="2"/>
              </a:rPr>
              <a:t>chmod</a:t>
            </a:r>
            <a:r>
              <a:rPr lang="en-US" sz="1500" dirty="0" smtClean="0">
                <a:sym typeface="Wingdings" panose="05000000000000000000" pitchFamily="2" charset="2"/>
              </a:rPr>
              <a:t> 777 filename</a:t>
            </a:r>
          </a:p>
          <a:p>
            <a:pPr>
              <a:buFont typeface="Wingdings" panose="05000000000000000000" pitchFamily="2" charset="2"/>
              <a:buChar char="à"/>
            </a:pPr>
            <a:r>
              <a:rPr lang="en-US" sz="1500" dirty="0" smtClean="0">
                <a:sym typeface="Wingdings" panose="05000000000000000000" pitchFamily="2" charset="2"/>
              </a:rPr>
              <a:t>./filename google.com yahoo.com 10.0.23.23</a:t>
            </a:r>
            <a:endParaRPr lang="en-US" sz="1500" dirty="0" smtClean="0"/>
          </a:p>
          <a:p>
            <a:pPr marL="0" indent="0">
              <a:buNone/>
            </a:pPr>
            <a:endParaRPr lang="en-US" sz="1500" dirty="0" smtClean="0"/>
          </a:p>
        </p:txBody>
      </p:sp>
    </p:spTree>
    <p:extLst>
      <p:ext uri="{BB962C8B-B14F-4D97-AF65-F5344CB8AC3E}">
        <p14:creationId xmlns:p14="http://schemas.microsoft.com/office/powerpoint/2010/main" val="1329124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971" y="154546"/>
            <a:ext cx="11732653" cy="6503831"/>
          </a:xfrm>
        </p:spPr>
        <p:txBody>
          <a:bodyPr>
            <a:normAutofit fontScale="85000" lnSpcReduction="20000"/>
          </a:bodyPr>
          <a:lstStyle/>
          <a:p>
            <a:pPr marL="0" indent="0">
              <a:buNone/>
            </a:pPr>
            <a:r>
              <a:rPr lang="en-US" sz="1500" dirty="0" smtClean="0"/>
              <a:t>Volumes:</a:t>
            </a:r>
          </a:p>
          <a:p>
            <a:pPr marL="0" indent="0">
              <a:buNone/>
            </a:pPr>
            <a:r>
              <a:rPr lang="en-US" sz="1500" dirty="0" err="1" smtClean="0"/>
              <a:t>lsblk</a:t>
            </a:r>
            <a:r>
              <a:rPr lang="en-US" sz="1500" dirty="0" smtClean="0"/>
              <a:t> </a:t>
            </a:r>
            <a:r>
              <a:rPr lang="en-US" sz="1500" dirty="0" smtClean="0">
                <a:sym typeface="Wingdings" panose="05000000000000000000" pitchFamily="2" charset="2"/>
              </a:rPr>
              <a:t> list all the block devises which are attached to our computer.</a:t>
            </a:r>
          </a:p>
          <a:p>
            <a:pPr>
              <a:buFont typeface="Wingdings" panose="05000000000000000000" pitchFamily="2" charset="2"/>
              <a:buChar char="à"/>
            </a:pPr>
            <a:r>
              <a:rPr lang="en-US" sz="1500" dirty="0" smtClean="0">
                <a:sym typeface="Wingdings" panose="05000000000000000000" pitchFamily="2" charset="2"/>
              </a:rPr>
              <a:t>When ever we add new data disk this will be automatically created in </a:t>
            </a:r>
            <a:r>
              <a:rPr lang="en-US" sz="1500" dirty="0" err="1" smtClean="0">
                <a:sym typeface="Wingdings" panose="05000000000000000000" pitchFamily="2" charset="2"/>
              </a:rPr>
              <a:t>lsblk</a:t>
            </a:r>
            <a:r>
              <a:rPr lang="en-US" sz="1500" dirty="0" smtClean="0">
                <a:sym typeface="Wingdings" panose="05000000000000000000" pitchFamily="2" charset="2"/>
              </a:rPr>
              <a:t>. </a:t>
            </a:r>
          </a:p>
          <a:p>
            <a:pPr>
              <a:buFont typeface="Wingdings" panose="05000000000000000000" pitchFamily="2" charset="2"/>
              <a:buChar char="à"/>
            </a:pPr>
            <a:r>
              <a:rPr lang="en-US" sz="1500" dirty="0" smtClean="0"/>
              <a:t>If more than one entries are there, those are </a:t>
            </a:r>
            <a:r>
              <a:rPr lang="en-US" sz="1500" dirty="0" err="1" smtClean="0"/>
              <a:t>particians</a:t>
            </a:r>
            <a:r>
              <a:rPr lang="en-US" sz="1500" dirty="0" smtClean="0"/>
              <a:t>.</a:t>
            </a:r>
          </a:p>
          <a:p>
            <a:pPr>
              <a:buFont typeface="Wingdings" panose="05000000000000000000" pitchFamily="2" charset="2"/>
              <a:buChar char="à"/>
            </a:pPr>
            <a:r>
              <a:rPr lang="en-US" sz="1500" dirty="0" smtClean="0"/>
              <a:t>/</a:t>
            </a:r>
            <a:r>
              <a:rPr lang="en-US" sz="1500" dirty="0" err="1" smtClean="0"/>
              <a:t>sda</a:t>
            </a:r>
            <a:r>
              <a:rPr lang="en-US" sz="1500" dirty="0" smtClean="0"/>
              <a:t> is for internal disk.</a:t>
            </a:r>
          </a:p>
          <a:p>
            <a:pPr marL="0" indent="0">
              <a:buNone/>
            </a:pPr>
            <a:r>
              <a:rPr lang="en-US" sz="1500" dirty="0" err="1" smtClean="0"/>
              <a:t>fdisk</a:t>
            </a:r>
            <a:r>
              <a:rPr lang="en-US" sz="1500" dirty="0" smtClean="0"/>
              <a:t> </a:t>
            </a:r>
            <a:r>
              <a:rPr lang="en-US" sz="1500" dirty="0" smtClean="0">
                <a:sym typeface="Wingdings" panose="05000000000000000000" pitchFamily="2" charset="2"/>
              </a:rPr>
              <a:t> this command also gives the storage </a:t>
            </a:r>
            <a:r>
              <a:rPr lang="en-US" sz="1500" dirty="0" err="1" smtClean="0">
                <a:sym typeface="Wingdings" panose="05000000000000000000" pitchFamily="2" charset="2"/>
              </a:rPr>
              <a:t>divises</a:t>
            </a:r>
            <a:r>
              <a:rPr lang="en-US" sz="1500" dirty="0" smtClean="0">
                <a:sym typeface="Wingdings" panose="05000000000000000000" pitchFamily="2" charset="2"/>
              </a:rPr>
              <a:t> which lives in your system.</a:t>
            </a:r>
          </a:p>
          <a:p>
            <a:pPr marL="0" indent="0">
              <a:buNone/>
            </a:pPr>
            <a:r>
              <a:rPr lang="en-US" sz="1500" dirty="0" err="1" smtClean="0">
                <a:sym typeface="Wingdings" panose="05000000000000000000" pitchFamily="2" charset="2"/>
              </a:rPr>
              <a:t>fdisk</a:t>
            </a:r>
            <a:r>
              <a:rPr lang="en-US" sz="1500" dirty="0" smtClean="0">
                <a:sym typeface="Wingdings" panose="05000000000000000000" pitchFamily="2" charset="2"/>
              </a:rPr>
              <a:t> -l</a:t>
            </a:r>
          </a:p>
          <a:p>
            <a:pPr marL="0" indent="0">
              <a:buNone/>
            </a:pPr>
            <a:r>
              <a:rPr lang="en-US" sz="1500" dirty="0" smtClean="0"/>
              <a:t>3)</a:t>
            </a:r>
          </a:p>
          <a:p>
            <a:pPr marL="0" indent="0">
              <a:buNone/>
            </a:pPr>
            <a:r>
              <a:rPr lang="en-US" sz="1500" dirty="0" smtClean="0"/>
              <a:t>Mount </a:t>
            </a:r>
            <a:r>
              <a:rPr lang="en-US" sz="1500" dirty="0" smtClean="0">
                <a:sym typeface="Wingdings" panose="05000000000000000000" pitchFamily="2" charset="2"/>
              </a:rPr>
              <a:t> shows all the mounted devises in your system.</a:t>
            </a:r>
          </a:p>
          <a:p>
            <a:pPr marL="0" indent="0">
              <a:buNone/>
            </a:pPr>
            <a:r>
              <a:rPr lang="en-US" sz="1500" dirty="0" err="1" smtClean="0">
                <a:sym typeface="Wingdings" panose="05000000000000000000" pitchFamily="2" charset="2"/>
              </a:rPr>
              <a:t>Eg</a:t>
            </a:r>
            <a:r>
              <a:rPr lang="en-US" sz="1500" dirty="0" smtClean="0">
                <a:sym typeface="Wingdings" panose="05000000000000000000" pitchFamily="2" charset="2"/>
              </a:rPr>
              <a:t>: mount</a:t>
            </a:r>
          </a:p>
          <a:p>
            <a:pPr marL="0" indent="0">
              <a:buNone/>
            </a:pPr>
            <a:r>
              <a:rPr lang="en-US" sz="1500" dirty="0" smtClean="0">
                <a:sym typeface="Wingdings" panose="05000000000000000000" pitchFamily="2" charset="2"/>
              </a:rPr>
              <a:t>mount | </a:t>
            </a:r>
            <a:r>
              <a:rPr lang="en-US" sz="1500" dirty="0" err="1" smtClean="0">
                <a:sym typeface="Wingdings" panose="05000000000000000000" pitchFamily="2" charset="2"/>
              </a:rPr>
              <a:t>grep</a:t>
            </a:r>
            <a:r>
              <a:rPr lang="en-US" sz="1500" dirty="0" smtClean="0">
                <a:sym typeface="Wingdings" panose="05000000000000000000" pitchFamily="2" charset="2"/>
              </a:rPr>
              <a:t> </a:t>
            </a:r>
            <a:r>
              <a:rPr lang="en-US" sz="1500" dirty="0" err="1" smtClean="0">
                <a:sym typeface="Wingdings" panose="05000000000000000000" pitchFamily="2" charset="2"/>
              </a:rPr>
              <a:t>sda</a:t>
            </a:r>
            <a:endParaRPr lang="en-US" sz="1500" dirty="0" smtClean="0">
              <a:sym typeface="Wingdings" panose="05000000000000000000" pitchFamily="2" charset="2"/>
            </a:endParaRPr>
          </a:p>
          <a:p>
            <a:pPr>
              <a:buFont typeface="Wingdings" panose="05000000000000000000" pitchFamily="2" charset="2"/>
              <a:buChar char="à"/>
            </a:pPr>
            <a:r>
              <a:rPr lang="en-US" sz="1500" dirty="0" smtClean="0">
                <a:sym typeface="Wingdings" panose="05000000000000000000" pitchFamily="2" charset="2"/>
              </a:rPr>
              <a:t>If we have one </a:t>
            </a:r>
            <a:r>
              <a:rPr lang="en-US" sz="1500" dirty="0" err="1" smtClean="0">
                <a:sym typeface="Wingdings" panose="05000000000000000000" pitchFamily="2" charset="2"/>
              </a:rPr>
              <a:t>partitian</a:t>
            </a:r>
            <a:r>
              <a:rPr lang="en-US" sz="1500" dirty="0" smtClean="0">
                <a:sym typeface="Wingdings" panose="05000000000000000000" pitchFamily="2" charset="2"/>
              </a:rPr>
              <a:t> only one entry will be visible. If more than one </a:t>
            </a:r>
            <a:r>
              <a:rPr lang="en-US" sz="1500" dirty="0" err="1" smtClean="0">
                <a:sym typeface="Wingdings" panose="05000000000000000000" pitchFamily="2" charset="2"/>
              </a:rPr>
              <a:t>partitian</a:t>
            </a:r>
            <a:r>
              <a:rPr lang="en-US" sz="1500" dirty="0" smtClean="0">
                <a:sym typeface="Wingdings" panose="05000000000000000000" pitchFamily="2" charset="2"/>
              </a:rPr>
              <a:t> then more than one values will be visible on the above command.</a:t>
            </a:r>
          </a:p>
          <a:p>
            <a:pPr marL="0" indent="0">
              <a:buNone/>
            </a:pPr>
            <a:r>
              <a:rPr lang="en-US" sz="1500" dirty="0" smtClean="0">
                <a:sym typeface="Wingdings" panose="05000000000000000000" pitchFamily="2" charset="2"/>
              </a:rPr>
              <a:t>mount  we use this command to mount the disk.</a:t>
            </a:r>
          </a:p>
          <a:p>
            <a:pPr marL="0" indent="0">
              <a:buNone/>
            </a:pPr>
            <a:r>
              <a:rPr lang="en-US" sz="1500" dirty="0" err="1" smtClean="0">
                <a:sym typeface="Wingdings" panose="05000000000000000000" pitchFamily="2" charset="2"/>
              </a:rPr>
              <a:t>umount</a:t>
            </a:r>
            <a:r>
              <a:rPr lang="en-US" sz="1500" dirty="0" smtClean="0">
                <a:sym typeface="Wingdings" panose="05000000000000000000" pitchFamily="2" charset="2"/>
              </a:rPr>
              <a:t>  this command used to un mount the disk.</a:t>
            </a:r>
          </a:p>
          <a:p>
            <a:pPr marL="0" indent="0">
              <a:buNone/>
            </a:pPr>
            <a:r>
              <a:rPr lang="en-US" sz="1500" dirty="0" err="1" smtClean="0">
                <a:sym typeface="Wingdings" panose="05000000000000000000" pitchFamily="2" charset="2"/>
              </a:rPr>
              <a:t>fdisk</a:t>
            </a:r>
            <a:r>
              <a:rPr lang="en-US" sz="1500" dirty="0" smtClean="0">
                <a:sym typeface="Wingdings" panose="05000000000000000000" pitchFamily="2" charset="2"/>
              </a:rPr>
              <a:t> /</a:t>
            </a:r>
            <a:r>
              <a:rPr lang="en-US" sz="1500" dirty="0" err="1" smtClean="0">
                <a:sym typeface="Wingdings" panose="05000000000000000000" pitchFamily="2" charset="2"/>
              </a:rPr>
              <a:t>dev</a:t>
            </a:r>
            <a:r>
              <a:rPr lang="en-US" sz="1500" dirty="0" smtClean="0">
                <a:sym typeface="Wingdings" panose="05000000000000000000" pitchFamily="2" charset="2"/>
              </a:rPr>
              <a:t>/</a:t>
            </a:r>
            <a:r>
              <a:rPr lang="en-US" sz="1500" dirty="0" err="1" smtClean="0">
                <a:sym typeface="Wingdings" panose="05000000000000000000" pitchFamily="2" charset="2"/>
              </a:rPr>
              <a:t>sdc</a:t>
            </a:r>
            <a:endParaRPr lang="en-US" sz="1500" dirty="0" smtClean="0">
              <a:sym typeface="Wingdings" panose="05000000000000000000" pitchFamily="2" charset="2"/>
            </a:endParaRPr>
          </a:p>
          <a:p>
            <a:pPr marL="0" indent="0">
              <a:buNone/>
            </a:pPr>
            <a:r>
              <a:rPr lang="en-US" sz="1500" dirty="0" smtClean="0">
                <a:sym typeface="Wingdings" panose="05000000000000000000" pitchFamily="2" charset="2"/>
              </a:rPr>
              <a:t>P  for printing the </a:t>
            </a:r>
            <a:r>
              <a:rPr lang="en-US" sz="1500" dirty="0" err="1" smtClean="0">
                <a:sym typeface="Wingdings" panose="05000000000000000000" pitchFamily="2" charset="2"/>
              </a:rPr>
              <a:t>particians</a:t>
            </a:r>
            <a:endParaRPr lang="en-US" sz="1500" dirty="0" smtClean="0">
              <a:sym typeface="Wingdings" panose="05000000000000000000" pitchFamily="2" charset="2"/>
            </a:endParaRPr>
          </a:p>
          <a:p>
            <a:pPr>
              <a:buFont typeface="Wingdings" panose="05000000000000000000" pitchFamily="2" charset="2"/>
              <a:buChar char="à"/>
            </a:pPr>
            <a:r>
              <a:rPr lang="en-US" sz="1500" dirty="0" smtClean="0">
                <a:sym typeface="Wingdings" panose="05000000000000000000" pitchFamily="2" charset="2"/>
              </a:rPr>
              <a:t>Now we need to create patrician tables. This is also called labels. What you want you can select. Default is </a:t>
            </a:r>
            <a:r>
              <a:rPr lang="en-US" sz="1500" dirty="0" err="1" smtClean="0">
                <a:sym typeface="Wingdings" panose="05000000000000000000" pitchFamily="2" charset="2"/>
              </a:rPr>
              <a:t>mbr</a:t>
            </a:r>
            <a:r>
              <a:rPr lang="en-US" sz="1500" dirty="0" smtClean="0">
                <a:sym typeface="Wingdings" panose="05000000000000000000" pitchFamily="2" charset="2"/>
              </a:rPr>
              <a:t>.</a:t>
            </a:r>
          </a:p>
          <a:p>
            <a:pPr marL="0" indent="0">
              <a:buNone/>
            </a:pPr>
            <a:r>
              <a:rPr lang="en-US" sz="1500" dirty="0" smtClean="0">
                <a:sym typeface="Wingdings" panose="05000000000000000000" pitchFamily="2" charset="2"/>
              </a:rPr>
              <a:t>g  new </a:t>
            </a:r>
            <a:r>
              <a:rPr lang="en-US" sz="1500" dirty="0" err="1" smtClean="0">
                <a:sym typeface="Wingdings" panose="05000000000000000000" pitchFamily="2" charset="2"/>
              </a:rPr>
              <a:t>gpt</a:t>
            </a:r>
            <a:r>
              <a:rPr lang="en-US" sz="1500" dirty="0" smtClean="0">
                <a:sym typeface="Wingdings" panose="05000000000000000000" pitchFamily="2" charset="2"/>
              </a:rPr>
              <a:t> </a:t>
            </a:r>
            <a:r>
              <a:rPr lang="en-US" sz="1500" dirty="0" err="1" smtClean="0">
                <a:sym typeface="Wingdings" panose="05000000000000000000" pitchFamily="2" charset="2"/>
              </a:rPr>
              <a:t>partician</a:t>
            </a:r>
            <a:r>
              <a:rPr lang="en-US" sz="1500" dirty="0" smtClean="0">
                <a:sym typeface="Wingdings" panose="05000000000000000000" pitchFamily="2" charset="2"/>
              </a:rPr>
              <a:t> tables.</a:t>
            </a:r>
          </a:p>
          <a:p>
            <a:pPr marL="0" indent="0">
              <a:buNone/>
            </a:pPr>
            <a:r>
              <a:rPr lang="en-US" sz="1500" dirty="0" smtClean="0">
                <a:sym typeface="Wingdings" panose="05000000000000000000" pitchFamily="2" charset="2"/>
              </a:rPr>
              <a:t>p  you can find the </a:t>
            </a:r>
            <a:r>
              <a:rPr lang="en-US" sz="1500" dirty="0" err="1" smtClean="0">
                <a:sym typeface="Wingdings" panose="05000000000000000000" pitchFamily="2" charset="2"/>
              </a:rPr>
              <a:t>no.of</a:t>
            </a:r>
            <a:r>
              <a:rPr lang="en-US" sz="1500" dirty="0" smtClean="0">
                <a:sym typeface="Wingdings" panose="05000000000000000000" pitchFamily="2" charset="2"/>
              </a:rPr>
              <a:t> </a:t>
            </a:r>
            <a:r>
              <a:rPr lang="en-US" sz="1500" dirty="0" err="1" smtClean="0">
                <a:sym typeface="Wingdings" panose="05000000000000000000" pitchFamily="2" charset="2"/>
              </a:rPr>
              <a:t>particians</a:t>
            </a:r>
            <a:r>
              <a:rPr lang="en-US" sz="1500" dirty="0" smtClean="0">
                <a:sym typeface="Wingdings" panose="05000000000000000000" pitchFamily="2" charset="2"/>
              </a:rPr>
              <a:t>. From early to now we will find one extra thing called labels.</a:t>
            </a:r>
          </a:p>
          <a:p>
            <a:pPr marL="0" indent="0">
              <a:buNone/>
            </a:pPr>
            <a:r>
              <a:rPr lang="en-US" sz="1500" dirty="0" smtClean="0">
                <a:sym typeface="Wingdings" panose="05000000000000000000" pitchFamily="2" charset="2"/>
              </a:rPr>
              <a:t>n  create new </a:t>
            </a:r>
            <a:r>
              <a:rPr lang="en-US" sz="1500" dirty="0" err="1" smtClean="0">
                <a:sym typeface="Wingdings" panose="05000000000000000000" pitchFamily="2" charset="2"/>
              </a:rPr>
              <a:t>partician</a:t>
            </a:r>
            <a:r>
              <a:rPr lang="en-US" sz="1500" dirty="0" smtClean="0">
                <a:sym typeface="Wingdings" panose="05000000000000000000" pitchFamily="2" charset="2"/>
              </a:rPr>
              <a:t> </a:t>
            </a:r>
          </a:p>
          <a:p>
            <a:pPr marL="0" indent="0">
              <a:buNone/>
            </a:pPr>
            <a:r>
              <a:rPr lang="en-US" sz="1500" dirty="0" smtClean="0">
                <a:sym typeface="Wingdings" panose="05000000000000000000" pitchFamily="2" charset="2"/>
              </a:rPr>
              <a:t>It will ask the </a:t>
            </a:r>
            <a:r>
              <a:rPr lang="en-US" sz="1500" dirty="0" err="1" smtClean="0">
                <a:sym typeface="Wingdings" panose="05000000000000000000" pitchFamily="2" charset="2"/>
              </a:rPr>
              <a:t>partician</a:t>
            </a:r>
            <a:r>
              <a:rPr lang="en-US" sz="1500" dirty="0" smtClean="0">
                <a:sym typeface="Wingdings" panose="05000000000000000000" pitchFamily="2" charset="2"/>
              </a:rPr>
              <a:t> number. Default is 1.</a:t>
            </a:r>
          </a:p>
          <a:p>
            <a:pPr marL="0" indent="0">
              <a:buNone/>
            </a:pPr>
            <a:r>
              <a:rPr lang="en-US" sz="1500" dirty="0" smtClean="0">
                <a:sym typeface="Wingdings" panose="05000000000000000000" pitchFamily="2" charset="2"/>
              </a:rPr>
              <a:t>Then first sector take the default.</a:t>
            </a:r>
          </a:p>
          <a:p>
            <a:pPr marL="0" indent="0">
              <a:buNone/>
            </a:pPr>
            <a:r>
              <a:rPr lang="en-US" sz="1500" dirty="0" smtClean="0">
                <a:sym typeface="Wingdings" panose="05000000000000000000" pitchFamily="2" charset="2"/>
              </a:rPr>
              <a:t>Last sector default means complete disk data will be taken for creating the </a:t>
            </a:r>
            <a:r>
              <a:rPr lang="en-US" sz="1500" dirty="0" err="1" smtClean="0">
                <a:sym typeface="Wingdings" panose="05000000000000000000" pitchFamily="2" charset="2"/>
              </a:rPr>
              <a:t>partician</a:t>
            </a:r>
            <a:r>
              <a:rPr lang="en-US" sz="1500" dirty="0" smtClean="0">
                <a:sym typeface="Wingdings" panose="05000000000000000000" pitchFamily="2" charset="2"/>
              </a:rPr>
              <a:t>.</a:t>
            </a:r>
          </a:p>
          <a:p>
            <a:pPr marL="0" indent="0">
              <a:buNone/>
            </a:pPr>
            <a:r>
              <a:rPr lang="en-US" sz="1500" dirty="0" smtClean="0">
                <a:sym typeface="Wingdings" panose="05000000000000000000" pitchFamily="2" charset="2"/>
              </a:rPr>
              <a:t>w  write the changes in the drive.</a:t>
            </a:r>
            <a:endParaRPr lang="en-US" sz="1500" dirty="0" smtClean="0"/>
          </a:p>
        </p:txBody>
      </p:sp>
    </p:spTree>
    <p:extLst>
      <p:ext uri="{BB962C8B-B14F-4D97-AF65-F5344CB8AC3E}">
        <p14:creationId xmlns:p14="http://schemas.microsoft.com/office/powerpoint/2010/main" val="2585212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3335" y="206062"/>
            <a:ext cx="11771290" cy="6426558"/>
          </a:xfrm>
        </p:spPr>
        <p:txBody>
          <a:bodyPr>
            <a:normAutofit/>
          </a:bodyPr>
          <a:lstStyle/>
          <a:p>
            <a:pPr marL="0" indent="0">
              <a:buNone/>
            </a:pPr>
            <a:r>
              <a:rPr lang="en-US" sz="1500" dirty="0" err="1" smtClean="0"/>
              <a:t>Hardlink</a:t>
            </a:r>
            <a:r>
              <a:rPr lang="en-US" sz="1500" dirty="0" smtClean="0"/>
              <a:t>: </a:t>
            </a:r>
          </a:p>
          <a:p>
            <a:pPr marL="342900" indent="-342900">
              <a:buAutoNum type="arabicParenR"/>
            </a:pPr>
            <a:r>
              <a:rPr lang="en-US" sz="1500" dirty="0" smtClean="0"/>
              <a:t>It is basically a different name of the same file.</a:t>
            </a:r>
          </a:p>
          <a:p>
            <a:pPr marL="342900" indent="-342900">
              <a:buAutoNum type="arabicParenR"/>
            </a:pPr>
            <a:r>
              <a:rPr lang="en-US" sz="1500" dirty="0" smtClean="0"/>
              <a:t>It is pretty much same as the exact file.</a:t>
            </a:r>
          </a:p>
          <a:p>
            <a:pPr marL="342900" indent="-342900">
              <a:buAutoNum type="arabicParenR"/>
            </a:pPr>
            <a:r>
              <a:rPr lang="en-US" sz="1500" dirty="0" smtClean="0"/>
              <a:t>It has same </a:t>
            </a:r>
            <a:r>
              <a:rPr lang="en-US" sz="1500" dirty="0" err="1" smtClean="0"/>
              <a:t>inode</a:t>
            </a:r>
            <a:r>
              <a:rPr lang="en-US" sz="1500" dirty="0" smtClean="0"/>
              <a:t> number.</a:t>
            </a:r>
          </a:p>
          <a:p>
            <a:pPr marL="0" indent="0">
              <a:buNone/>
            </a:pPr>
            <a:r>
              <a:rPr lang="en-US" sz="1500" dirty="0" err="1" smtClean="0"/>
              <a:t>ls</a:t>
            </a:r>
            <a:r>
              <a:rPr lang="en-US" sz="1500" dirty="0" smtClean="0"/>
              <a:t> -li &lt;original file&gt;</a:t>
            </a:r>
          </a:p>
          <a:p>
            <a:pPr marL="0" indent="0">
              <a:buNone/>
            </a:pPr>
            <a:r>
              <a:rPr lang="en-US" sz="1500" dirty="0" err="1" smtClean="0"/>
              <a:t>ln</a:t>
            </a:r>
            <a:r>
              <a:rPr lang="en-US" sz="1500" dirty="0" smtClean="0"/>
              <a:t> &lt;original file&gt; &lt;</a:t>
            </a:r>
            <a:r>
              <a:rPr lang="en-US" sz="1500" dirty="0" err="1" smtClean="0"/>
              <a:t>hardlink</a:t>
            </a:r>
            <a:r>
              <a:rPr lang="en-US" sz="1500" dirty="0" smtClean="0"/>
              <a:t> file&gt;</a:t>
            </a:r>
            <a:endParaRPr lang="en-US" sz="1500" dirty="0"/>
          </a:p>
          <a:p>
            <a:pPr marL="0" indent="0">
              <a:buNone/>
            </a:pPr>
            <a:r>
              <a:rPr lang="en-US" sz="1500" dirty="0" err="1" smtClean="0"/>
              <a:t>ls</a:t>
            </a:r>
            <a:r>
              <a:rPr lang="en-US" sz="1500" dirty="0" smtClean="0"/>
              <a:t> -li &lt;original file&gt; &lt;</a:t>
            </a:r>
            <a:r>
              <a:rPr lang="en-US" sz="1500" dirty="0" err="1" smtClean="0"/>
              <a:t>hardlink</a:t>
            </a:r>
            <a:r>
              <a:rPr lang="en-US" sz="1500" dirty="0" smtClean="0"/>
              <a:t> file&gt;</a:t>
            </a:r>
          </a:p>
        </p:txBody>
      </p:sp>
      <p:pic>
        <p:nvPicPr>
          <p:cNvPr id="2" name="Picture 1"/>
          <p:cNvPicPr>
            <a:picLocks noChangeAspect="1"/>
          </p:cNvPicPr>
          <p:nvPr/>
        </p:nvPicPr>
        <p:blipFill>
          <a:blip r:embed="rId2"/>
          <a:stretch>
            <a:fillRect/>
          </a:stretch>
        </p:blipFill>
        <p:spPr>
          <a:xfrm>
            <a:off x="4224270" y="1918952"/>
            <a:ext cx="5708225" cy="2750108"/>
          </a:xfrm>
          <a:prstGeom prst="rect">
            <a:avLst/>
          </a:prstGeom>
        </p:spPr>
      </p:pic>
    </p:spTree>
    <p:extLst>
      <p:ext uri="{BB962C8B-B14F-4D97-AF65-F5344CB8AC3E}">
        <p14:creationId xmlns:p14="http://schemas.microsoft.com/office/powerpoint/2010/main" val="40764322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3334" y="141667"/>
            <a:ext cx="11732653" cy="6503831"/>
          </a:xfrm>
        </p:spPr>
        <p:txBody>
          <a:bodyPr>
            <a:normAutofit fontScale="92500" lnSpcReduction="10000"/>
          </a:bodyPr>
          <a:lstStyle/>
          <a:p>
            <a:pPr marL="0" indent="0">
              <a:buNone/>
            </a:pPr>
            <a:r>
              <a:rPr lang="en-US" sz="1500" dirty="0" err="1" smtClean="0"/>
              <a:t>lsblk</a:t>
            </a:r>
            <a:r>
              <a:rPr lang="en-US" sz="1500" dirty="0" smtClean="0"/>
              <a:t> </a:t>
            </a:r>
            <a:r>
              <a:rPr lang="en-US" sz="1500" dirty="0" smtClean="0">
                <a:sym typeface="Wingdings" panose="05000000000000000000" pitchFamily="2" charset="2"/>
              </a:rPr>
              <a:t> after create </a:t>
            </a:r>
            <a:r>
              <a:rPr lang="en-US" sz="1500" dirty="0" err="1" smtClean="0">
                <a:sym typeface="Wingdings" panose="05000000000000000000" pitchFamily="2" charset="2"/>
              </a:rPr>
              <a:t>partician</a:t>
            </a:r>
            <a:r>
              <a:rPr lang="en-US" sz="1500" dirty="0" smtClean="0">
                <a:sym typeface="Wingdings" panose="05000000000000000000" pitchFamily="2" charset="2"/>
              </a:rPr>
              <a:t> we can find the </a:t>
            </a:r>
            <a:r>
              <a:rPr lang="en-US" sz="1500" dirty="0" err="1" smtClean="0">
                <a:sym typeface="Wingdings" panose="05000000000000000000" pitchFamily="2" charset="2"/>
              </a:rPr>
              <a:t>partician</a:t>
            </a:r>
            <a:r>
              <a:rPr lang="en-US" sz="1500" dirty="0" smtClean="0">
                <a:sym typeface="Wingdings" panose="05000000000000000000" pitchFamily="2" charset="2"/>
              </a:rPr>
              <a:t> details in this </a:t>
            </a:r>
            <a:r>
              <a:rPr lang="en-US" sz="1500" b="1" dirty="0" err="1" smtClean="0">
                <a:sym typeface="Wingdings" panose="05000000000000000000" pitchFamily="2" charset="2"/>
              </a:rPr>
              <a:t>lsblk</a:t>
            </a:r>
            <a:r>
              <a:rPr lang="en-US" sz="1500" dirty="0" smtClean="0">
                <a:sym typeface="Wingdings" panose="05000000000000000000" pitchFamily="2" charset="2"/>
              </a:rPr>
              <a:t> command.</a:t>
            </a:r>
          </a:p>
          <a:p>
            <a:pPr>
              <a:buFont typeface="Wingdings" panose="05000000000000000000" pitchFamily="2" charset="2"/>
              <a:buChar char="à"/>
            </a:pPr>
            <a:r>
              <a:rPr lang="en-US" sz="1500" dirty="0" err="1" smtClean="0">
                <a:sym typeface="Wingdings" panose="05000000000000000000" pitchFamily="2" charset="2"/>
              </a:rPr>
              <a:t>Befor</a:t>
            </a:r>
            <a:r>
              <a:rPr lang="en-US" sz="1500" dirty="0" smtClean="0">
                <a:sym typeface="Wingdings" panose="05000000000000000000" pitchFamily="2" charset="2"/>
              </a:rPr>
              <a:t> mounting the disk we need to </a:t>
            </a:r>
            <a:r>
              <a:rPr lang="en-US" sz="1500" dirty="0" err="1" smtClean="0">
                <a:sym typeface="Wingdings" panose="05000000000000000000" pitchFamily="2" charset="2"/>
              </a:rPr>
              <a:t>formate</a:t>
            </a:r>
            <a:r>
              <a:rPr lang="en-US" sz="1500" dirty="0" smtClean="0">
                <a:sym typeface="Wingdings" panose="05000000000000000000" pitchFamily="2" charset="2"/>
              </a:rPr>
              <a:t> the disk. For </a:t>
            </a:r>
            <a:r>
              <a:rPr lang="en-US" sz="1500" dirty="0" err="1">
                <a:sym typeface="Wingdings" panose="05000000000000000000" pitchFamily="2" charset="2"/>
              </a:rPr>
              <a:t>f</a:t>
            </a:r>
            <a:r>
              <a:rPr lang="en-US" sz="1500" dirty="0" err="1" smtClean="0">
                <a:sym typeface="Wingdings" panose="05000000000000000000" pitchFamily="2" charset="2"/>
              </a:rPr>
              <a:t>ormating</a:t>
            </a:r>
            <a:r>
              <a:rPr lang="en-US" sz="1500" dirty="0" smtClean="0">
                <a:sym typeface="Wingdings" panose="05000000000000000000" pitchFamily="2" charset="2"/>
              </a:rPr>
              <a:t> we need to use the command mkfs.ext4</a:t>
            </a:r>
          </a:p>
          <a:p>
            <a:pPr marL="0" indent="0">
              <a:buNone/>
            </a:pPr>
            <a:r>
              <a:rPr lang="en-US" sz="1500" dirty="0" smtClean="0">
                <a:sym typeface="Wingdings" panose="05000000000000000000" pitchFamily="2" charset="2"/>
              </a:rPr>
              <a:t>mkfs.ext4 /</a:t>
            </a:r>
            <a:r>
              <a:rPr lang="en-US" sz="1500" dirty="0" err="1" smtClean="0">
                <a:sym typeface="Wingdings" panose="05000000000000000000" pitchFamily="2" charset="2"/>
              </a:rPr>
              <a:t>dev</a:t>
            </a:r>
            <a:r>
              <a:rPr lang="en-US" sz="1500" dirty="0" smtClean="0">
                <a:sym typeface="Wingdings" panose="05000000000000000000" pitchFamily="2" charset="2"/>
              </a:rPr>
              <a:t>/sdc1</a:t>
            </a:r>
          </a:p>
          <a:p>
            <a:pPr marL="0" indent="0">
              <a:buNone/>
            </a:pPr>
            <a:r>
              <a:rPr lang="en-US" sz="1500" dirty="0" err="1" smtClean="0">
                <a:sym typeface="Wingdings" panose="05000000000000000000" pitchFamily="2" charset="2"/>
              </a:rPr>
              <a:t>lsblk</a:t>
            </a:r>
            <a:r>
              <a:rPr lang="en-US" sz="1500" dirty="0" smtClean="0">
                <a:sym typeface="Wingdings" panose="05000000000000000000" pitchFamily="2" charset="2"/>
              </a:rPr>
              <a:t>  no changes will be find in the command.</a:t>
            </a:r>
          </a:p>
          <a:p>
            <a:pPr marL="0" indent="0">
              <a:buNone/>
            </a:pPr>
            <a:r>
              <a:rPr lang="en-US" sz="1500" dirty="0" smtClean="0">
                <a:sym typeface="Wingdings" panose="05000000000000000000" pitchFamily="2" charset="2"/>
              </a:rPr>
              <a:t>Now </a:t>
            </a:r>
            <a:r>
              <a:rPr lang="en-US" sz="1500" dirty="0" err="1" smtClean="0">
                <a:sym typeface="Wingdings" panose="05000000000000000000" pitchFamily="2" charset="2"/>
              </a:rPr>
              <a:t>mouniting</a:t>
            </a:r>
            <a:r>
              <a:rPr lang="en-US" sz="1500" dirty="0" smtClean="0">
                <a:sym typeface="Wingdings" panose="05000000000000000000" pitchFamily="2" charset="2"/>
              </a:rPr>
              <a:t>:</a:t>
            </a:r>
          </a:p>
          <a:p>
            <a:pPr marL="0" indent="0">
              <a:buNone/>
            </a:pPr>
            <a:r>
              <a:rPr lang="en-US" sz="1500" dirty="0" smtClean="0">
                <a:sym typeface="Wingdings" panose="05000000000000000000" pitchFamily="2" charset="2"/>
              </a:rPr>
              <a:t>After formatting we need to mount the file system. We can mount anywhere in the server. The best place to mount as per the </a:t>
            </a:r>
            <a:r>
              <a:rPr lang="en-US" sz="1500" dirty="0" err="1" smtClean="0">
                <a:sym typeface="Wingdings" panose="05000000000000000000" pitchFamily="2" charset="2"/>
              </a:rPr>
              <a:t>linux</a:t>
            </a:r>
            <a:r>
              <a:rPr lang="en-US" sz="1500" dirty="0" smtClean="0">
                <a:sym typeface="Wingdings" panose="05000000000000000000" pitchFamily="2" charset="2"/>
              </a:rPr>
              <a:t> </a:t>
            </a:r>
            <a:r>
              <a:rPr lang="en-US" sz="1500" dirty="0" err="1" smtClean="0">
                <a:sym typeface="Wingdings" panose="05000000000000000000" pitchFamily="2" charset="2"/>
              </a:rPr>
              <a:t>os</a:t>
            </a:r>
            <a:r>
              <a:rPr lang="en-US" sz="1500" dirty="0" smtClean="0">
                <a:sym typeface="Wingdings" panose="05000000000000000000" pitchFamily="2" charset="2"/>
              </a:rPr>
              <a:t> team is /media or /</a:t>
            </a:r>
            <a:r>
              <a:rPr lang="en-US" sz="1500" dirty="0" err="1" smtClean="0">
                <a:sym typeface="Wingdings" panose="05000000000000000000" pitchFamily="2" charset="2"/>
              </a:rPr>
              <a:t>mnt</a:t>
            </a:r>
            <a:r>
              <a:rPr lang="en-US" sz="1500" dirty="0" smtClean="0">
                <a:sym typeface="Wingdings" panose="05000000000000000000" pitchFamily="2" charset="2"/>
              </a:rPr>
              <a:t>.</a:t>
            </a:r>
          </a:p>
          <a:p>
            <a:pPr marL="0" indent="0">
              <a:buNone/>
            </a:pPr>
            <a:r>
              <a:rPr lang="en-US" sz="1500" dirty="0" smtClean="0">
                <a:sym typeface="Wingdings" panose="05000000000000000000" pitchFamily="2" charset="2"/>
              </a:rPr>
              <a:t>./media  It is </a:t>
            </a:r>
            <a:r>
              <a:rPr lang="en-US" sz="1500" dirty="0" err="1" smtClean="0">
                <a:sym typeface="Wingdings" panose="05000000000000000000" pitchFamily="2" charset="2"/>
              </a:rPr>
              <a:t>temporaty</a:t>
            </a:r>
            <a:r>
              <a:rPr lang="en-US" sz="1500" dirty="0" smtClean="0">
                <a:sym typeface="Wingdings" panose="05000000000000000000" pitchFamily="2" charset="2"/>
              </a:rPr>
              <a:t> mounting place as per </a:t>
            </a:r>
            <a:r>
              <a:rPr lang="en-US" sz="1500" dirty="0" err="1" smtClean="0">
                <a:sym typeface="Wingdings" panose="05000000000000000000" pitchFamily="2" charset="2"/>
              </a:rPr>
              <a:t>linux</a:t>
            </a:r>
            <a:r>
              <a:rPr lang="en-US" sz="1500" dirty="0" smtClean="0">
                <a:sym typeface="Wingdings" panose="05000000000000000000" pitchFamily="2" charset="2"/>
              </a:rPr>
              <a:t> team.</a:t>
            </a:r>
          </a:p>
          <a:p>
            <a:pPr marL="0" indent="0">
              <a:buNone/>
            </a:pPr>
            <a:r>
              <a:rPr lang="en-US" sz="1500" dirty="0" smtClean="0">
                <a:sym typeface="Wingdings" panose="05000000000000000000" pitchFamily="2" charset="2"/>
              </a:rPr>
              <a:t>/</a:t>
            </a:r>
            <a:r>
              <a:rPr lang="en-US" sz="1500" dirty="0" err="1" smtClean="0">
                <a:sym typeface="Wingdings" panose="05000000000000000000" pitchFamily="2" charset="2"/>
              </a:rPr>
              <a:t>mnt</a:t>
            </a:r>
            <a:r>
              <a:rPr lang="en-US" sz="1500" dirty="0" smtClean="0">
                <a:sym typeface="Wingdings" panose="05000000000000000000" pitchFamily="2" charset="2"/>
              </a:rPr>
              <a:t>  this is the </a:t>
            </a:r>
            <a:r>
              <a:rPr lang="en-US" sz="1500" dirty="0" err="1" smtClean="0">
                <a:sym typeface="Wingdings" panose="05000000000000000000" pitchFamily="2" charset="2"/>
              </a:rPr>
              <a:t>perminant</a:t>
            </a:r>
            <a:r>
              <a:rPr lang="en-US" sz="1500" dirty="0" smtClean="0">
                <a:sym typeface="Wingdings" panose="05000000000000000000" pitchFamily="2" charset="2"/>
              </a:rPr>
              <a:t> mount path for any external drive to gets mounted.</a:t>
            </a:r>
          </a:p>
          <a:p>
            <a:pPr marL="0" indent="0">
              <a:buNone/>
            </a:pPr>
            <a:endParaRPr lang="en-US" sz="1500" dirty="0">
              <a:sym typeface="Wingdings" panose="05000000000000000000" pitchFamily="2" charset="2"/>
            </a:endParaRPr>
          </a:p>
          <a:p>
            <a:pPr marL="0" indent="0">
              <a:buNone/>
            </a:pPr>
            <a:r>
              <a:rPr lang="en-US" sz="1500" dirty="0" err="1" smtClean="0">
                <a:sym typeface="Wingdings" panose="05000000000000000000" pitchFamily="2" charset="2"/>
              </a:rPr>
              <a:t>mkdir</a:t>
            </a:r>
            <a:r>
              <a:rPr lang="en-US" sz="1500" dirty="0" smtClean="0">
                <a:sym typeface="Wingdings" panose="05000000000000000000" pitchFamily="2" charset="2"/>
              </a:rPr>
              <a:t> /</a:t>
            </a:r>
            <a:r>
              <a:rPr lang="en-US" sz="1500" dirty="0" err="1" smtClean="0">
                <a:sym typeface="Wingdings" panose="05000000000000000000" pitchFamily="2" charset="2"/>
              </a:rPr>
              <a:t>mnt</a:t>
            </a:r>
            <a:r>
              <a:rPr lang="en-US" sz="1500" dirty="0" smtClean="0">
                <a:sym typeface="Wingdings" panose="05000000000000000000" pitchFamily="2" charset="2"/>
              </a:rPr>
              <a:t>/datadisk1</a:t>
            </a:r>
          </a:p>
          <a:p>
            <a:pPr>
              <a:buFont typeface="Wingdings" panose="05000000000000000000" pitchFamily="2" charset="2"/>
              <a:buChar char="à"/>
            </a:pPr>
            <a:r>
              <a:rPr lang="en-US" sz="1500" dirty="0" smtClean="0">
                <a:sym typeface="Wingdings" panose="05000000000000000000" pitchFamily="2" charset="2"/>
              </a:rPr>
              <a:t>Type </a:t>
            </a:r>
            <a:r>
              <a:rPr lang="en-US" sz="1500" dirty="0" err="1" smtClean="0">
                <a:sym typeface="Wingdings" panose="05000000000000000000" pitchFamily="2" charset="2"/>
              </a:rPr>
              <a:t>lsblk</a:t>
            </a:r>
            <a:r>
              <a:rPr lang="en-US" sz="1500" dirty="0" smtClean="0">
                <a:sym typeface="Wingdings" panose="05000000000000000000" pitchFamily="2" charset="2"/>
              </a:rPr>
              <a:t> again nothing show difference from start to now.</a:t>
            </a:r>
          </a:p>
          <a:p>
            <a:pPr marL="0" indent="0">
              <a:buNone/>
            </a:pPr>
            <a:r>
              <a:rPr lang="en-US" sz="1500" dirty="0" smtClean="0">
                <a:sym typeface="Wingdings" panose="05000000000000000000" pitchFamily="2" charset="2"/>
              </a:rPr>
              <a:t>mount /</a:t>
            </a:r>
            <a:r>
              <a:rPr lang="en-US" sz="1500" dirty="0" err="1" smtClean="0">
                <a:sym typeface="Wingdings" panose="05000000000000000000" pitchFamily="2" charset="2"/>
              </a:rPr>
              <a:t>dev</a:t>
            </a:r>
            <a:r>
              <a:rPr lang="en-US" sz="1500" dirty="0" smtClean="0">
                <a:sym typeface="Wingdings" panose="05000000000000000000" pitchFamily="2" charset="2"/>
              </a:rPr>
              <a:t>/sdc1 /</a:t>
            </a:r>
            <a:r>
              <a:rPr lang="en-US" sz="1500" dirty="0" err="1" smtClean="0">
                <a:sym typeface="Wingdings" panose="05000000000000000000" pitchFamily="2" charset="2"/>
              </a:rPr>
              <a:t>mnt</a:t>
            </a:r>
            <a:r>
              <a:rPr lang="en-US" sz="1500" dirty="0" smtClean="0">
                <a:sym typeface="Wingdings" panose="05000000000000000000" pitchFamily="2" charset="2"/>
              </a:rPr>
              <a:t>/datadisk1</a:t>
            </a:r>
          </a:p>
          <a:p>
            <a:pPr marL="0" indent="0">
              <a:buNone/>
            </a:pPr>
            <a:r>
              <a:rPr lang="en-US" sz="1500" dirty="0" smtClean="0">
                <a:sym typeface="Wingdings" panose="05000000000000000000" pitchFamily="2" charset="2"/>
              </a:rPr>
              <a:t>Now type</a:t>
            </a:r>
          </a:p>
          <a:p>
            <a:pPr marL="0" indent="0">
              <a:buNone/>
            </a:pPr>
            <a:r>
              <a:rPr lang="en-US" sz="1500" dirty="0" err="1" smtClean="0">
                <a:sym typeface="Wingdings" panose="05000000000000000000" pitchFamily="2" charset="2"/>
              </a:rPr>
              <a:t>lsblk</a:t>
            </a:r>
            <a:endParaRPr lang="en-US" sz="1500" dirty="0" smtClean="0">
              <a:sym typeface="Wingdings" panose="05000000000000000000" pitchFamily="2" charset="2"/>
            </a:endParaRPr>
          </a:p>
          <a:p>
            <a:pPr marL="0" indent="0">
              <a:buNone/>
            </a:pPr>
            <a:r>
              <a:rPr lang="en-US" sz="1500" dirty="0" err="1" smtClean="0">
                <a:sym typeface="Wingdings" panose="05000000000000000000" pitchFamily="2" charset="2"/>
              </a:rPr>
              <a:t>df</a:t>
            </a:r>
            <a:r>
              <a:rPr lang="en-US" sz="1500" dirty="0" smtClean="0">
                <a:sym typeface="Wingdings" panose="05000000000000000000" pitchFamily="2" charset="2"/>
              </a:rPr>
              <a:t> –h</a:t>
            </a:r>
          </a:p>
          <a:p>
            <a:pPr>
              <a:buFont typeface="Wingdings" panose="05000000000000000000" pitchFamily="2" charset="2"/>
              <a:buChar char="à"/>
            </a:pPr>
            <a:r>
              <a:rPr lang="en-US" sz="1500" dirty="0" err="1" smtClean="0">
                <a:sym typeface="Wingdings" panose="05000000000000000000" pitchFamily="2" charset="2"/>
              </a:rPr>
              <a:t>Fstab</a:t>
            </a:r>
            <a:r>
              <a:rPr lang="en-US" sz="1500" dirty="0" smtClean="0">
                <a:sym typeface="Wingdings" panose="05000000000000000000" pitchFamily="2" charset="2"/>
              </a:rPr>
              <a:t>: this helps the system to under their devises and mounting information at the boot time.</a:t>
            </a:r>
          </a:p>
          <a:p>
            <a:pPr marL="0" indent="0">
              <a:buNone/>
            </a:pPr>
            <a:r>
              <a:rPr lang="en-US" sz="1500" dirty="0" smtClean="0">
                <a:sym typeface="Wingdings" panose="05000000000000000000" pitchFamily="2" charset="2"/>
              </a:rPr>
              <a:t>vi /</a:t>
            </a:r>
            <a:r>
              <a:rPr lang="en-US" sz="1500" dirty="0" err="1" smtClean="0">
                <a:sym typeface="Wingdings" panose="05000000000000000000" pitchFamily="2" charset="2"/>
              </a:rPr>
              <a:t>etc</a:t>
            </a:r>
            <a:r>
              <a:rPr lang="en-US" sz="1500" dirty="0" smtClean="0">
                <a:sym typeface="Wingdings" panose="05000000000000000000" pitchFamily="2" charset="2"/>
              </a:rPr>
              <a:t>/</a:t>
            </a:r>
            <a:r>
              <a:rPr lang="en-US" sz="1500" dirty="0" err="1" smtClean="0">
                <a:sym typeface="Wingdings" panose="05000000000000000000" pitchFamily="2" charset="2"/>
              </a:rPr>
              <a:t>fstab</a:t>
            </a:r>
            <a:endParaRPr lang="en-US" sz="1500" dirty="0" smtClean="0">
              <a:sym typeface="Wingdings" panose="05000000000000000000" pitchFamily="2" charset="2"/>
            </a:endParaRPr>
          </a:p>
          <a:p>
            <a:pPr marL="0" indent="0">
              <a:buNone/>
            </a:pPr>
            <a:r>
              <a:rPr lang="en-US" sz="1500" dirty="0" smtClean="0">
                <a:sym typeface="Wingdings" panose="05000000000000000000" pitchFamily="2" charset="2"/>
              </a:rPr>
              <a:t>We have to enter the data such as </a:t>
            </a:r>
          </a:p>
          <a:p>
            <a:pPr marL="0" indent="0">
              <a:buNone/>
            </a:pPr>
            <a:r>
              <a:rPr lang="en-US" sz="1500" dirty="0" smtClean="0">
                <a:sym typeface="Wingdings" panose="05000000000000000000" pitchFamily="2" charset="2"/>
              </a:rPr>
              <a:t>UUID=&lt;</a:t>
            </a:r>
            <a:r>
              <a:rPr lang="en-US" sz="1500" dirty="0" err="1" smtClean="0">
                <a:sym typeface="Wingdings" panose="05000000000000000000" pitchFamily="2" charset="2"/>
              </a:rPr>
              <a:t>uuid</a:t>
            </a:r>
            <a:r>
              <a:rPr lang="en-US" sz="1500" dirty="0" smtClean="0">
                <a:sym typeface="Wingdings" panose="05000000000000000000" pitchFamily="2" charset="2"/>
              </a:rPr>
              <a:t> of the devise&gt; &lt;mount point&gt; &lt;file system Name&gt; defaults 0 0</a:t>
            </a:r>
          </a:p>
          <a:p>
            <a:pPr>
              <a:buFont typeface="Wingdings" panose="05000000000000000000" pitchFamily="2" charset="2"/>
              <a:buChar char="à"/>
            </a:pPr>
            <a:r>
              <a:rPr lang="en-US" sz="1500" dirty="0" smtClean="0">
                <a:sym typeface="Wingdings" panose="05000000000000000000" pitchFamily="2" charset="2"/>
              </a:rPr>
              <a:t>We will get </a:t>
            </a:r>
            <a:r>
              <a:rPr lang="en-US" sz="1500" dirty="0" err="1" smtClean="0">
                <a:sym typeface="Wingdings" panose="05000000000000000000" pitchFamily="2" charset="2"/>
              </a:rPr>
              <a:t>uuid</a:t>
            </a:r>
            <a:r>
              <a:rPr lang="en-US" sz="1500" dirty="0" smtClean="0">
                <a:sym typeface="Wingdings" panose="05000000000000000000" pitchFamily="2" charset="2"/>
              </a:rPr>
              <a:t> using </a:t>
            </a:r>
            <a:r>
              <a:rPr lang="en-US" sz="1500" b="1" dirty="0" err="1" smtClean="0">
                <a:sym typeface="Wingdings" panose="05000000000000000000" pitchFamily="2" charset="2"/>
              </a:rPr>
              <a:t>blkid</a:t>
            </a:r>
            <a:r>
              <a:rPr lang="en-US" sz="1500" b="1" dirty="0" smtClean="0">
                <a:sym typeface="Wingdings" panose="05000000000000000000" pitchFamily="2" charset="2"/>
              </a:rPr>
              <a:t> </a:t>
            </a:r>
            <a:r>
              <a:rPr lang="en-US" sz="1500" dirty="0" smtClean="0">
                <a:sym typeface="Wingdings" panose="05000000000000000000" pitchFamily="2" charset="2"/>
              </a:rPr>
              <a:t>command.</a:t>
            </a:r>
          </a:p>
          <a:p>
            <a:pPr marL="0" indent="0">
              <a:buNone/>
            </a:pPr>
            <a:r>
              <a:rPr lang="en-US" sz="1500" dirty="0" smtClean="0">
                <a:sym typeface="Wingdings" panose="05000000000000000000" pitchFamily="2" charset="2"/>
              </a:rPr>
              <a:t>UUID=cd829b3f-2eca-4af2-bce1-1371c40fbafc /</a:t>
            </a:r>
            <a:r>
              <a:rPr lang="en-US" sz="1500" dirty="0" err="1" smtClean="0">
                <a:sym typeface="Wingdings" panose="05000000000000000000" pitchFamily="2" charset="2"/>
              </a:rPr>
              <a:t>mnt</a:t>
            </a:r>
            <a:r>
              <a:rPr lang="en-US" sz="1500" smtClean="0">
                <a:sym typeface="Wingdings" panose="05000000000000000000" pitchFamily="2" charset="2"/>
              </a:rPr>
              <a:t>/datadisk1 ext4 defaults 0 0</a:t>
            </a:r>
          </a:p>
        </p:txBody>
      </p:sp>
    </p:spTree>
    <p:extLst>
      <p:ext uri="{BB962C8B-B14F-4D97-AF65-F5344CB8AC3E}">
        <p14:creationId xmlns:p14="http://schemas.microsoft.com/office/powerpoint/2010/main" val="3429750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3335" y="206062"/>
            <a:ext cx="11771290" cy="6426558"/>
          </a:xfrm>
        </p:spPr>
        <p:txBody>
          <a:bodyPr>
            <a:normAutofit/>
          </a:bodyPr>
          <a:lstStyle/>
          <a:p>
            <a:pPr marL="0" indent="0">
              <a:buNone/>
            </a:pPr>
            <a:r>
              <a:rPr lang="en-US" sz="1500" dirty="0" smtClean="0"/>
              <a:t>Linux file system:</a:t>
            </a:r>
          </a:p>
          <a:p>
            <a:pPr marL="342900" indent="-342900">
              <a:buAutoNum type="arabicParenR"/>
            </a:pPr>
            <a:r>
              <a:rPr lang="en-US" sz="1500" dirty="0" smtClean="0"/>
              <a:t>bin: this is called binary in other words all the application lives here. The commands like cat, </a:t>
            </a:r>
            <a:r>
              <a:rPr lang="en-US" sz="1500" dirty="0" err="1" smtClean="0"/>
              <a:t>ls</a:t>
            </a:r>
            <a:r>
              <a:rPr lang="en-US" sz="1500" dirty="0" smtClean="0"/>
              <a:t>, cd etc.. Will be present here.</a:t>
            </a:r>
          </a:p>
          <a:p>
            <a:pPr marL="342900" indent="-342900">
              <a:buAutoNum type="arabicParenR"/>
            </a:pPr>
            <a:r>
              <a:rPr lang="en-US" sz="1500" dirty="0" err="1" smtClean="0"/>
              <a:t>Sbin</a:t>
            </a:r>
            <a:r>
              <a:rPr lang="en-US" sz="1500" dirty="0" smtClean="0"/>
              <a:t>: this is for system admin. Who actually installing all the applications.</a:t>
            </a:r>
          </a:p>
          <a:p>
            <a:pPr marL="342900" indent="-342900">
              <a:buAutoNum type="arabicParenR"/>
            </a:pPr>
            <a:r>
              <a:rPr lang="en-US" sz="1500" dirty="0" smtClean="0"/>
              <a:t>Boot: we should not play the files inside of the boot. This </a:t>
            </a:r>
            <a:r>
              <a:rPr lang="en-US" sz="1500" dirty="0" err="1" smtClean="0"/>
              <a:t>foldere</a:t>
            </a:r>
            <a:r>
              <a:rPr lang="en-US" sz="1500" dirty="0" smtClean="0"/>
              <a:t> helps to boot the server. </a:t>
            </a:r>
          </a:p>
          <a:p>
            <a:pPr marL="342900" indent="-342900">
              <a:buAutoNum type="arabicParenR"/>
            </a:pPr>
            <a:r>
              <a:rPr lang="en-US" sz="1500" dirty="0" err="1" smtClean="0"/>
              <a:t>Dev</a:t>
            </a:r>
            <a:r>
              <a:rPr lang="en-US" sz="1500" dirty="0" smtClean="0"/>
              <a:t>: All the devises will live here.</a:t>
            </a:r>
          </a:p>
          <a:p>
            <a:pPr marL="342900" indent="-342900">
              <a:buAutoNum type="arabicParenR"/>
            </a:pPr>
            <a:r>
              <a:rPr lang="en-US" sz="1500" dirty="0" err="1" smtClean="0"/>
              <a:t>Etc</a:t>
            </a:r>
            <a:r>
              <a:rPr lang="en-US" sz="1500" dirty="0" smtClean="0"/>
              <a:t>: This folder all of our configuration will store. This contains all the repos the system contains and packaging tools like apt etc…</a:t>
            </a:r>
          </a:p>
          <a:p>
            <a:pPr marL="342900" indent="-342900">
              <a:buAutoNum type="arabicParenR"/>
            </a:pPr>
            <a:r>
              <a:rPr lang="en-US" sz="1500" dirty="0" smtClean="0"/>
              <a:t>Lib/lib32/lib64: All the libraries will store here. These are file that application will use.</a:t>
            </a:r>
          </a:p>
          <a:p>
            <a:pPr marL="342900" indent="-342900">
              <a:buAutoNum type="arabicParenR"/>
            </a:pPr>
            <a:r>
              <a:rPr lang="en-US" sz="1500" dirty="0" smtClean="0"/>
              <a:t>/</a:t>
            </a:r>
            <a:r>
              <a:rPr lang="en-US" sz="1500" dirty="0" err="1" smtClean="0"/>
              <a:t>mnt</a:t>
            </a:r>
            <a:r>
              <a:rPr lang="en-US" sz="1500" dirty="0" smtClean="0"/>
              <a:t>: All the mounting things can be happened here.</a:t>
            </a:r>
          </a:p>
          <a:p>
            <a:pPr marL="342900" indent="-342900">
              <a:buAutoNum type="arabicParenR"/>
            </a:pPr>
            <a:r>
              <a:rPr lang="en-US" sz="1500" dirty="0" smtClean="0"/>
              <a:t>/opt: optional folder. Mostly used for install some packages.  </a:t>
            </a:r>
          </a:p>
          <a:p>
            <a:pPr marL="342900" indent="-342900">
              <a:buAutoNum type="arabicParenR"/>
            </a:pPr>
            <a:r>
              <a:rPr lang="en-US" sz="1500" dirty="0" smtClean="0"/>
              <a:t>/</a:t>
            </a:r>
            <a:r>
              <a:rPr lang="en-US" sz="1500" dirty="0" err="1" smtClean="0"/>
              <a:t>proc</a:t>
            </a:r>
            <a:r>
              <a:rPr lang="en-US" sz="1500" dirty="0" smtClean="0"/>
              <a:t>: All the system process data will be present here.</a:t>
            </a:r>
          </a:p>
          <a:p>
            <a:pPr marL="342900" indent="-342900">
              <a:buAutoNum type="arabicParenR"/>
            </a:pPr>
            <a:r>
              <a:rPr lang="en-US" sz="1500" dirty="0" smtClean="0"/>
              <a:t>/root: It is root users home folder.</a:t>
            </a:r>
          </a:p>
          <a:p>
            <a:pPr marL="342900" indent="-342900">
              <a:buAutoNum type="arabicParenR"/>
            </a:pPr>
            <a:r>
              <a:rPr lang="en-US" sz="1500" dirty="0" smtClean="0"/>
              <a:t>/</a:t>
            </a:r>
            <a:r>
              <a:rPr lang="en-US" sz="1500" dirty="0" err="1" smtClean="0"/>
              <a:t>srv</a:t>
            </a:r>
            <a:r>
              <a:rPr lang="en-US" sz="1500" dirty="0" smtClean="0"/>
              <a:t>: This is like webserver files will be stored here.</a:t>
            </a:r>
          </a:p>
          <a:p>
            <a:pPr marL="342900" indent="-342900">
              <a:buAutoNum type="arabicParenR"/>
            </a:pPr>
            <a:r>
              <a:rPr lang="en-US" sz="1500" dirty="0" smtClean="0"/>
              <a:t>Sys: system files will be there.</a:t>
            </a:r>
          </a:p>
          <a:p>
            <a:pPr marL="342900" indent="-342900">
              <a:buAutoNum type="arabicParenR"/>
            </a:pPr>
            <a:r>
              <a:rPr lang="en-US" sz="1500" dirty="0" smtClean="0"/>
              <a:t>/</a:t>
            </a:r>
            <a:r>
              <a:rPr lang="en-US" sz="1500" dirty="0" err="1" smtClean="0"/>
              <a:t>tmp</a:t>
            </a:r>
            <a:r>
              <a:rPr lang="en-US" sz="1500" dirty="0" smtClean="0"/>
              <a:t>: temporary files storage here.</a:t>
            </a:r>
          </a:p>
          <a:p>
            <a:pPr marL="342900" indent="-342900">
              <a:buAutoNum type="arabicParenR"/>
            </a:pPr>
            <a:r>
              <a:rPr lang="en-US" sz="1500" dirty="0" smtClean="0"/>
              <a:t>/</a:t>
            </a:r>
            <a:r>
              <a:rPr lang="en-US" sz="1500" dirty="0" err="1" smtClean="0"/>
              <a:t>usr</a:t>
            </a:r>
            <a:r>
              <a:rPr lang="en-US" sz="1500" dirty="0" smtClean="0"/>
              <a:t>: The non-</a:t>
            </a:r>
            <a:r>
              <a:rPr lang="en-US" sz="1500" dirty="0" err="1" smtClean="0"/>
              <a:t>essencial</a:t>
            </a:r>
            <a:r>
              <a:rPr lang="en-US" sz="1500" dirty="0" smtClean="0"/>
              <a:t> for basic system operator files will be present here.</a:t>
            </a:r>
          </a:p>
        </p:txBody>
      </p:sp>
    </p:spTree>
    <p:extLst>
      <p:ext uri="{BB962C8B-B14F-4D97-AF65-F5344CB8AC3E}">
        <p14:creationId xmlns:p14="http://schemas.microsoft.com/office/powerpoint/2010/main" val="41342886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3335" y="206062"/>
            <a:ext cx="11771290" cy="6426558"/>
          </a:xfrm>
        </p:spPr>
        <p:txBody>
          <a:bodyPr>
            <a:normAutofit/>
          </a:bodyPr>
          <a:lstStyle/>
          <a:p>
            <a:pPr marL="0" indent="0">
              <a:buNone/>
            </a:pPr>
            <a:r>
              <a:rPr lang="en-US" sz="1500" dirty="0" err="1" smtClean="0"/>
              <a:t>Cron</a:t>
            </a:r>
            <a:r>
              <a:rPr lang="en-US" sz="1500" dirty="0" smtClean="0"/>
              <a:t> Job:</a:t>
            </a:r>
          </a:p>
          <a:p>
            <a:pPr marL="0" indent="0">
              <a:buNone/>
            </a:pPr>
            <a:r>
              <a:rPr lang="en-US" sz="1500" dirty="0" smtClean="0"/>
              <a:t>Cat /</a:t>
            </a:r>
            <a:r>
              <a:rPr lang="en-US" sz="1500" dirty="0" err="1" smtClean="0"/>
              <a:t>etc</a:t>
            </a:r>
            <a:r>
              <a:rPr lang="en-US" sz="1500" dirty="0" smtClean="0"/>
              <a:t>/</a:t>
            </a:r>
            <a:r>
              <a:rPr lang="en-US" sz="1500" dirty="0" err="1" smtClean="0"/>
              <a:t>crontab</a:t>
            </a:r>
            <a:endParaRPr lang="en-US" sz="1500" dirty="0" smtClean="0"/>
          </a:p>
          <a:p>
            <a:pPr marL="0" indent="0">
              <a:buNone/>
            </a:pPr>
            <a:endParaRPr lang="en-US" sz="1500" dirty="0" smtClean="0"/>
          </a:p>
          <a:p>
            <a:pPr marL="0" indent="0">
              <a:buNone/>
            </a:pPr>
            <a:r>
              <a:rPr lang="en-US" sz="1500" dirty="0" smtClean="0"/>
              <a:t>* * * * * &lt;</a:t>
            </a:r>
            <a:r>
              <a:rPr lang="en-US" sz="1500" dirty="0" err="1" smtClean="0"/>
              <a:t>usrname</a:t>
            </a:r>
            <a:r>
              <a:rPr lang="en-US" sz="1500" dirty="0" smtClean="0"/>
              <a:t>&gt; &lt;command to be executed&gt;</a:t>
            </a:r>
          </a:p>
          <a:p>
            <a:pPr marL="0" indent="0">
              <a:buNone/>
            </a:pPr>
            <a:endParaRPr lang="en-US" sz="1500" dirty="0"/>
          </a:p>
          <a:p>
            <a:pPr marL="0" indent="0">
              <a:buNone/>
            </a:pPr>
            <a:r>
              <a:rPr lang="en-US" sz="1500" dirty="0" err="1" smtClean="0"/>
              <a:t>Crontab</a:t>
            </a:r>
            <a:r>
              <a:rPr lang="en-US" sz="1500" dirty="0" smtClean="0"/>
              <a:t> –l</a:t>
            </a:r>
          </a:p>
          <a:p>
            <a:pPr marL="0" indent="0">
              <a:buNone/>
            </a:pPr>
            <a:r>
              <a:rPr lang="en-US" sz="1500" dirty="0" err="1" smtClean="0"/>
              <a:t>Crontab</a:t>
            </a:r>
            <a:r>
              <a:rPr lang="en-US" sz="1500" dirty="0" smtClean="0"/>
              <a:t> –e</a:t>
            </a:r>
          </a:p>
          <a:p>
            <a:pPr marL="0" indent="0">
              <a:buNone/>
            </a:pPr>
            <a:endParaRPr lang="en-US" sz="1500" dirty="0" smtClean="0"/>
          </a:p>
          <a:p>
            <a:pPr marL="0" indent="0">
              <a:buNone/>
            </a:pPr>
            <a:r>
              <a:rPr lang="en-US" sz="1500" dirty="0" smtClean="0"/>
              <a:t>10 17 * * * echo “this is test” &gt;&gt; /home/</a:t>
            </a:r>
            <a:r>
              <a:rPr lang="en-US" sz="1500" dirty="0" err="1" smtClean="0"/>
              <a:t>devops</a:t>
            </a:r>
            <a:r>
              <a:rPr lang="en-US" sz="1500" dirty="0" smtClean="0"/>
              <a:t>/sample.txt</a:t>
            </a:r>
          </a:p>
          <a:p>
            <a:pPr marL="0" indent="0">
              <a:buNone/>
            </a:pPr>
            <a:endParaRPr lang="en-US" sz="1500" dirty="0"/>
          </a:p>
          <a:p>
            <a:pPr marL="0" indent="0">
              <a:buNone/>
            </a:pPr>
            <a:r>
              <a:rPr lang="en-US" sz="1500" dirty="0" err="1" smtClean="0"/>
              <a:t>Crontab</a:t>
            </a:r>
            <a:r>
              <a:rPr lang="en-US" sz="1500" dirty="0" smtClean="0"/>
              <a:t> –l | tail –n 1</a:t>
            </a:r>
          </a:p>
          <a:p>
            <a:pPr marL="0" indent="0">
              <a:buNone/>
            </a:pPr>
            <a:r>
              <a:rPr lang="en-US" sz="1500" dirty="0" err="1" smtClean="0"/>
              <a:t>Crontab</a:t>
            </a:r>
            <a:r>
              <a:rPr lang="en-US" sz="1500" dirty="0" smtClean="0"/>
              <a:t> –e</a:t>
            </a:r>
          </a:p>
          <a:p>
            <a:pPr marL="0" indent="0">
              <a:buNone/>
            </a:pPr>
            <a:endParaRPr lang="en-US" sz="1500" dirty="0"/>
          </a:p>
          <a:p>
            <a:pPr marL="0" indent="0">
              <a:buNone/>
            </a:pPr>
            <a:endParaRPr lang="en-US" sz="1500" dirty="0" smtClean="0"/>
          </a:p>
          <a:p>
            <a:pPr marL="0" indent="0">
              <a:buNone/>
            </a:pPr>
            <a:r>
              <a:rPr lang="en-US" sz="1500" dirty="0" err="1" smtClean="0"/>
              <a:t>Sudo</a:t>
            </a:r>
            <a:r>
              <a:rPr lang="en-US" sz="1500" dirty="0" smtClean="0"/>
              <a:t> </a:t>
            </a:r>
            <a:r>
              <a:rPr lang="en-US" sz="1500" dirty="0" err="1" smtClean="0"/>
              <a:t>Crontab</a:t>
            </a:r>
            <a:r>
              <a:rPr lang="en-US" sz="1500" dirty="0" smtClean="0"/>
              <a:t> -u root -l </a:t>
            </a:r>
          </a:p>
          <a:p>
            <a:pPr marL="0" indent="0">
              <a:buNone/>
            </a:pPr>
            <a:r>
              <a:rPr lang="en-US" sz="1500" dirty="0" err="1" smtClean="0"/>
              <a:t>Sudo</a:t>
            </a:r>
            <a:r>
              <a:rPr lang="en-US" sz="1500" dirty="0" smtClean="0"/>
              <a:t> </a:t>
            </a:r>
            <a:r>
              <a:rPr lang="en-US" sz="1500" dirty="0" err="1" smtClean="0"/>
              <a:t>crontab</a:t>
            </a:r>
            <a:r>
              <a:rPr lang="en-US" sz="1500" dirty="0" smtClean="0"/>
              <a:t> -u </a:t>
            </a:r>
            <a:r>
              <a:rPr lang="en-US" sz="1500" dirty="0" err="1" smtClean="0"/>
              <a:t>chandu</a:t>
            </a:r>
            <a:r>
              <a:rPr lang="en-US" sz="1500" dirty="0" smtClean="0"/>
              <a:t> -l</a:t>
            </a:r>
          </a:p>
          <a:p>
            <a:pPr marL="0" indent="0">
              <a:buNone/>
            </a:pPr>
            <a:r>
              <a:rPr lang="en-US" sz="1500" dirty="0" err="1" smtClean="0"/>
              <a:t>Sudo</a:t>
            </a:r>
            <a:r>
              <a:rPr lang="en-US" sz="1500" dirty="0" smtClean="0"/>
              <a:t> </a:t>
            </a:r>
            <a:r>
              <a:rPr lang="en-US" sz="1500" dirty="0" err="1" smtClean="0"/>
              <a:t>crontab</a:t>
            </a:r>
            <a:r>
              <a:rPr lang="en-US" sz="1500" dirty="0" smtClean="0"/>
              <a:t> -u </a:t>
            </a:r>
            <a:r>
              <a:rPr lang="en-US" sz="1500" dirty="0" err="1" smtClean="0"/>
              <a:t>chandu</a:t>
            </a:r>
            <a:r>
              <a:rPr lang="en-US" sz="1500" dirty="0" smtClean="0"/>
              <a:t> -e </a:t>
            </a:r>
          </a:p>
          <a:p>
            <a:pPr marL="0" indent="0">
              <a:buNone/>
            </a:pPr>
            <a:endParaRPr lang="en-US" sz="1500" dirty="0"/>
          </a:p>
          <a:p>
            <a:pPr marL="0" indent="0">
              <a:buNone/>
            </a:pPr>
            <a:r>
              <a:rPr lang="en-US" sz="1500" dirty="0" smtClean="0"/>
              <a:t>30 17 * * * </a:t>
            </a:r>
            <a:r>
              <a:rPr lang="en-US" sz="1500" dirty="0" err="1" smtClean="0"/>
              <a:t>chandu</a:t>
            </a:r>
            <a:r>
              <a:rPr lang="en-US" sz="1500" dirty="0" smtClean="0"/>
              <a:t> /</a:t>
            </a:r>
            <a:r>
              <a:rPr lang="en-US" sz="1500" dirty="0" err="1" smtClean="0"/>
              <a:t>usr</a:t>
            </a:r>
            <a:r>
              <a:rPr lang="en-US" sz="1500" dirty="0" smtClean="0"/>
              <a:t>/bin/echo </a:t>
            </a:r>
            <a:r>
              <a:rPr lang="en-US" sz="1500" dirty="0" err="1" smtClean="0"/>
              <a:t>echo</a:t>
            </a:r>
            <a:r>
              <a:rPr lang="en-US" sz="1500" dirty="0" smtClean="0"/>
              <a:t> “this is test for </a:t>
            </a:r>
            <a:r>
              <a:rPr lang="en-US" sz="1500" dirty="0" err="1" smtClean="0"/>
              <a:t>chandu</a:t>
            </a:r>
            <a:r>
              <a:rPr lang="en-US" sz="1500" dirty="0" smtClean="0"/>
              <a:t>” &gt;&gt; /home/</a:t>
            </a:r>
            <a:r>
              <a:rPr lang="en-US" sz="1500" dirty="0" err="1" smtClean="0"/>
              <a:t>chandu</a:t>
            </a:r>
            <a:r>
              <a:rPr lang="en-US" sz="1500" dirty="0" smtClean="0"/>
              <a:t>/sample.txt</a:t>
            </a:r>
            <a:endParaRPr lang="en-US" sz="1500" dirty="0"/>
          </a:p>
        </p:txBody>
      </p:sp>
      <p:pic>
        <p:nvPicPr>
          <p:cNvPr id="2" name="Picture 1"/>
          <p:cNvPicPr>
            <a:picLocks noChangeAspect="1"/>
          </p:cNvPicPr>
          <p:nvPr/>
        </p:nvPicPr>
        <p:blipFill>
          <a:blip r:embed="rId2"/>
          <a:stretch>
            <a:fillRect/>
          </a:stretch>
        </p:blipFill>
        <p:spPr>
          <a:xfrm>
            <a:off x="5025242" y="206062"/>
            <a:ext cx="5000625" cy="2266950"/>
          </a:xfrm>
          <a:prstGeom prst="rect">
            <a:avLst/>
          </a:prstGeom>
        </p:spPr>
      </p:pic>
    </p:spTree>
    <p:extLst>
      <p:ext uri="{BB962C8B-B14F-4D97-AF65-F5344CB8AC3E}">
        <p14:creationId xmlns:p14="http://schemas.microsoft.com/office/powerpoint/2010/main" val="1460518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971" y="154546"/>
            <a:ext cx="11732653" cy="6503831"/>
          </a:xfrm>
        </p:spPr>
        <p:txBody>
          <a:bodyPr>
            <a:normAutofit/>
          </a:bodyPr>
          <a:lstStyle/>
          <a:p>
            <a:pPr marL="0" indent="0">
              <a:buNone/>
            </a:pPr>
            <a:r>
              <a:rPr lang="en-US" sz="1500" dirty="0" smtClean="0"/>
              <a:t>Shell Scripting: Users communicate with the kernel through a program know as shell scripting. </a:t>
            </a:r>
          </a:p>
          <a:p>
            <a:pPr>
              <a:buFont typeface="Wingdings" panose="05000000000000000000" pitchFamily="2" charset="2"/>
              <a:buChar char="à"/>
            </a:pPr>
            <a:r>
              <a:rPr lang="en-US" sz="1500" dirty="0" smtClean="0">
                <a:sym typeface="Wingdings" panose="05000000000000000000" pitchFamily="2" charset="2"/>
              </a:rPr>
              <a:t>A shell is basically a command line Interpreter. </a:t>
            </a:r>
          </a:p>
          <a:p>
            <a:pPr>
              <a:buFont typeface="Wingdings" panose="05000000000000000000" pitchFamily="2" charset="2"/>
              <a:buChar char="à"/>
            </a:pPr>
            <a:r>
              <a:rPr lang="en-US" sz="1500" dirty="0" smtClean="0">
                <a:sym typeface="Wingdings" panose="05000000000000000000" pitchFamily="2" charset="2"/>
              </a:rPr>
              <a:t>Shell translate the commands which entered by the user to the </a:t>
            </a:r>
            <a:r>
              <a:rPr lang="en-US" sz="1500" dirty="0" err="1" smtClean="0">
                <a:sym typeface="Wingdings" panose="05000000000000000000" pitchFamily="2" charset="2"/>
              </a:rPr>
              <a:t>kernerl</a:t>
            </a:r>
            <a:r>
              <a:rPr lang="en-US" sz="1500" dirty="0" smtClean="0">
                <a:sym typeface="Wingdings" panose="05000000000000000000" pitchFamily="2" charset="2"/>
              </a:rPr>
              <a:t> understood languages. </a:t>
            </a:r>
          </a:p>
          <a:p>
            <a:pPr>
              <a:buFont typeface="Wingdings" panose="05000000000000000000" pitchFamily="2" charset="2"/>
              <a:buChar char="à"/>
            </a:pPr>
            <a:r>
              <a:rPr lang="en-US" sz="1500" dirty="0" smtClean="0">
                <a:sym typeface="Wingdings" panose="05000000000000000000" pitchFamily="2" charset="2"/>
              </a:rPr>
              <a:t>In shell # is used for commenting something.</a:t>
            </a:r>
            <a:endParaRPr lang="en-US" sz="1500" dirty="0" smtClean="0"/>
          </a:p>
        </p:txBody>
      </p:sp>
      <p:pic>
        <p:nvPicPr>
          <p:cNvPr id="4" name="Picture 3"/>
          <p:cNvPicPr>
            <a:picLocks noChangeAspect="1"/>
          </p:cNvPicPr>
          <p:nvPr/>
        </p:nvPicPr>
        <p:blipFill>
          <a:blip r:embed="rId2"/>
          <a:stretch>
            <a:fillRect/>
          </a:stretch>
        </p:blipFill>
        <p:spPr>
          <a:xfrm>
            <a:off x="390525" y="2307799"/>
            <a:ext cx="11801475" cy="3324225"/>
          </a:xfrm>
          <a:prstGeom prst="rect">
            <a:avLst/>
          </a:prstGeom>
        </p:spPr>
      </p:pic>
    </p:spTree>
    <p:extLst>
      <p:ext uri="{BB962C8B-B14F-4D97-AF65-F5344CB8AC3E}">
        <p14:creationId xmlns:p14="http://schemas.microsoft.com/office/powerpoint/2010/main" val="4212933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971" y="154546"/>
            <a:ext cx="11732653" cy="6503831"/>
          </a:xfrm>
        </p:spPr>
        <p:txBody>
          <a:bodyPr>
            <a:normAutofit/>
          </a:bodyPr>
          <a:lstStyle/>
          <a:p>
            <a:pPr marL="0" indent="0">
              <a:buNone/>
            </a:pPr>
            <a:r>
              <a:rPr lang="en-US" sz="1500" dirty="0" smtClean="0"/>
              <a:t>Types of shell scripts: It mainly classified into 2 types, those are </a:t>
            </a:r>
            <a:r>
              <a:rPr lang="en-US" sz="1500" b="1" dirty="0" smtClean="0"/>
              <a:t>Bourne shell </a:t>
            </a:r>
            <a:r>
              <a:rPr lang="en-US" sz="1500" dirty="0" smtClean="0"/>
              <a:t>and </a:t>
            </a:r>
            <a:r>
              <a:rPr lang="en-US" sz="1500" b="1" dirty="0" smtClean="0"/>
              <a:t>C shell</a:t>
            </a:r>
            <a:r>
              <a:rPr lang="en-US" sz="1500" dirty="0" smtClean="0"/>
              <a:t>. Again Bourne and C shell has their own classifications.</a:t>
            </a:r>
          </a:p>
          <a:p>
            <a:pPr marL="0" indent="0">
              <a:buNone/>
            </a:pPr>
            <a:endParaRPr lang="en-US" sz="1500" dirty="0" smtClean="0"/>
          </a:p>
          <a:p>
            <a:pPr marL="0" indent="0">
              <a:buNone/>
            </a:pPr>
            <a:endParaRPr lang="en-US" sz="1500" dirty="0"/>
          </a:p>
          <a:p>
            <a:pPr marL="0" indent="0">
              <a:buNone/>
            </a:pPr>
            <a:endParaRPr lang="en-US" sz="1500" dirty="0" smtClean="0"/>
          </a:p>
          <a:p>
            <a:pPr marL="0" indent="0">
              <a:buNone/>
            </a:pPr>
            <a:endParaRPr lang="en-US" sz="1500" dirty="0"/>
          </a:p>
          <a:p>
            <a:pPr marL="0" indent="0">
              <a:buNone/>
            </a:pPr>
            <a:endParaRPr lang="en-US" sz="1500" dirty="0" smtClean="0"/>
          </a:p>
          <a:p>
            <a:pPr marL="0" indent="0">
              <a:buNone/>
            </a:pPr>
            <a:endParaRPr lang="en-US" sz="1500" dirty="0"/>
          </a:p>
          <a:p>
            <a:pPr marL="0" indent="0">
              <a:buNone/>
            </a:pPr>
            <a:endParaRPr lang="en-US" sz="1500" dirty="0" smtClean="0"/>
          </a:p>
          <a:p>
            <a:pPr marL="0" indent="0">
              <a:buNone/>
            </a:pPr>
            <a:r>
              <a:rPr lang="en-US" sz="1500" dirty="0" smtClean="0"/>
              <a:t>vi demo.sh</a:t>
            </a:r>
          </a:p>
          <a:p>
            <a:pPr marL="0" indent="0">
              <a:buNone/>
            </a:pPr>
            <a:r>
              <a:rPr lang="en-US" sz="1500" dirty="0" smtClean="0"/>
              <a:t>#!/bin/</a:t>
            </a:r>
            <a:r>
              <a:rPr lang="en-US" sz="1500" dirty="0" err="1" smtClean="0"/>
              <a:t>sh</a:t>
            </a:r>
            <a:endParaRPr lang="en-US" sz="1500" dirty="0" smtClean="0"/>
          </a:p>
          <a:p>
            <a:pPr marL="0" indent="0">
              <a:buNone/>
            </a:pPr>
            <a:r>
              <a:rPr lang="en-US" sz="1500" dirty="0" smtClean="0"/>
              <a:t>#writing the name</a:t>
            </a:r>
          </a:p>
          <a:p>
            <a:pPr marL="0" indent="0">
              <a:buNone/>
            </a:pPr>
            <a:r>
              <a:rPr lang="en-US" sz="1500" dirty="0" smtClean="0"/>
              <a:t>echo "WHAT IS YOUR NAME"</a:t>
            </a:r>
          </a:p>
          <a:p>
            <a:pPr marL="0" indent="0">
              <a:buNone/>
            </a:pPr>
            <a:r>
              <a:rPr lang="en-US" sz="1500" dirty="0" smtClean="0"/>
              <a:t>read PERSON</a:t>
            </a:r>
          </a:p>
          <a:p>
            <a:pPr marL="0" indent="0">
              <a:buNone/>
            </a:pPr>
            <a:r>
              <a:rPr lang="en-US" sz="1500" dirty="0" smtClean="0"/>
              <a:t>echo "my name is $PERSON"</a:t>
            </a:r>
          </a:p>
          <a:p>
            <a:pPr>
              <a:buFont typeface="Wingdings" panose="05000000000000000000" pitchFamily="2" charset="2"/>
              <a:buChar char="à"/>
            </a:pPr>
            <a:r>
              <a:rPr lang="en-US" sz="1500" dirty="0" smtClean="0">
                <a:sym typeface="Wingdings" panose="05000000000000000000" pitchFamily="2" charset="2"/>
              </a:rPr>
              <a:t>Save it. </a:t>
            </a:r>
            <a:endParaRPr lang="en-US" sz="1500" dirty="0">
              <a:sym typeface="Wingdings" panose="05000000000000000000" pitchFamily="2" charset="2"/>
            </a:endParaRPr>
          </a:p>
          <a:p>
            <a:pPr marL="0" indent="0">
              <a:buNone/>
            </a:pPr>
            <a:r>
              <a:rPr lang="en-US" sz="1500" dirty="0" err="1" smtClean="0">
                <a:sym typeface="Wingdings" panose="05000000000000000000" pitchFamily="2" charset="2"/>
              </a:rPr>
              <a:t>chmod</a:t>
            </a:r>
            <a:r>
              <a:rPr lang="en-US" sz="1500" dirty="0" smtClean="0">
                <a:sym typeface="Wingdings" panose="05000000000000000000" pitchFamily="2" charset="2"/>
              </a:rPr>
              <a:t> +x demo.sh</a:t>
            </a:r>
          </a:p>
          <a:p>
            <a:pPr marL="0" indent="0">
              <a:buNone/>
            </a:pPr>
            <a:r>
              <a:rPr lang="en-US" sz="1500" dirty="0" smtClean="0">
                <a:sym typeface="Wingdings" panose="05000000000000000000" pitchFamily="2" charset="2"/>
              </a:rPr>
              <a:t>./demo.sh</a:t>
            </a:r>
            <a:endParaRPr lang="en-US" sz="1500" dirty="0" smtClean="0"/>
          </a:p>
        </p:txBody>
      </p:sp>
      <p:graphicFrame>
        <p:nvGraphicFramePr>
          <p:cNvPr id="2" name="Table 1"/>
          <p:cNvGraphicFramePr>
            <a:graphicFrameLocks noGrp="1"/>
          </p:cNvGraphicFramePr>
          <p:nvPr>
            <p:extLst>
              <p:ext uri="{D42A27DB-BD31-4B8C-83A1-F6EECF244321}">
                <p14:modId xmlns:p14="http://schemas.microsoft.com/office/powerpoint/2010/main" val="3368869346"/>
              </p:ext>
            </p:extLst>
          </p:nvPr>
        </p:nvGraphicFramePr>
        <p:xfrm>
          <a:off x="2032000" y="719666"/>
          <a:ext cx="8128000" cy="185420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t>Bourne</a:t>
                      </a:r>
                      <a:r>
                        <a:rPr lang="en-US" baseline="0" dirty="0" smtClean="0"/>
                        <a:t> Shell Types</a:t>
                      </a:r>
                      <a:endParaRPr lang="en-US" dirty="0"/>
                    </a:p>
                  </a:txBody>
                  <a:tcPr/>
                </a:tc>
                <a:tc>
                  <a:txBody>
                    <a:bodyPr/>
                    <a:lstStyle/>
                    <a:p>
                      <a:r>
                        <a:rPr lang="en-US" dirty="0" smtClean="0"/>
                        <a:t>C</a:t>
                      </a:r>
                      <a:r>
                        <a:rPr lang="en-US" baseline="0" dirty="0" smtClean="0"/>
                        <a:t> Shell Types</a:t>
                      </a:r>
                      <a:endParaRPr lang="en-US" dirty="0"/>
                    </a:p>
                  </a:txBody>
                  <a:tcPr/>
                </a:tc>
              </a:tr>
              <a:tr h="370840">
                <a:tc>
                  <a:txBody>
                    <a:bodyPr/>
                    <a:lstStyle/>
                    <a:p>
                      <a:r>
                        <a:rPr lang="en-US" dirty="0" smtClean="0"/>
                        <a:t>1) Bourne Shell</a:t>
                      </a:r>
                      <a:endParaRPr lang="en-US" dirty="0"/>
                    </a:p>
                  </a:txBody>
                  <a:tcPr/>
                </a:tc>
                <a:tc>
                  <a:txBody>
                    <a:bodyPr/>
                    <a:lstStyle/>
                    <a:p>
                      <a:r>
                        <a:rPr lang="en-US" dirty="0" smtClean="0"/>
                        <a:t>1) C Shell</a:t>
                      </a:r>
                      <a:endParaRPr lang="en-US" dirty="0"/>
                    </a:p>
                  </a:txBody>
                  <a:tcPr/>
                </a:tc>
              </a:tr>
              <a:tr h="370840">
                <a:tc>
                  <a:txBody>
                    <a:bodyPr/>
                    <a:lstStyle/>
                    <a:p>
                      <a:r>
                        <a:rPr lang="en-US" dirty="0" smtClean="0"/>
                        <a:t>2)</a:t>
                      </a:r>
                      <a:r>
                        <a:rPr lang="en-US" baseline="0" dirty="0" smtClean="0"/>
                        <a:t> </a:t>
                      </a:r>
                      <a:r>
                        <a:rPr lang="en-US" baseline="0" dirty="0" err="1" smtClean="0"/>
                        <a:t>Korn</a:t>
                      </a:r>
                      <a:r>
                        <a:rPr lang="en-US" baseline="0" dirty="0" smtClean="0"/>
                        <a:t> Shell</a:t>
                      </a:r>
                      <a:endParaRPr lang="en-US" dirty="0"/>
                    </a:p>
                  </a:txBody>
                  <a:tcPr/>
                </a:tc>
                <a:tc>
                  <a:txBody>
                    <a:bodyPr/>
                    <a:lstStyle/>
                    <a:p>
                      <a:r>
                        <a:rPr lang="en-US" dirty="0" smtClean="0"/>
                        <a:t>2) TENEX/TOPS</a:t>
                      </a:r>
                      <a:r>
                        <a:rPr lang="en-US" baseline="0" dirty="0" smtClean="0"/>
                        <a:t> C Shell</a:t>
                      </a:r>
                      <a:endParaRPr lang="en-US" dirty="0"/>
                    </a:p>
                  </a:txBody>
                  <a:tcPr/>
                </a:tc>
              </a:tr>
              <a:tr h="370840">
                <a:tc>
                  <a:txBody>
                    <a:bodyPr/>
                    <a:lstStyle/>
                    <a:p>
                      <a:r>
                        <a:rPr lang="en-US" dirty="0" smtClean="0"/>
                        <a:t>3) Bourne-Again Shell</a:t>
                      </a:r>
                      <a:endParaRPr lang="en-US" dirty="0"/>
                    </a:p>
                  </a:txBody>
                  <a:tcPr/>
                </a:tc>
                <a:tc>
                  <a:txBody>
                    <a:bodyPr/>
                    <a:lstStyle/>
                    <a:p>
                      <a:r>
                        <a:rPr lang="en-US" dirty="0" smtClean="0"/>
                        <a:t>3) Z Shell</a:t>
                      </a:r>
                      <a:endParaRPr lang="en-US" dirty="0"/>
                    </a:p>
                  </a:txBody>
                  <a:tcPr/>
                </a:tc>
              </a:tr>
              <a:tr h="370840">
                <a:tc>
                  <a:txBody>
                    <a:bodyPr/>
                    <a:lstStyle/>
                    <a:p>
                      <a:r>
                        <a:rPr lang="en-US" dirty="0" smtClean="0"/>
                        <a:t>4) </a:t>
                      </a:r>
                      <a:r>
                        <a:rPr lang="en-US" dirty="0" err="1" smtClean="0"/>
                        <a:t>Posix</a:t>
                      </a:r>
                      <a:r>
                        <a:rPr lang="en-US" baseline="0" dirty="0" smtClean="0"/>
                        <a:t> Shell</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2419988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971" y="154546"/>
            <a:ext cx="11732653" cy="6503831"/>
          </a:xfrm>
        </p:spPr>
        <p:txBody>
          <a:bodyPr>
            <a:normAutofit fontScale="85000" lnSpcReduction="20000"/>
          </a:bodyPr>
          <a:lstStyle/>
          <a:p>
            <a:pPr marL="0" indent="0">
              <a:buNone/>
            </a:pPr>
            <a:r>
              <a:rPr lang="en-US" sz="1500" dirty="0" smtClean="0"/>
              <a:t>Shell Scripting:</a:t>
            </a:r>
          </a:p>
          <a:p>
            <a:pPr marL="0" indent="0">
              <a:buNone/>
            </a:pPr>
            <a:r>
              <a:rPr lang="en-US" sz="1500" dirty="0" smtClean="0"/>
              <a:t>Variables: Variable is pointer to a actual data. In shell script we have 3 type of variables are present.</a:t>
            </a:r>
          </a:p>
          <a:p>
            <a:pPr marL="342900" indent="-342900">
              <a:buAutoNum type="arabicParenR"/>
            </a:pPr>
            <a:r>
              <a:rPr lang="en-US" sz="1500" dirty="0" smtClean="0"/>
              <a:t>Local Variables: This is variables within the current instance of the shell. </a:t>
            </a:r>
          </a:p>
          <a:p>
            <a:pPr marL="342900" indent="-342900">
              <a:buAutoNum type="arabicParenR"/>
            </a:pPr>
            <a:r>
              <a:rPr lang="en-US" sz="1500" dirty="0" smtClean="0"/>
              <a:t>Environmental variables: It is available to any child process of the shell. Some programs needs </a:t>
            </a:r>
            <a:r>
              <a:rPr lang="en-US" sz="1500" dirty="0" err="1" smtClean="0"/>
              <a:t>env</a:t>
            </a:r>
            <a:r>
              <a:rPr lang="en-US" sz="1500" dirty="0" smtClean="0"/>
              <a:t> variables in order to function correctly.</a:t>
            </a:r>
          </a:p>
          <a:p>
            <a:pPr marL="342900" indent="-342900">
              <a:buAutoNum type="arabicParenR"/>
            </a:pPr>
            <a:r>
              <a:rPr lang="en-US" sz="1500" dirty="0" smtClean="0"/>
              <a:t>Shell Variables: This is like a global variables. </a:t>
            </a:r>
          </a:p>
          <a:p>
            <a:pPr marL="0" indent="0">
              <a:buNone/>
            </a:pPr>
            <a:r>
              <a:rPr lang="en-US" sz="1500" dirty="0" smtClean="0"/>
              <a:t>vi variable.sh</a:t>
            </a:r>
          </a:p>
          <a:p>
            <a:pPr marL="0" indent="0">
              <a:buNone/>
            </a:pPr>
            <a:r>
              <a:rPr lang="en-US" sz="1500" dirty="0" smtClean="0"/>
              <a:t>#!/bin/</a:t>
            </a:r>
            <a:r>
              <a:rPr lang="en-US" sz="1500" dirty="0" err="1" smtClean="0"/>
              <a:t>sh</a:t>
            </a:r>
            <a:endParaRPr lang="en-US" sz="1500" dirty="0" smtClean="0"/>
          </a:p>
          <a:p>
            <a:pPr marL="0" indent="0">
              <a:buNone/>
            </a:pPr>
            <a:r>
              <a:rPr lang="en-US" sz="1500" dirty="0" smtClean="0"/>
              <a:t>#</a:t>
            </a:r>
            <a:r>
              <a:rPr lang="en-US" sz="1500" dirty="0" err="1" smtClean="0"/>
              <a:t>variableName</a:t>
            </a:r>
            <a:r>
              <a:rPr lang="en-US" sz="1500" dirty="0" smtClean="0"/>
              <a:t>=</a:t>
            </a:r>
            <a:r>
              <a:rPr lang="en-US" sz="1500" dirty="0" err="1" smtClean="0"/>
              <a:t>VariableValue</a:t>
            </a:r>
            <a:endParaRPr lang="en-US" sz="1500" dirty="0" smtClean="0"/>
          </a:p>
          <a:p>
            <a:pPr marL="0" indent="0">
              <a:buNone/>
            </a:pPr>
            <a:r>
              <a:rPr lang="en-US" sz="1500" dirty="0" smtClean="0"/>
              <a:t>NAME="</a:t>
            </a:r>
            <a:r>
              <a:rPr lang="en-US" sz="1500" dirty="0" err="1" smtClean="0"/>
              <a:t>Devops</a:t>
            </a:r>
            <a:r>
              <a:rPr lang="en-US" sz="1500" dirty="0" smtClean="0"/>
              <a:t> By </a:t>
            </a:r>
            <a:r>
              <a:rPr lang="en-US" sz="1500" dirty="0" err="1" smtClean="0"/>
              <a:t>chandu</a:t>
            </a:r>
            <a:r>
              <a:rPr lang="en-US" sz="1500" dirty="0" smtClean="0"/>
              <a:t>"</a:t>
            </a:r>
          </a:p>
          <a:p>
            <a:pPr marL="0" indent="0">
              <a:buNone/>
            </a:pPr>
            <a:r>
              <a:rPr lang="en-US" sz="1500" dirty="0" smtClean="0"/>
              <a:t>echo $NAME</a:t>
            </a:r>
          </a:p>
          <a:p>
            <a:pPr>
              <a:buFont typeface="Wingdings" panose="05000000000000000000" pitchFamily="2" charset="2"/>
              <a:buChar char="à"/>
            </a:pPr>
            <a:r>
              <a:rPr lang="en-US" sz="1500" dirty="0" smtClean="0">
                <a:sym typeface="Wingdings" panose="05000000000000000000" pitchFamily="2" charset="2"/>
              </a:rPr>
              <a:t>Save the file. </a:t>
            </a:r>
          </a:p>
          <a:p>
            <a:pPr marL="0" indent="0">
              <a:buNone/>
            </a:pPr>
            <a:r>
              <a:rPr lang="en-US" sz="1500" dirty="0" err="1" smtClean="0">
                <a:sym typeface="Wingdings" panose="05000000000000000000" pitchFamily="2" charset="2"/>
              </a:rPr>
              <a:t>chmod</a:t>
            </a:r>
            <a:r>
              <a:rPr lang="en-US" sz="1500" dirty="0" smtClean="0">
                <a:sym typeface="Wingdings" panose="05000000000000000000" pitchFamily="2" charset="2"/>
              </a:rPr>
              <a:t> +x variable.sh</a:t>
            </a:r>
          </a:p>
          <a:p>
            <a:pPr marL="0" indent="0">
              <a:buNone/>
            </a:pPr>
            <a:r>
              <a:rPr lang="en-US" sz="1500" dirty="0" smtClean="0"/>
              <a:t>./variable.sh</a:t>
            </a:r>
          </a:p>
          <a:p>
            <a:pPr marL="0" indent="0">
              <a:buNone/>
            </a:pPr>
            <a:r>
              <a:rPr lang="en-US" sz="1500" dirty="0" smtClean="0"/>
              <a:t>###### Read Only Variable ###</a:t>
            </a:r>
          </a:p>
          <a:p>
            <a:pPr marL="0" indent="0">
              <a:buNone/>
            </a:pPr>
            <a:r>
              <a:rPr lang="en-US" sz="1500" dirty="0" smtClean="0"/>
              <a:t>vi readonly.sh </a:t>
            </a:r>
          </a:p>
          <a:p>
            <a:pPr marL="0" indent="0">
              <a:buNone/>
            </a:pPr>
            <a:r>
              <a:rPr lang="en-US" sz="1500" dirty="0" smtClean="0"/>
              <a:t>#!/bin/</a:t>
            </a:r>
            <a:r>
              <a:rPr lang="en-US" sz="1500" dirty="0" err="1" smtClean="0"/>
              <a:t>sh</a:t>
            </a:r>
            <a:endParaRPr lang="en-US" sz="1500" dirty="0" smtClean="0"/>
          </a:p>
          <a:p>
            <a:pPr marL="0" indent="0">
              <a:buNone/>
            </a:pPr>
            <a:r>
              <a:rPr lang="en-US" sz="1500" dirty="0" smtClean="0"/>
              <a:t>#</a:t>
            </a:r>
            <a:r>
              <a:rPr lang="en-US" sz="1500" dirty="0" err="1" smtClean="0"/>
              <a:t>variableName</a:t>
            </a:r>
            <a:r>
              <a:rPr lang="en-US" sz="1500" dirty="0" smtClean="0"/>
              <a:t>=</a:t>
            </a:r>
            <a:r>
              <a:rPr lang="en-US" sz="1500" dirty="0" err="1" smtClean="0"/>
              <a:t>VariableValue</a:t>
            </a:r>
            <a:endParaRPr lang="en-US" sz="1500" dirty="0" smtClean="0"/>
          </a:p>
          <a:p>
            <a:pPr marL="0" indent="0">
              <a:buNone/>
            </a:pPr>
            <a:r>
              <a:rPr lang="en-US" sz="1500" dirty="0" smtClean="0"/>
              <a:t>NAME="</a:t>
            </a:r>
            <a:r>
              <a:rPr lang="en-US" sz="1500" dirty="0" err="1" smtClean="0"/>
              <a:t>Devops</a:t>
            </a:r>
            <a:r>
              <a:rPr lang="en-US" sz="1500" dirty="0" smtClean="0"/>
              <a:t> By </a:t>
            </a:r>
            <a:r>
              <a:rPr lang="en-US" sz="1500" dirty="0" err="1" smtClean="0"/>
              <a:t>chandu</a:t>
            </a:r>
            <a:r>
              <a:rPr lang="en-US" sz="1500" dirty="0" smtClean="0"/>
              <a:t>"</a:t>
            </a:r>
          </a:p>
          <a:p>
            <a:pPr marL="0" indent="0">
              <a:buNone/>
            </a:pPr>
            <a:r>
              <a:rPr lang="en-US" sz="1500" dirty="0" err="1" smtClean="0"/>
              <a:t>readonly</a:t>
            </a:r>
            <a:r>
              <a:rPr lang="en-US" sz="1500" dirty="0" smtClean="0"/>
              <a:t> NAME</a:t>
            </a:r>
          </a:p>
          <a:p>
            <a:pPr marL="0" indent="0">
              <a:buNone/>
            </a:pPr>
            <a:r>
              <a:rPr lang="en-US" sz="1500" dirty="0" smtClean="0"/>
              <a:t>NAME="</a:t>
            </a:r>
            <a:r>
              <a:rPr lang="en-US" sz="1500" dirty="0" err="1" smtClean="0"/>
              <a:t>chandu</a:t>
            </a:r>
            <a:r>
              <a:rPr lang="en-US" sz="1500" dirty="0" smtClean="0"/>
              <a:t>"</a:t>
            </a:r>
          </a:p>
          <a:p>
            <a:pPr>
              <a:buFont typeface="Wingdings" panose="05000000000000000000" pitchFamily="2" charset="2"/>
              <a:buChar char="à"/>
            </a:pPr>
            <a:r>
              <a:rPr lang="en-US" sz="1500" dirty="0" smtClean="0">
                <a:sym typeface="Wingdings" panose="05000000000000000000" pitchFamily="2" charset="2"/>
              </a:rPr>
              <a:t>This file</a:t>
            </a:r>
          </a:p>
          <a:p>
            <a:pPr marL="0" indent="0">
              <a:buNone/>
            </a:pPr>
            <a:r>
              <a:rPr lang="en-US" sz="1500" dirty="0" err="1" smtClean="0">
                <a:sym typeface="Wingdings" panose="05000000000000000000" pitchFamily="2" charset="2"/>
              </a:rPr>
              <a:t>chmod</a:t>
            </a:r>
            <a:r>
              <a:rPr lang="en-US" sz="1500" dirty="0" smtClean="0">
                <a:sym typeface="Wingdings" panose="05000000000000000000" pitchFamily="2" charset="2"/>
              </a:rPr>
              <a:t> +x readonly.sh</a:t>
            </a:r>
          </a:p>
          <a:p>
            <a:pPr marL="0" indent="0">
              <a:buNone/>
            </a:pPr>
            <a:r>
              <a:rPr lang="en-US" sz="1500" dirty="0" smtClean="0">
                <a:sym typeface="Wingdings" panose="05000000000000000000" pitchFamily="2" charset="2"/>
              </a:rPr>
              <a:t>./readonly.sh </a:t>
            </a:r>
          </a:p>
          <a:p>
            <a:pPr marL="0" indent="0">
              <a:buNone/>
            </a:pPr>
            <a:r>
              <a:rPr lang="en-US" sz="1500" dirty="0" smtClean="0">
                <a:sym typeface="Wingdings" panose="05000000000000000000" pitchFamily="2" charset="2"/>
              </a:rPr>
              <a:t> We can’t change the name, we will get error.</a:t>
            </a:r>
            <a:endParaRPr lang="en-US" sz="1500" dirty="0" smtClean="0"/>
          </a:p>
        </p:txBody>
      </p:sp>
    </p:spTree>
    <p:extLst>
      <p:ext uri="{BB962C8B-B14F-4D97-AF65-F5344CB8AC3E}">
        <p14:creationId xmlns:p14="http://schemas.microsoft.com/office/powerpoint/2010/main" val="17059971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971" y="154546"/>
            <a:ext cx="11732653" cy="6503831"/>
          </a:xfrm>
        </p:spPr>
        <p:txBody>
          <a:bodyPr>
            <a:normAutofit lnSpcReduction="10000"/>
          </a:bodyPr>
          <a:lstStyle/>
          <a:p>
            <a:pPr marL="0" indent="0">
              <a:buNone/>
            </a:pPr>
            <a:r>
              <a:rPr lang="en-US" sz="1500" dirty="0" smtClean="0"/>
              <a:t>Shell Scripting:</a:t>
            </a:r>
          </a:p>
          <a:p>
            <a:pPr marL="0" indent="0">
              <a:buNone/>
            </a:pPr>
            <a:r>
              <a:rPr lang="en-US" sz="1500" dirty="0" smtClean="0"/>
              <a:t>Write variable or change the value of the variable.</a:t>
            </a:r>
          </a:p>
          <a:p>
            <a:pPr marL="0" indent="0">
              <a:buNone/>
            </a:pPr>
            <a:r>
              <a:rPr lang="en-US" sz="1500" dirty="0" smtClean="0"/>
              <a:t>vi write.sh</a:t>
            </a:r>
          </a:p>
          <a:p>
            <a:pPr marL="0" indent="0">
              <a:buNone/>
            </a:pPr>
            <a:r>
              <a:rPr lang="en-US" sz="1500" dirty="0" smtClean="0"/>
              <a:t>#!/bin/</a:t>
            </a:r>
            <a:r>
              <a:rPr lang="en-US" sz="1500" dirty="0" err="1" smtClean="0"/>
              <a:t>sh</a:t>
            </a:r>
            <a:endParaRPr lang="en-US" sz="1500" dirty="0" smtClean="0"/>
          </a:p>
          <a:p>
            <a:pPr marL="0" indent="0">
              <a:buNone/>
            </a:pPr>
            <a:r>
              <a:rPr lang="en-US" sz="1500" dirty="0" smtClean="0"/>
              <a:t>#</a:t>
            </a:r>
            <a:r>
              <a:rPr lang="en-US" sz="1500" dirty="0" err="1" smtClean="0"/>
              <a:t>variableName</a:t>
            </a:r>
            <a:r>
              <a:rPr lang="en-US" sz="1500" dirty="0" smtClean="0"/>
              <a:t>=</a:t>
            </a:r>
            <a:r>
              <a:rPr lang="en-US" sz="1500" dirty="0" err="1" smtClean="0"/>
              <a:t>VariableValue</a:t>
            </a:r>
            <a:endParaRPr lang="en-US" sz="1500" dirty="0" smtClean="0"/>
          </a:p>
          <a:p>
            <a:pPr marL="0" indent="0">
              <a:buNone/>
            </a:pPr>
            <a:r>
              <a:rPr lang="en-US" sz="1500" dirty="0" smtClean="0"/>
              <a:t>NAME="</a:t>
            </a:r>
            <a:r>
              <a:rPr lang="en-US" sz="1500" dirty="0" err="1" smtClean="0"/>
              <a:t>Devops</a:t>
            </a:r>
            <a:r>
              <a:rPr lang="en-US" sz="1500" dirty="0" smtClean="0"/>
              <a:t> By </a:t>
            </a:r>
            <a:r>
              <a:rPr lang="en-US" sz="1500" dirty="0" err="1" smtClean="0"/>
              <a:t>chandu</a:t>
            </a:r>
            <a:r>
              <a:rPr lang="en-US" sz="1500" dirty="0" smtClean="0"/>
              <a:t>"</a:t>
            </a:r>
          </a:p>
          <a:p>
            <a:pPr marL="0" indent="0">
              <a:buNone/>
            </a:pPr>
            <a:r>
              <a:rPr lang="en-US" sz="1500" dirty="0" smtClean="0"/>
              <a:t>NAME="</a:t>
            </a:r>
            <a:r>
              <a:rPr lang="en-US" sz="1500" dirty="0" err="1" smtClean="0"/>
              <a:t>chandu</a:t>
            </a:r>
            <a:r>
              <a:rPr lang="en-US" sz="1500" dirty="0" smtClean="0"/>
              <a:t>"</a:t>
            </a:r>
          </a:p>
          <a:p>
            <a:pPr marL="0" indent="0">
              <a:buNone/>
            </a:pPr>
            <a:r>
              <a:rPr lang="en-US" sz="1500" dirty="0" smtClean="0"/>
              <a:t>echo $NAME</a:t>
            </a:r>
          </a:p>
          <a:p>
            <a:pPr>
              <a:buFont typeface="Wingdings" panose="05000000000000000000" pitchFamily="2" charset="2"/>
              <a:buChar char="à"/>
            </a:pPr>
            <a:r>
              <a:rPr lang="en-US" sz="1500" dirty="0" smtClean="0">
                <a:sym typeface="Wingdings" panose="05000000000000000000" pitchFamily="2" charset="2"/>
              </a:rPr>
              <a:t>Save the file</a:t>
            </a:r>
          </a:p>
          <a:p>
            <a:pPr marL="0" indent="0">
              <a:buNone/>
            </a:pPr>
            <a:r>
              <a:rPr lang="en-US" sz="1500" dirty="0" err="1" smtClean="0">
                <a:sym typeface="Wingdings" panose="05000000000000000000" pitchFamily="2" charset="2"/>
              </a:rPr>
              <a:t>chmod</a:t>
            </a:r>
            <a:r>
              <a:rPr lang="en-US" sz="1500" dirty="0" smtClean="0">
                <a:sym typeface="Wingdings" panose="05000000000000000000" pitchFamily="2" charset="2"/>
              </a:rPr>
              <a:t> +x write.sh</a:t>
            </a:r>
          </a:p>
          <a:p>
            <a:pPr marL="0" indent="0">
              <a:buNone/>
            </a:pPr>
            <a:r>
              <a:rPr lang="en-US" sz="1500" dirty="0" smtClean="0">
                <a:sym typeface="Wingdings" panose="05000000000000000000" pitchFamily="2" charset="2"/>
              </a:rPr>
              <a:t>./write.sh</a:t>
            </a:r>
            <a:endParaRPr lang="en-US" sz="1500" dirty="0">
              <a:sym typeface="Wingdings" panose="05000000000000000000" pitchFamily="2" charset="2"/>
            </a:endParaRPr>
          </a:p>
          <a:p>
            <a:pPr marL="0" indent="0">
              <a:buNone/>
            </a:pPr>
            <a:r>
              <a:rPr lang="en-US" sz="1500" dirty="0" smtClean="0">
                <a:sym typeface="Wingdings" panose="05000000000000000000" pitchFamily="2" charset="2"/>
              </a:rPr>
              <a:t>############ Unset the variable ####- It will unset the value of the variable in the script.</a:t>
            </a:r>
          </a:p>
          <a:p>
            <a:pPr marL="0" indent="0">
              <a:buNone/>
            </a:pPr>
            <a:r>
              <a:rPr lang="en-US" sz="1500" dirty="0" smtClean="0">
                <a:sym typeface="Wingdings" panose="05000000000000000000" pitchFamily="2" charset="2"/>
              </a:rPr>
              <a:t>vi unset.sh</a:t>
            </a:r>
          </a:p>
          <a:p>
            <a:pPr marL="0" indent="0">
              <a:buNone/>
            </a:pPr>
            <a:r>
              <a:rPr lang="en-US" sz="1500" dirty="0" smtClean="0"/>
              <a:t>#!/bin/</a:t>
            </a:r>
            <a:r>
              <a:rPr lang="en-US" sz="1500" dirty="0" err="1" smtClean="0"/>
              <a:t>sh</a:t>
            </a:r>
            <a:endParaRPr lang="en-US" sz="1500" dirty="0" smtClean="0"/>
          </a:p>
          <a:p>
            <a:pPr marL="0" indent="0">
              <a:buNone/>
            </a:pPr>
            <a:r>
              <a:rPr lang="en-US" sz="1500" dirty="0" smtClean="0"/>
              <a:t>#</a:t>
            </a:r>
            <a:r>
              <a:rPr lang="en-US" sz="1500" dirty="0" err="1" smtClean="0"/>
              <a:t>variableName</a:t>
            </a:r>
            <a:r>
              <a:rPr lang="en-US" sz="1500" dirty="0" smtClean="0"/>
              <a:t>=</a:t>
            </a:r>
            <a:r>
              <a:rPr lang="en-US" sz="1500" dirty="0" err="1" smtClean="0"/>
              <a:t>VariableValue</a:t>
            </a:r>
            <a:endParaRPr lang="en-US" sz="1500" dirty="0" smtClean="0"/>
          </a:p>
          <a:p>
            <a:pPr marL="0" indent="0">
              <a:buNone/>
            </a:pPr>
            <a:r>
              <a:rPr lang="en-US" sz="1500" dirty="0" smtClean="0"/>
              <a:t>NAME="</a:t>
            </a:r>
            <a:r>
              <a:rPr lang="en-US" sz="1500" dirty="0" err="1" smtClean="0"/>
              <a:t>Devops</a:t>
            </a:r>
            <a:r>
              <a:rPr lang="en-US" sz="1500" dirty="0" smtClean="0"/>
              <a:t> By </a:t>
            </a:r>
            <a:r>
              <a:rPr lang="en-US" sz="1500" dirty="0" err="1" smtClean="0"/>
              <a:t>chandu</a:t>
            </a:r>
            <a:r>
              <a:rPr lang="en-US" sz="1500" dirty="0" smtClean="0"/>
              <a:t>"</a:t>
            </a:r>
          </a:p>
          <a:p>
            <a:pPr marL="0" indent="0">
              <a:buNone/>
            </a:pPr>
            <a:r>
              <a:rPr lang="en-US" sz="1500" dirty="0" smtClean="0"/>
              <a:t>unset NAME</a:t>
            </a:r>
          </a:p>
          <a:p>
            <a:pPr marL="0" indent="0">
              <a:buNone/>
            </a:pPr>
            <a:r>
              <a:rPr lang="en-US" sz="1500" dirty="0" smtClean="0"/>
              <a:t>echo $NAME</a:t>
            </a:r>
          </a:p>
          <a:p>
            <a:pPr>
              <a:buFont typeface="Wingdings" panose="05000000000000000000" pitchFamily="2" charset="2"/>
              <a:buChar char="à"/>
            </a:pPr>
            <a:r>
              <a:rPr lang="en-US" sz="1500" dirty="0" smtClean="0">
                <a:sym typeface="Wingdings" panose="05000000000000000000" pitchFamily="2" charset="2"/>
              </a:rPr>
              <a:t>Save the file</a:t>
            </a:r>
          </a:p>
          <a:p>
            <a:pPr marL="0" indent="0">
              <a:buNone/>
            </a:pPr>
            <a:r>
              <a:rPr lang="en-US" sz="1500" dirty="0" err="1" smtClean="0">
                <a:sym typeface="Wingdings" panose="05000000000000000000" pitchFamily="2" charset="2"/>
              </a:rPr>
              <a:t>chmod</a:t>
            </a:r>
            <a:r>
              <a:rPr lang="en-US" sz="1500" dirty="0" smtClean="0">
                <a:sym typeface="Wingdings" panose="05000000000000000000" pitchFamily="2" charset="2"/>
              </a:rPr>
              <a:t> +x unset.sh</a:t>
            </a:r>
          </a:p>
          <a:p>
            <a:pPr marL="0" indent="0">
              <a:buNone/>
            </a:pPr>
            <a:r>
              <a:rPr lang="en-US" sz="1500" dirty="0" smtClean="0">
                <a:sym typeface="Wingdings" panose="05000000000000000000" pitchFamily="2" charset="2"/>
              </a:rPr>
              <a:t>./unset.sh</a:t>
            </a:r>
            <a:endParaRPr lang="en-US" sz="1500" dirty="0" smtClean="0"/>
          </a:p>
        </p:txBody>
      </p:sp>
    </p:spTree>
    <p:extLst>
      <p:ext uri="{BB962C8B-B14F-4D97-AF65-F5344CB8AC3E}">
        <p14:creationId xmlns:p14="http://schemas.microsoft.com/office/powerpoint/2010/main" val="13869961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14793</TotalTime>
  <Words>2277</Words>
  <Application>Microsoft Office PowerPoint</Application>
  <PresentationFormat>Widescreen</PresentationFormat>
  <Paragraphs>444</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65</cp:revision>
  <dcterms:created xsi:type="dcterms:W3CDTF">2022-08-30T12:37:46Z</dcterms:created>
  <dcterms:modified xsi:type="dcterms:W3CDTF">2022-11-25T06:30:25Z</dcterms:modified>
</cp:coreProperties>
</file>