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4" r:id="rId2"/>
    <p:sldId id="295"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CC6696-35A8-4863-AB7B-6E8F57C1C3C5}"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77CA3-6B4C-4868-A9F2-080CB88F6EF9}" type="slidenum">
              <a:rPr lang="en-US" smtClean="0"/>
              <a:t>‹#›</a:t>
            </a:fld>
            <a:endParaRPr lang="en-US"/>
          </a:p>
        </p:txBody>
      </p:sp>
    </p:spTree>
    <p:extLst>
      <p:ext uri="{BB962C8B-B14F-4D97-AF65-F5344CB8AC3E}">
        <p14:creationId xmlns:p14="http://schemas.microsoft.com/office/powerpoint/2010/main" val="730187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CC6696-35A8-4863-AB7B-6E8F57C1C3C5}"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77CA3-6B4C-4868-A9F2-080CB88F6EF9}" type="slidenum">
              <a:rPr lang="en-US" smtClean="0"/>
              <a:t>‹#›</a:t>
            </a:fld>
            <a:endParaRPr lang="en-US"/>
          </a:p>
        </p:txBody>
      </p:sp>
    </p:spTree>
    <p:extLst>
      <p:ext uri="{BB962C8B-B14F-4D97-AF65-F5344CB8AC3E}">
        <p14:creationId xmlns:p14="http://schemas.microsoft.com/office/powerpoint/2010/main" val="4115347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CC6696-35A8-4863-AB7B-6E8F57C1C3C5}"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77CA3-6B4C-4868-A9F2-080CB88F6EF9}" type="slidenum">
              <a:rPr lang="en-US" smtClean="0"/>
              <a:t>‹#›</a:t>
            </a:fld>
            <a:endParaRPr lang="en-US"/>
          </a:p>
        </p:txBody>
      </p:sp>
    </p:spTree>
    <p:extLst>
      <p:ext uri="{BB962C8B-B14F-4D97-AF65-F5344CB8AC3E}">
        <p14:creationId xmlns:p14="http://schemas.microsoft.com/office/powerpoint/2010/main" val="3233145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CC6696-35A8-4863-AB7B-6E8F57C1C3C5}"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77CA3-6B4C-4868-A9F2-080CB88F6EF9}" type="slidenum">
              <a:rPr lang="en-US" smtClean="0"/>
              <a:t>‹#›</a:t>
            </a:fld>
            <a:endParaRPr lang="en-US"/>
          </a:p>
        </p:txBody>
      </p:sp>
    </p:spTree>
    <p:extLst>
      <p:ext uri="{BB962C8B-B14F-4D97-AF65-F5344CB8AC3E}">
        <p14:creationId xmlns:p14="http://schemas.microsoft.com/office/powerpoint/2010/main" val="1280303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CC6696-35A8-4863-AB7B-6E8F57C1C3C5}"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77CA3-6B4C-4868-A9F2-080CB88F6EF9}" type="slidenum">
              <a:rPr lang="en-US" smtClean="0"/>
              <a:t>‹#›</a:t>
            </a:fld>
            <a:endParaRPr lang="en-US"/>
          </a:p>
        </p:txBody>
      </p:sp>
    </p:spTree>
    <p:extLst>
      <p:ext uri="{BB962C8B-B14F-4D97-AF65-F5344CB8AC3E}">
        <p14:creationId xmlns:p14="http://schemas.microsoft.com/office/powerpoint/2010/main" val="1638482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CC6696-35A8-4863-AB7B-6E8F57C1C3C5}" type="datetimeFigureOut">
              <a:rPr lang="en-US" smtClean="0"/>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77CA3-6B4C-4868-A9F2-080CB88F6EF9}" type="slidenum">
              <a:rPr lang="en-US" smtClean="0"/>
              <a:t>‹#›</a:t>
            </a:fld>
            <a:endParaRPr lang="en-US"/>
          </a:p>
        </p:txBody>
      </p:sp>
    </p:spTree>
    <p:extLst>
      <p:ext uri="{BB962C8B-B14F-4D97-AF65-F5344CB8AC3E}">
        <p14:creationId xmlns:p14="http://schemas.microsoft.com/office/powerpoint/2010/main" val="2861721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CC6696-35A8-4863-AB7B-6E8F57C1C3C5}" type="datetimeFigureOut">
              <a:rPr lang="en-US" smtClean="0"/>
              <a:t>8/9/2022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877CA3-6B4C-4868-A9F2-080CB88F6EF9}" type="slidenum">
              <a:rPr lang="en-US" smtClean="0"/>
              <a:t>‹#›</a:t>
            </a:fld>
            <a:endParaRPr lang="en-US"/>
          </a:p>
        </p:txBody>
      </p:sp>
    </p:spTree>
    <p:extLst>
      <p:ext uri="{BB962C8B-B14F-4D97-AF65-F5344CB8AC3E}">
        <p14:creationId xmlns:p14="http://schemas.microsoft.com/office/powerpoint/2010/main" val="3790042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CC6696-35A8-4863-AB7B-6E8F57C1C3C5}" type="datetimeFigureOut">
              <a:rPr lang="en-US" smtClean="0"/>
              <a:t>8/9/2022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877CA3-6B4C-4868-A9F2-080CB88F6EF9}" type="slidenum">
              <a:rPr lang="en-US" smtClean="0"/>
              <a:t>‹#›</a:t>
            </a:fld>
            <a:endParaRPr lang="en-US"/>
          </a:p>
        </p:txBody>
      </p:sp>
    </p:spTree>
    <p:extLst>
      <p:ext uri="{BB962C8B-B14F-4D97-AF65-F5344CB8AC3E}">
        <p14:creationId xmlns:p14="http://schemas.microsoft.com/office/powerpoint/2010/main" val="2469397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CC6696-35A8-4863-AB7B-6E8F57C1C3C5}" type="datetimeFigureOut">
              <a:rPr lang="en-US" smtClean="0"/>
              <a:t>8/9/2022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877CA3-6B4C-4868-A9F2-080CB88F6EF9}" type="slidenum">
              <a:rPr lang="en-US" smtClean="0"/>
              <a:t>‹#›</a:t>
            </a:fld>
            <a:endParaRPr lang="en-US"/>
          </a:p>
        </p:txBody>
      </p:sp>
    </p:spTree>
    <p:extLst>
      <p:ext uri="{BB962C8B-B14F-4D97-AF65-F5344CB8AC3E}">
        <p14:creationId xmlns:p14="http://schemas.microsoft.com/office/powerpoint/2010/main" val="1377534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CC6696-35A8-4863-AB7B-6E8F57C1C3C5}" type="datetimeFigureOut">
              <a:rPr lang="en-US" smtClean="0"/>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77CA3-6B4C-4868-A9F2-080CB88F6EF9}" type="slidenum">
              <a:rPr lang="en-US" smtClean="0"/>
              <a:t>‹#›</a:t>
            </a:fld>
            <a:endParaRPr lang="en-US"/>
          </a:p>
        </p:txBody>
      </p:sp>
    </p:spTree>
    <p:extLst>
      <p:ext uri="{BB962C8B-B14F-4D97-AF65-F5344CB8AC3E}">
        <p14:creationId xmlns:p14="http://schemas.microsoft.com/office/powerpoint/2010/main" val="325960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CC6696-35A8-4863-AB7B-6E8F57C1C3C5}" type="datetimeFigureOut">
              <a:rPr lang="en-US" smtClean="0"/>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77CA3-6B4C-4868-A9F2-080CB88F6EF9}" type="slidenum">
              <a:rPr lang="en-US" smtClean="0"/>
              <a:t>‹#›</a:t>
            </a:fld>
            <a:endParaRPr lang="en-US"/>
          </a:p>
        </p:txBody>
      </p:sp>
    </p:spTree>
    <p:extLst>
      <p:ext uri="{BB962C8B-B14F-4D97-AF65-F5344CB8AC3E}">
        <p14:creationId xmlns:p14="http://schemas.microsoft.com/office/powerpoint/2010/main" val="1421769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CC6696-35A8-4863-AB7B-6E8F57C1C3C5}" type="datetimeFigureOut">
              <a:rPr lang="en-US" smtClean="0"/>
              <a:t>8/9/2022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877CA3-6B4C-4868-A9F2-080CB88F6EF9}" type="slidenum">
              <a:rPr lang="en-US" smtClean="0"/>
              <a:t>‹#›</a:t>
            </a:fld>
            <a:endParaRPr lang="en-US"/>
          </a:p>
        </p:txBody>
      </p:sp>
    </p:spTree>
    <p:extLst>
      <p:ext uri="{BB962C8B-B14F-4D97-AF65-F5344CB8AC3E}">
        <p14:creationId xmlns:p14="http://schemas.microsoft.com/office/powerpoint/2010/main" val="1551700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6214" y="128788"/>
            <a:ext cx="11797048" cy="6568225"/>
          </a:xfrm>
        </p:spPr>
        <p:txBody>
          <a:bodyPr>
            <a:normAutofit/>
          </a:bodyPr>
          <a:lstStyle/>
          <a:p>
            <a:pPr marL="0" indent="0">
              <a:buNone/>
            </a:pPr>
            <a:r>
              <a:rPr lang="en-US" sz="1500" dirty="0" smtClean="0"/>
              <a:t>Azure </a:t>
            </a:r>
            <a:r>
              <a:rPr lang="en-US" sz="1500" dirty="0" err="1" smtClean="0"/>
              <a:t>Powershell</a:t>
            </a:r>
            <a:r>
              <a:rPr lang="en-US" sz="1500" dirty="0" smtClean="0"/>
              <a:t>:</a:t>
            </a:r>
          </a:p>
          <a:p>
            <a:pPr marL="0" indent="0">
              <a:buNone/>
            </a:pPr>
            <a:r>
              <a:rPr lang="en-US" sz="1500" b="1" dirty="0" err="1"/>
              <a:t>Commandlets</a:t>
            </a:r>
            <a:r>
              <a:rPr lang="en-US" sz="1500" dirty="0"/>
              <a:t>:</a:t>
            </a:r>
          </a:p>
          <a:p>
            <a:pPr marL="0" indent="0">
              <a:buNone/>
            </a:pPr>
            <a:r>
              <a:rPr lang="en-US" sz="1500" dirty="0"/>
              <a:t>Easy install: </a:t>
            </a:r>
          </a:p>
          <a:p>
            <a:pPr marL="0" indent="0">
              <a:buNone/>
            </a:pPr>
            <a:r>
              <a:rPr lang="en-US" sz="1500" dirty="0"/>
              <a:t>Install-Module </a:t>
            </a:r>
            <a:r>
              <a:rPr lang="en-US" sz="1500" dirty="0" err="1"/>
              <a:t>Az</a:t>
            </a:r>
            <a:r>
              <a:rPr lang="en-US" sz="1500" dirty="0"/>
              <a:t> -Force -</a:t>
            </a:r>
            <a:r>
              <a:rPr lang="en-US" sz="1500" dirty="0" err="1"/>
              <a:t>AllowClobber</a:t>
            </a:r>
            <a:r>
              <a:rPr lang="en-US" sz="1500" dirty="0"/>
              <a:t> </a:t>
            </a:r>
          </a:p>
          <a:p>
            <a:pPr marL="0" indent="0">
              <a:buNone/>
            </a:pPr>
            <a:r>
              <a:rPr lang="en-US" sz="1500" dirty="0"/>
              <a:t> Import-Module </a:t>
            </a:r>
            <a:r>
              <a:rPr lang="en-US" sz="1500" dirty="0" err="1"/>
              <a:t>Az</a:t>
            </a:r>
            <a:endParaRPr lang="en-US" sz="1500" dirty="0"/>
          </a:p>
          <a:p>
            <a:pPr marL="0" indent="0">
              <a:buNone/>
            </a:pPr>
            <a:r>
              <a:rPr lang="en-US" sz="1500" dirty="0"/>
              <a:t>New modules: </a:t>
            </a:r>
            <a:r>
              <a:rPr lang="en-US" sz="1500" dirty="0" err="1"/>
              <a:t>az</a:t>
            </a:r>
            <a:r>
              <a:rPr lang="en-US" sz="1500" dirty="0"/>
              <a:t> (get-</a:t>
            </a:r>
            <a:r>
              <a:rPr lang="en-US" sz="1500" dirty="0" err="1"/>
              <a:t>azvm</a:t>
            </a:r>
            <a:r>
              <a:rPr lang="en-US" sz="1500" dirty="0"/>
              <a:t>), old modules </a:t>
            </a:r>
            <a:r>
              <a:rPr lang="en-US" sz="1500" dirty="0" err="1"/>
              <a:t>azurerm</a:t>
            </a:r>
            <a:r>
              <a:rPr lang="en-US" sz="1500" dirty="0"/>
              <a:t> (get-</a:t>
            </a:r>
            <a:r>
              <a:rPr lang="en-US" sz="1500" dirty="0" err="1"/>
              <a:t>azurermvm</a:t>
            </a:r>
            <a:r>
              <a:rPr lang="en-US" sz="1500" dirty="0"/>
              <a:t>)</a:t>
            </a:r>
          </a:p>
          <a:p>
            <a:pPr marL="0" indent="0">
              <a:buNone/>
            </a:pPr>
            <a:r>
              <a:rPr lang="en-US" sz="1500" dirty="0"/>
              <a:t>Enable-</a:t>
            </a:r>
            <a:r>
              <a:rPr lang="en-US" sz="1500" dirty="0" err="1"/>
              <a:t>AzureRm</a:t>
            </a:r>
            <a:r>
              <a:rPr lang="en-US" sz="1500" dirty="0"/>
              <a:t> Alias.</a:t>
            </a:r>
          </a:p>
          <a:p>
            <a:pPr marL="0" indent="0">
              <a:buNone/>
            </a:pPr>
            <a:endParaRPr lang="en-US" sz="1500" dirty="0" smtClean="0"/>
          </a:p>
          <a:p>
            <a:pPr marL="0" indent="0">
              <a:buNone/>
            </a:pPr>
            <a:r>
              <a:rPr lang="en-US" sz="1500" dirty="0" smtClean="0"/>
              <a:t>Connect-</a:t>
            </a:r>
            <a:r>
              <a:rPr lang="en-US" sz="1500" dirty="0" err="1" smtClean="0"/>
              <a:t>AzAccount</a:t>
            </a:r>
            <a:r>
              <a:rPr lang="en-US" sz="1500" dirty="0" smtClean="0"/>
              <a:t> </a:t>
            </a:r>
          </a:p>
          <a:p>
            <a:pPr marL="0" indent="0">
              <a:buNone/>
            </a:pPr>
            <a:r>
              <a:rPr lang="en-US" sz="1500" dirty="0" err="1" smtClean="0"/>
              <a:t>Intellegence</a:t>
            </a:r>
            <a:r>
              <a:rPr lang="en-US" sz="1500" dirty="0" smtClean="0"/>
              <a:t>: since we import the modules we can get the intelligence from the </a:t>
            </a:r>
            <a:r>
              <a:rPr lang="en-US" sz="1500" dirty="0" err="1" smtClean="0"/>
              <a:t>powershell</a:t>
            </a:r>
            <a:r>
              <a:rPr lang="en-US" sz="1500" dirty="0" smtClean="0"/>
              <a:t>. We need type and press (</a:t>
            </a:r>
            <a:r>
              <a:rPr lang="en-US" sz="1500" dirty="0" err="1" smtClean="0"/>
              <a:t>ctrl+space</a:t>
            </a:r>
            <a:r>
              <a:rPr lang="en-US" sz="1500" dirty="0" smtClean="0"/>
              <a:t>) we will get intelligence. </a:t>
            </a:r>
          </a:p>
          <a:p>
            <a:pPr marL="0" indent="0">
              <a:buNone/>
            </a:pPr>
            <a:r>
              <a:rPr lang="en-US" sz="1500" dirty="0" smtClean="0"/>
              <a:t>Get-</a:t>
            </a:r>
            <a:r>
              <a:rPr lang="en-US" sz="1500" dirty="0" err="1" smtClean="0"/>
              <a:t>azcontext</a:t>
            </a:r>
            <a:endParaRPr lang="en-US" sz="1500" dirty="0" smtClean="0"/>
          </a:p>
          <a:p>
            <a:pPr marL="0" indent="0">
              <a:buNone/>
            </a:pPr>
            <a:r>
              <a:rPr lang="en-US" sz="1500" dirty="0"/>
              <a:t> Select-</a:t>
            </a:r>
            <a:r>
              <a:rPr lang="en-US" sz="1500" dirty="0" err="1"/>
              <a:t>AzSubscription</a:t>
            </a:r>
            <a:r>
              <a:rPr lang="en-US" sz="1500" dirty="0"/>
              <a:t> -Subscription "Pay-As-You-Go" </a:t>
            </a:r>
            <a:endParaRPr lang="en-US" sz="1500" dirty="0" smtClean="0"/>
          </a:p>
          <a:p>
            <a:pPr marL="0" indent="0">
              <a:buNone/>
            </a:pPr>
            <a:r>
              <a:rPr lang="en-US" sz="1500" dirty="0"/>
              <a:t>Get-</a:t>
            </a:r>
            <a:r>
              <a:rPr lang="en-US" sz="1500" dirty="0" err="1"/>
              <a:t>AzResourceGroup</a:t>
            </a:r>
            <a:r>
              <a:rPr lang="en-US" sz="1500" dirty="0"/>
              <a:t> </a:t>
            </a:r>
            <a:endParaRPr lang="en-US" sz="1500" dirty="0" smtClean="0"/>
          </a:p>
          <a:p>
            <a:pPr marL="0" indent="0">
              <a:buNone/>
            </a:pPr>
            <a:r>
              <a:rPr lang="en-US" sz="1500" dirty="0"/>
              <a:t>Get-</a:t>
            </a:r>
            <a:r>
              <a:rPr lang="en-US" sz="1500" dirty="0" err="1"/>
              <a:t>AzResourceGroup</a:t>
            </a:r>
            <a:r>
              <a:rPr lang="en-US" sz="1500" dirty="0"/>
              <a:t> </a:t>
            </a:r>
            <a:r>
              <a:rPr lang="en-US" sz="1500" dirty="0" smtClean="0"/>
              <a:t>| Format-List</a:t>
            </a:r>
          </a:p>
          <a:p>
            <a:pPr marL="0" indent="0">
              <a:buNone/>
            </a:pPr>
            <a:r>
              <a:rPr lang="en-US" sz="1500" dirty="0"/>
              <a:t>Get-</a:t>
            </a:r>
            <a:r>
              <a:rPr lang="en-US" sz="1500" dirty="0" err="1"/>
              <a:t>AzResourceGroup</a:t>
            </a:r>
            <a:r>
              <a:rPr lang="en-US" sz="1500" dirty="0"/>
              <a:t> </a:t>
            </a:r>
            <a:r>
              <a:rPr lang="en-US" sz="1500" dirty="0" smtClean="0"/>
              <a:t>| Format-Wide</a:t>
            </a:r>
          </a:p>
          <a:p>
            <a:pPr marL="0" indent="0">
              <a:buNone/>
            </a:pPr>
            <a:r>
              <a:rPr lang="en-US" sz="1500" dirty="0"/>
              <a:t>Get-</a:t>
            </a:r>
            <a:r>
              <a:rPr lang="en-US" sz="1500" dirty="0" err="1"/>
              <a:t>AzResourceGroup</a:t>
            </a:r>
            <a:r>
              <a:rPr lang="en-US" sz="1500" dirty="0"/>
              <a:t> </a:t>
            </a:r>
            <a:r>
              <a:rPr lang="en-US" sz="1500" dirty="0" smtClean="0"/>
              <a:t>| Out-</a:t>
            </a:r>
            <a:r>
              <a:rPr lang="en-US" sz="1500" dirty="0" err="1" smtClean="0"/>
              <a:t>GridView</a:t>
            </a:r>
            <a:endParaRPr lang="en-US" sz="1500" dirty="0" smtClean="0"/>
          </a:p>
          <a:p>
            <a:pPr marL="0" indent="0">
              <a:buNone/>
            </a:pPr>
            <a:r>
              <a:rPr lang="en-US" sz="1500" dirty="0"/>
              <a:t>Get-</a:t>
            </a:r>
            <a:r>
              <a:rPr lang="en-US" sz="1500" dirty="0" err="1"/>
              <a:t>AzResourceGroup</a:t>
            </a:r>
            <a:r>
              <a:rPr lang="en-US" sz="1500" dirty="0"/>
              <a:t> | </a:t>
            </a:r>
            <a:r>
              <a:rPr lang="en-US" sz="1500" dirty="0" smtClean="0"/>
              <a:t>Out-</a:t>
            </a:r>
            <a:r>
              <a:rPr lang="en-US" sz="1500" dirty="0" err="1" smtClean="0"/>
              <a:t>GridView</a:t>
            </a:r>
            <a:r>
              <a:rPr lang="en-US" sz="1500" dirty="0" smtClean="0"/>
              <a:t> –</a:t>
            </a:r>
            <a:r>
              <a:rPr lang="en-US" sz="1500" dirty="0" err="1" smtClean="0"/>
              <a:t>PassThru</a:t>
            </a:r>
            <a:r>
              <a:rPr lang="en-US" sz="1500" dirty="0" smtClean="0"/>
              <a:t> (#allows you to select)</a:t>
            </a:r>
          </a:p>
          <a:p>
            <a:pPr marL="0" indent="0">
              <a:buNone/>
            </a:pPr>
            <a:r>
              <a:rPr lang="en-US" sz="1500" dirty="0" smtClean="0"/>
              <a:t>Get-</a:t>
            </a:r>
            <a:r>
              <a:rPr lang="en-US" sz="1500" dirty="0" err="1" smtClean="0"/>
              <a:t>AzResourceGroup</a:t>
            </a:r>
            <a:r>
              <a:rPr lang="en-US" sz="1500" dirty="0" smtClean="0"/>
              <a:t> | Select </a:t>
            </a:r>
            <a:r>
              <a:rPr lang="en-US" sz="1500" dirty="0" err="1" smtClean="0"/>
              <a:t>ResourceGroupName</a:t>
            </a:r>
            <a:r>
              <a:rPr lang="en-US" sz="1500" dirty="0" smtClean="0"/>
              <a:t>, Location</a:t>
            </a:r>
          </a:p>
          <a:p>
            <a:pPr marL="0" indent="0">
              <a:buNone/>
            </a:pPr>
            <a:r>
              <a:rPr lang="en-US" sz="1500" dirty="0" smtClean="0"/>
              <a:t>Get-</a:t>
            </a:r>
            <a:r>
              <a:rPr lang="en-US" sz="1500" dirty="0" err="1" smtClean="0"/>
              <a:t>AzResourceGroup</a:t>
            </a:r>
            <a:r>
              <a:rPr lang="en-US" sz="1500" dirty="0" smtClean="0"/>
              <a:t> | where-object {$_.Location -</a:t>
            </a:r>
            <a:r>
              <a:rPr lang="en-US" sz="1500" dirty="0" err="1" smtClean="0"/>
              <a:t>eq</a:t>
            </a:r>
            <a:r>
              <a:rPr lang="en-US" sz="1500" dirty="0" smtClean="0"/>
              <a:t> ‘</a:t>
            </a:r>
            <a:r>
              <a:rPr lang="en-US" sz="1500" dirty="0" err="1" smtClean="0"/>
              <a:t>eastus</a:t>
            </a:r>
            <a:r>
              <a:rPr lang="en-US" sz="1500" dirty="0" smtClean="0"/>
              <a:t>'}</a:t>
            </a:r>
            <a:endParaRPr lang="en-US" sz="1500" dirty="0"/>
          </a:p>
        </p:txBody>
      </p:sp>
    </p:spTree>
    <p:extLst>
      <p:ext uri="{BB962C8B-B14F-4D97-AF65-F5344CB8AC3E}">
        <p14:creationId xmlns:p14="http://schemas.microsoft.com/office/powerpoint/2010/main" val="12036671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899" y="136478"/>
            <a:ext cx="11723426" cy="6721522"/>
          </a:xfrm>
        </p:spPr>
        <p:txBody>
          <a:bodyPr>
            <a:normAutofit/>
          </a:bodyPr>
          <a:lstStyle/>
          <a:p>
            <a:pPr marL="0" indent="0">
              <a:buNone/>
            </a:pPr>
            <a:r>
              <a:rPr lang="en-US" sz="1600" dirty="0" smtClean="0"/>
              <a:t>Where or where-object: this is majorly used for filtering the existing command. </a:t>
            </a:r>
          </a:p>
          <a:p>
            <a:pPr marL="0" indent="0">
              <a:buNone/>
            </a:pPr>
            <a:r>
              <a:rPr lang="en-US" sz="1600" dirty="0" err="1" smtClean="0"/>
              <a:t>Eg</a:t>
            </a:r>
            <a:r>
              <a:rPr lang="en-US" sz="1600" dirty="0"/>
              <a:t>:  Get-</a:t>
            </a:r>
            <a:r>
              <a:rPr lang="en-US" sz="1600" dirty="0" err="1"/>
              <a:t>ChildItem</a:t>
            </a:r>
            <a:r>
              <a:rPr lang="en-US" sz="1600" dirty="0"/>
              <a:t> -Path 'C:\Program Files (x86)' -</a:t>
            </a:r>
            <a:r>
              <a:rPr lang="en-US" sz="1600" dirty="0" err="1"/>
              <a:t>Recurse</a:t>
            </a:r>
            <a:r>
              <a:rPr lang="en-US" sz="1600" dirty="0"/>
              <a:t> | Where-Object {$_.Extension -</a:t>
            </a:r>
            <a:r>
              <a:rPr lang="en-US" sz="1600" dirty="0" err="1"/>
              <a:t>eq</a:t>
            </a:r>
            <a:r>
              <a:rPr lang="en-US" sz="1600" dirty="0"/>
              <a:t> ".exe"} </a:t>
            </a:r>
          </a:p>
          <a:p>
            <a:pPr marL="0" indent="0">
              <a:buNone/>
            </a:pPr>
            <a:endParaRPr lang="en-US" sz="1600" dirty="0" smtClean="0"/>
          </a:p>
          <a:p>
            <a:pPr marL="0" indent="0">
              <a:buNone/>
            </a:pPr>
            <a:endParaRPr lang="en-US" sz="1600" dirty="0"/>
          </a:p>
          <a:p>
            <a:pPr marL="0" indent="0">
              <a:buNone/>
            </a:pPr>
            <a:r>
              <a:rPr lang="en-US" sz="1600" dirty="0" smtClean="0"/>
              <a:t>Functions: it is a dynamic way we allow users to enter their values in the terminal. So we create function first then in the same terminal we need to use that function.</a:t>
            </a:r>
          </a:p>
          <a:p>
            <a:pPr marL="0" indent="0">
              <a:buNone/>
            </a:pPr>
            <a:r>
              <a:rPr lang="en-US" sz="1600" dirty="0" err="1"/>
              <a:t>Eg</a:t>
            </a:r>
            <a:r>
              <a:rPr lang="en-US" sz="1600" dirty="0"/>
              <a:t>: </a:t>
            </a:r>
            <a:endParaRPr lang="en-US" sz="1600" dirty="0" smtClean="0"/>
          </a:p>
          <a:p>
            <a:pPr marL="0" indent="0">
              <a:buNone/>
            </a:pPr>
            <a:r>
              <a:rPr lang="en-US" sz="1600" dirty="0" smtClean="0"/>
              <a:t>Function </a:t>
            </a:r>
            <a:r>
              <a:rPr lang="en-US" sz="1600" dirty="0" err="1"/>
              <a:t>myfunc</a:t>
            </a:r>
            <a:r>
              <a:rPr lang="en-US" sz="1600" dirty="0"/>
              <a:t> ([</a:t>
            </a:r>
            <a:r>
              <a:rPr lang="en-US" sz="1600" dirty="0" err="1"/>
              <a:t>int</a:t>
            </a:r>
            <a:r>
              <a:rPr lang="en-US" sz="1600" dirty="0"/>
              <a:t>]$a,[</a:t>
            </a:r>
            <a:r>
              <a:rPr lang="en-US" sz="1600" dirty="0" err="1"/>
              <a:t>int</a:t>
            </a:r>
            <a:r>
              <a:rPr lang="en-US" sz="1600" dirty="0"/>
              <a:t>]$b)</a:t>
            </a:r>
          </a:p>
          <a:p>
            <a:pPr marL="0" indent="0">
              <a:buNone/>
            </a:pPr>
            <a:r>
              <a:rPr lang="en-US" sz="1600" dirty="0"/>
              <a:t>{</a:t>
            </a:r>
          </a:p>
          <a:p>
            <a:pPr marL="0" indent="0">
              <a:buNone/>
            </a:pPr>
            <a:r>
              <a:rPr lang="en-US" sz="1600" dirty="0"/>
              <a:t>    $c = $a+$b</a:t>
            </a:r>
          </a:p>
          <a:p>
            <a:pPr marL="0" indent="0">
              <a:buNone/>
            </a:pPr>
            <a:r>
              <a:rPr lang="en-US" sz="1600" dirty="0"/>
              <a:t>    write-host "sum is $c"</a:t>
            </a:r>
          </a:p>
          <a:p>
            <a:pPr marL="0" indent="0">
              <a:buNone/>
            </a:pPr>
            <a:r>
              <a:rPr lang="en-US" sz="1600" dirty="0" smtClean="0"/>
              <a:t>}</a:t>
            </a:r>
          </a:p>
          <a:p>
            <a:pPr marL="0" indent="0">
              <a:buNone/>
            </a:pPr>
            <a:r>
              <a:rPr lang="en-US" sz="1600" b="1" dirty="0" smtClean="0"/>
              <a:t>Advance Function:</a:t>
            </a:r>
            <a:r>
              <a:rPr lang="en-US" sz="1600" dirty="0" smtClean="0"/>
              <a:t> </a:t>
            </a:r>
          </a:p>
          <a:p>
            <a:pPr>
              <a:buFont typeface="Wingdings" panose="05000000000000000000" pitchFamily="2" charset="2"/>
              <a:buChar char="à"/>
            </a:pPr>
            <a:r>
              <a:rPr lang="en-US" sz="1600" dirty="0" smtClean="0">
                <a:sym typeface="Wingdings" panose="05000000000000000000" pitchFamily="2" charset="2"/>
              </a:rPr>
              <a:t>It is to make a function which can work </a:t>
            </a:r>
            <a:r>
              <a:rPr lang="en-US" sz="1600" dirty="0" err="1" smtClean="0">
                <a:sym typeface="Wingdings" panose="05000000000000000000" pitchFamily="2" charset="2"/>
              </a:rPr>
              <a:t>exctactly</a:t>
            </a:r>
            <a:r>
              <a:rPr lang="en-US" sz="1600" dirty="0" smtClean="0">
                <a:sym typeface="Wingdings" panose="05000000000000000000" pitchFamily="2" charset="2"/>
              </a:rPr>
              <a:t> the same way how a windows </a:t>
            </a:r>
            <a:r>
              <a:rPr lang="en-US" sz="1600" dirty="0" err="1" smtClean="0">
                <a:sym typeface="Wingdings" panose="05000000000000000000" pitchFamily="2" charset="2"/>
              </a:rPr>
              <a:t>powershell</a:t>
            </a:r>
            <a:r>
              <a:rPr lang="en-US" sz="1600" dirty="0" smtClean="0">
                <a:sym typeface="Wingdings" panose="05000000000000000000" pitchFamily="2" charset="2"/>
              </a:rPr>
              <a:t> </a:t>
            </a:r>
            <a:r>
              <a:rPr lang="en-US" sz="1600" dirty="0" err="1" smtClean="0">
                <a:sym typeface="Wingdings" panose="05000000000000000000" pitchFamily="2" charset="2"/>
              </a:rPr>
              <a:t>commandlet</a:t>
            </a:r>
            <a:r>
              <a:rPr lang="en-US" sz="1600" dirty="0" smtClean="0">
                <a:sym typeface="Wingdings" panose="05000000000000000000" pitchFamily="2" charset="2"/>
              </a:rPr>
              <a:t> works. </a:t>
            </a:r>
            <a:endParaRPr lang="en-US" sz="1600" dirty="0">
              <a:sym typeface="Wingdings" panose="05000000000000000000" pitchFamily="2" charset="2"/>
            </a:endParaRPr>
          </a:p>
          <a:p>
            <a:pPr marL="0" indent="0">
              <a:buNone/>
            </a:pPr>
            <a:r>
              <a:rPr lang="en-US" sz="1600" dirty="0" smtClean="0">
                <a:sym typeface="Wingdings" panose="05000000000000000000" pitchFamily="2" charset="2"/>
              </a:rPr>
              <a:t>One line comment: only one line comment.</a:t>
            </a:r>
          </a:p>
          <a:p>
            <a:pPr marL="0" indent="0">
              <a:buNone/>
            </a:pPr>
            <a:r>
              <a:rPr lang="en-US" sz="1600" dirty="0" err="1" smtClean="0">
                <a:sym typeface="Wingdings" panose="05000000000000000000" pitchFamily="2" charset="2"/>
              </a:rPr>
              <a:t>Mutliline</a:t>
            </a:r>
            <a:r>
              <a:rPr lang="en-US" sz="1600" dirty="0" smtClean="0">
                <a:sym typeface="Wingdings" panose="05000000000000000000" pitchFamily="2" charset="2"/>
              </a:rPr>
              <a:t> comment: used for multiline comments. Used in advanced functions. What ever the multiline comments will keep in a advanced function, that will be displayed in the help command of the that function in future.</a:t>
            </a:r>
          </a:p>
          <a:p>
            <a:pPr marL="0" indent="0">
              <a:buNone/>
            </a:pPr>
            <a:r>
              <a:rPr lang="en-US" sz="1600" dirty="0" err="1" smtClean="0">
                <a:sym typeface="Wingdings" panose="05000000000000000000" pitchFamily="2" charset="2"/>
              </a:rPr>
              <a:t>Commandletbinding</a:t>
            </a:r>
            <a:r>
              <a:rPr lang="en-US" sz="1600" dirty="0" smtClean="0">
                <a:sym typeface="Wingdings" panose="05000000000000000000" pitchFamily="2" charset="2"/>
              </a:rPr>
              <a:t>: once we keep this one in advance function, the function will behave like a normal </a:t>
            </a:r>
            <a:r>
              <a:rPr lang="en-US" sz="1600" dirty="0" err="1" smtClean="0">
                <a:sym typeface="Wingdings" panose="05000000000000000000" pitchFamily="2" charset="2"/>
              </a:rPr>
              <a:t>commandlet</a:t>
            </a:r>
            <a:r>
              <a:rPr lang="en-US" sz="1600" dirty="0" smtClean="0">
                <a:sym typeface="Wingdings" panose="05000000000000000000" pitchFamily="2" charset="2"/>
              </a:rPr>
              <a:t> in </a:t>
            </a:r>
            <a:r>
              <a:rPr lang="en-US" sz="1600" dirty="0" err="1" smtClean="0">
                <a:sym typeface="Wingdings" panose="05000000000000000000" pitchFamily="2" charset="2"/>
              </a:rPr>
              <a:t>powershell</a:t>
            </a:r>
            <a:r>
              <a:rPr lang="en-US" sz="1600" dirty="0" smtClean="0">
                <a:sym typeface="Wingdings" panose="05000000000000000000" pitchFamily="2" charset="2"/>
              </a:rPr>
              <a:t>.</a:t>
            </a:r>
          </a:p>
          <a:p>
            <a:pPr marL="0" indent="0">
              <a:buNone/>
            </a:pPr>
            <a:r>
              <a:rPr lang="en-US" sz="1600" dirty="0" smtClean="0">
                <a:sym typeface="Wingdings" panose="05000000000000000000" pitchFamily="2" charset="2"/>
              </a:rPr>
              <a:t>Parameter set: there are set of parameters in which at a time only </a:t>
            </a:r>
            <a:r>
              <a:rPr lang="en-US" sz="1600" dirty="0" err="1" smtClean="0">
                <a:sym typeface="Wingdings" panose="05000000000000000000" pitchFamily="2" charset="2"/>
              </a:rPr>
              <a:t>only</a:t>
            </a:r>
            <a:r>
              <a:rPr lang="en-US" sz="1600" dirty="0" smtClean="0">
                <a:sym typeface="Wingdings" panose="05000000000000000000" pitchFamily="2" charset="2"/>
              </a:rPr>
              <a:t> one </a:t>
            </a:r>
            <a:r>
              <a:rPr lang="en-US" sz="1600" dirty="0" err="1" smtClean="0">
                <a:sym typeface="Wingdings" panose="05000000000000000000" pitchFamily="2" charset="2"/>
              </a:rPr>
              <a:t>perameter</a:t>
            </a:r>
            <a:r>
              <a:rPr lang="en-US" sz="1600" dirty="0" smtClean="0">
                <a:sym typeface="Wingdings" panose="05000000000000000000" pitchFamily="2" charset="2"/>
              </a:rPr>
              <a:t> will be available for use.</a:t>
            </a:r>
          </a:p>
          <a:p>
            <a:pPr marL="0" indent="0">
              <a:buNone/>
            </a:pPr>
            <a:r>
              <a:rPr lang="en-US" sz="1600" dirty="0" smtClean="0">
                <a:sym typeface="Wingdings" panose="05000000000000000000" pitchFamily="2" charset="2"/>
              </a:rPr>
              <a:t>Support should process = $true  what ever the logic we have written over the function should process. </a:t>
            </a:r>
            <a:endParaRPr lang="en-US" sz="1600" dirty="0"/>
          </a:p>
        </p:txBody>
      </p:sp>
    </p:spTree>
    <p:extLst>
      <p:ext uri="{BB962C8B-B14F-4D97-AF65-F5344CB8AC3E}">
        <p14:creationId xmlns:p14="http://schemas.microsoft.com/office/powerpoint/2010/main" val="3845674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899" y="136478"/>
            <a:ext cx="11723426" cy="6721522"/>
          </a:xfrm>
        </p:spPr>
        <p:txBody>
          <a:bodyPr>
            <a:normAutofit/>
          </a:bodyPr>
          <a:lstStyle/>
          <a:p>
            <a:pPr marL="0" indent="0">
              <a:buNone/>
            </a:pPr>
            <a:r>
              <a:rPr lang="en-US" sz="1600" dirty="0" smtClean="0"/>
              <a:t>Positional Binding=$false --&gt; once the function created we need to add the parameter values in the terminal. if you mentioned true positional binding is true. False means positional parameter is false. So we don’t need to worry about the positional bindings.</a:t>
            </a:r>
          </a:p>
          <a:p>
            <a:pPr marL="0" indent="0">
              <a:buNone/>
            </a:pPr>
            <a:r>
              <a:rPr lang="en-US" sz="1600" dirty="0" smtClean="0"/>
              <a:t>Help </a:t>
            </a:r>
            <a:r>
              <a:rPr lang="en-US" sz="1600" dirty="0" err="1" smtClean="0"/>
              <a:t>uri</a:t>
            </a:r>
            <a:r>
              <a:rPr lang="en-US" sz="1600" dirty="0" smtClean="0"/>
              <a:t> </a:t>
            </a:r>
            <a:r>
              <a:rPr lang="en-US" sz="1600" dirty="0" smtClean="0">
                <a:sym typeface="Wingdings" panose="05000000000000000000" pitchFamily="2" charset="2"/>
              </a:rPr>
              <a:t> if you have any article where the users gets some help, we can mentioned that one here.</a:t>
            </a:r>
          </a:p>
          <a:p>
            <a:pPr marL="0" indent="0">
              <a:buNone/>
            </a:pPr>
            <a:r>
              <a:rPr lang="en-US" sz="1600" dirty="0" smtClean="0">
                <a:sym typeface="Wingdings" panose="05000000000000000000" pitchFamily="2" charset="2"/>
              </a:rPr>
              <a:t>Confirm impact: this is a confirm parameter which will be there in </a:t>
            </a:r>
            <a:r>
              <a:rPr lang="en-US" sz="1600" dirty="0" err="1" smtClean="0">
                <a:sym typeface="Wingdings" panose="05000000000000000000" pitchFamily="2" charset="2"/>
              </a:rPr>
              <a:t>inbuild</a:t>
            </a:r>
            <a:r>
              <a:rPr lang="en-US" sz="1600" dirty="0" smtClean="0">
                <a:sym typeface="Wingdings" panose="05000000000000000000" pitchFamily="2" charset="2"/>
              </a:rPr>
              <a:t> </a:t>
            </a:r>
            <a:r>
              <a:rPr lang="en-US" sz="1600" dirty="0" err="1" smtClean="0">
                <a:sym typeface="Wingdings" panose="05000000000000000000" pitchFamily="2" charset="2"/>
              </a:rPr>
              <a:t>powershell</a:t>
            </a:r>
            <a:r>
              <a:rPr lang="en-US" sz="1600" dirty="0" smtClean="0">
                <a:sym typeface="Wingdings" panose="05000000000000000000" pitchFamily="2" charset="2"/>
              </a:rPr>
              <a:t> </a:t>
            </a:r>
            <a:r>
              <a:rPr lang="en-US" sz="1600" dirty="0" err="1" smtClean="0">
                <a:sym typeface="Wingdings" panose="05000000000000000000" pitchFamily="2" charset="2"/>
              </a:rPr>
              <a:t>commanlet</a:t>
            </a:r>
            <a:r>
              <a:rPr lang="en-US" sz="1600" dirty="0" smtClean="0">
                <a:sym typeface="Wingdings" panose="05000000000000000000" pitchFamily="2" charset="2"/>
              </a:rPr>
              <a:t>. This indicates that we wanted to confirm pop up with confirm screen on the terminal at the time of running that command.</a:t>
            </a:r>
          </a:p>
          <a:p>
            <a:pPr marL="0" indent="0">
              <a:buNone/>
            </a:pPr>
            <a:r>
              <a:rPr lang="en-US" sz="1600" dirty="0" err="1" smtClean="0">
                <a:sym typeface="Wingdings" panose="05000000000000000000" pitchFamily="2" charset="2"/>
              </a:rPr>
              <a:t>Eg</a:t>
            </a:r>
            <a:r>
              <a:rPr lang="en-US" sz="1600" dirty="0" smtClean="0">
                <a:sym typeface="Wingdings" panose="05000000000000000000" pitchFamily="2" charset="2"/>
              </a:rPr>
              <a:t>: </a:t>
            </a:r>
          </a:p>
          <a:p>
            <a:pPr marL="0" indent="0">
              <a:buNone/>
            </a:pPr>
            <a:r>
              <a:rPr lang="en-US" sz="1600" dirty="0">
                <a:sym typeface="Wingdings" panose="05000000000000000000" pitchFamily="2" charset="2"/>
              </a:rPr>
              <a:t>PS E:\PowershellScripting\powershellscripts\Functions\functions&gt; Set-Service -Name Spooler -Status Running -</a:t>
            </a:r>
            <a:r>
              <a:rPr lang="en-US" sz="1600" dirty="0" smtClean="0">
                <a:sym typeface="Wingdings" panose="05000000000000000000" pitchFamily="2" charset="2"/>
              </a:rPr>
              <a:t>Confirm</a:t>
            </a:r>
          </a:p>
          <a:p>
            <a:pPr marL="0" indent="0">
              <a:buNone/>
            </a:pPr>
            <a:r>
              <a:rPr lang="en-US" sz="1600" dirty="0" smtClean="0">
                <a:solidFill>
                  <a:schemeClr val="accent4">
                    <a:lumMod val="50000"/>
                  </a:schemeClr>
                </a:solidFill>
                <a:sym typeface="Wingdings" panose="05000000000000000000" pitchFamily="2" charset="2"/>
              </a:rPr>
              <a:t>Confirm</a:t>
            </a:r>
          </a:p>
          <a:p>
            <a:pPr marL="0" indent="0">
              <a:buNone/>
            </a:pPr>
            <a:r>
              <a:rPr lang="en-US" sz="1600" dirty="0" smtClean="0">
                <a:solidFill>
                  <a:schemeClr val="accent4">
                    <a:lumMod val="50000"/>
                  </a:schemeClr>
                </a:solidFill>
                <a:sym typeface="Wingdings" panose="05000000000000000000" pitchFamily="2" charset="2"/>
              </a:rPr>
              <a:t>Are you sure you want to perform this action?</a:t>
            </a:r>
          </a:p>
          <a:p>
            <a:pPr marL="0" indent="0">
              <a:buNone/>
            </a:pPr>
            <a:r>
              <a:rPr lang="en-US" sz="1600" dirty="0" smtClean="0">
                <a:solidFill>
                  <a:schemeClr val="accent4">
                    <a:lumMod val="50000"/>
                  </a:schemeClr>
                </a:solidFill>
                <a:sym typeface="Wingdings" panose="05000000000000000000" pitchFamily="2" charset="2"/>
              </a:rPr>
              <a:t>Performing the operation "Set-Service" on target "Print Spooler (Spooler)".</a:t>
            </a:r>
          </a:p>
          <a:p>
            <a:pPr marL="0" indent="0">
              <a:buNone/>
            </a:pPr>
            <a:r>
              <a:rPr lang="en-US" sz="1600" dirty="0" smtClean="0">
                <a:solidFill>
                  <a:schemeClr val="accent4">
                    <a:lumMod val="50000"/>
                  </a:schemeClr>
                </a:solidFill>
                <a:sym typeface="Wingdings" panose="05000000000000000000" pitchFamily="2" charset="2"/>
              </a:rPr>
              <a:t>[Y] Yes  [A] Yes to All  [N] No  [L] No to All  [S] Suspend  [?] Help (default is "Y"): </a:t>
            </a:r>
          </a:p>
          <a:p>
            <a:pPr marL="0" indent="0">
              <a:buNone/>
            </a:pPr>
            <a:r>
              <a:rPr lang="en-US" sz="1600" dirty="0" smtClean="0">
                <a:sym typeface="Wingdings" panose="05000000000000000000" pitchFamily="2" charset="2"/>
              </a:rPr>
              <a:t>Confirm impact in advance function means the system will understand what is the impact of this function creates on the system or that process after running that function.</a:t>
            </a:r>
          </a:p>
        </p:txBody>
      </p:sp>
    </p:spTree>
    <p:extLst>
      <p:ext uri="{BB962C8B-B14F-4D97-AF65-F5344CB8AC3E}">
        <p14:creationId xmlns:p14="http://schemas.microsoft.com/office/powerpoint/2010/main" val="1785430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6214" y="128788"/>
            <a:ext cx="11797048" cy="6568225"/>
          </a:xfrm>
        </p:spPr>
        <p:txBody>
          <a:bodyPr>
            <a:normAutofit/>
          </a:bodyPr>
          <a:lstStyle/>
          <a:p>
            <a:pPr marL="0" indent="0">
              <a:buNone/>
            </a:pPr>
            <a:r>
              <a:rPr lang="en-US" sz="1500" dirty="0"/>
              <a:t>Get-</a:t>
            </a:r>
            <a:r>
              <a:rPr lang="en-US" sz="1500" dirty="0" err="1"/>
              <a:t>AzResourceGroup</a:t>
            </a:r>
            <a:r>
              <a:rPr lang="en-US" sz="1500" dirty="0"/>
              <a:t> | where-object {$_.Location -</a:t>
            </a:r>
            <a:r>
              <a:rPr lang="en-US" sz="1500" dirty="0" err="1"/>
              <a:t>eq</a:t>
            </a:r>
            <a:r>
              <a:rPr lang="en-US" sz="1500" dirty="0"/>
              <a:t> ‘</a:t>
            </a:r>
            <a:r>
              <a:rPr lang="en-US" sz="1500" dirty="0" err="1"/>
              <a:t>eastus</a:t>
            </a:r>
            <a:r>
              <a:rPr lang="en-US" sz="1500" dirty="0" smtClean="0"/>
              <a:t>'} | Select </a:t>
            </a:r>
            <a:r>
              <a:rPr lang="en-US" sz="1500" dirty="0" err="1" smtClean="0"/>
              <a:t>ResourceGroupName</a:t>
            </a:r>
            <a:r>
              <a:rPr lang="en-US" sz="1500" dirty="0" smtClean="0"/>
              <a:t>, Location</a:t>
            </a:r>
          </a:p>
          <a:p>
            <a:pPr marL="0" indent="0">
              <a:buNone/>
            </a:pPr>
            <a:r>
              <a:rPr lang="en-US" sz="1500" b="1" dirty="0" err="1" smtClean="0"/>
              <a:t>MultiLine</a:t>
            </a:r>
            <a:r>
              <a:rPr lang="en-US" sz="1500" b="1" dirty="0" smtClean="0"/>
              <a:t> scripting:</a:t>
            </a:r>
          </a:p>
          <a:p>
            <a:pPr marL="0" indent="0">
              <a:buNone/>
            </a:pPr>
            <a:r>
              <a:rPr lang="en-US" sz="1500" dirty="0"/>
              <a:t>Get-</a:t>
            </a:r>
            <a:r>
              <a:rPr lang="en-US" sz="1500" dirty="0" err="1"/>
              <a:t>AzResourceGroup</a:t>
            </a:r>
            <a:r>
              <a:rPr lang="en-US" sz="1500" dirty="0"/>
              <a:t> </a:t>
            </a:r>
            <a:r>
              <a:rPr lang="en-US" sz="1500" dirty="0" smtClean="0"/>
              <a:t>|`</a:t>
            </a:r>
          </a:p>
          <a:p>
            <a:pPr marL="0" indent="0">
              <a:buNone/>
            </a:pPr>
            <a:r>
              <a:rPr lang="en-US" sz="1500" dirty="0" smtClean="0"/>
              <a:t> </a:t>
            </a:r>
            <a:r>
              <a:rPr lang="en-US" sz="1500" dirty="0"/>
              <a:t>where-object {$_.Location -</a:t>
            </a:r>
            <a:r>
              <a:rPr lang="en-US" sz="1500" dirty="0" err="1"/>
              <a:t>eq</a:t>
            </a:r>
            <a:r>
              <a:rPr lang="en-US" sz="1500" dirty="0"/>
              <a:t> ‘</a:t>
            </a:r>
            <a:r>
              <a:rPr lang="en-US" sz="1500" dirty="0" err="1"/>
              <a:t>eastus</a:t>
            </a:r>
            <a:r>
              <a:rPr lang="en-US" sz="1500" dirty="0"/>
              <a:t>'} </a:t>
            </a:r>
            <a:r>
              <a:rPr lang="en-US" sz="1500" dirty="0" smtClean="0"/>
              <a:t>|`</a:t>
            </a:r>
          </a:p>
          <a:p>
            <a:pPr marL="0" indent="0">
              <a:buNone/>
            </a:pPr>
            <a:r>
              <a:rPr lang="en-US" sz="1500" dirty="0" smtClean="0"/>
              <a:t> </a:t>
            </a:r>
            <a:r>
              <a:rPr lang="en-US" sz="1500" dirty="0"/>
              <a:t>Select </a:t>
            </a:r>
            <a:r>
              <a:rPr lang="en-US" sz="1500" dirty="0" err="1"/>
              <a:t>ResourceGroupName</a:t>
            </a:r>
            <a:r>
              <a:rPr lang="en-US" sz="1500" dirty="0"/>
              <a:t>, Location</a:t>
            </a:r>
          </a:p>
          <a:p>
            <a:pPr marL="0" indent="0">
              <a:buNone/>
            </a:pPr>
            <a:endParaRPr lang="en-US" sz="1500" dirty="0" smtClean="0"/>
          </a:p>
          <a:p>
            <a:pPr marL="0" indent="0">
              <a:buNone/>
            </a:pPr>
            <a:r>
              <a:rPr lang="en-US" sz="1500" dirty="0"/>
              <a:t>New-</a:t>
            </a:r>
            <a:r>
              <a:rPr lang="en-US" sz="1500" dirty="0" err="1"/>
              <a:t>AzResourceGroup</a:t>
            </a:r>
            <a:r>
              <a:rPr lang="en-US" sz="1500" dirty="0"/>
              <a:t> -Name demo -Location </a:t>
            </a:r>
            <a:r>
              <a:rPr lang="en-US" sz="1500" dirty="0" err="1" smtClean="0"/>
              <a:t>eastus</a:t>
            </a:r>
            <a:endParaRPr lang="en-US" sz="1500" dirty="0" smtClean="0"/>
          </a:p>
          <a:p>
            <a:pPr marL="0" indent="0">
              <a:buNone/>
            </a:pPr>
            <a:r>
              <a:rPr lang="en-US" sz="1500" dirty="0"/>
              <a:t>New-</a:t>
            </a:r>
            <a:r>
              <a:rPr lang="en-US" sz="1500" dirty="0" err="1"/>
              <a:t>AzVM</a:t>
            </a:r>
            <a:r>
              <a:rPr lang="en-US" sz="1500" dirty="0"/>
              <a:t> -</a:t>
            </a:r>
            <a:r>
              <a:rPr lang="en-US" sz="1500" dirty="0" err="1"/>
              <a:t>ResourceGroupName</a:t>
            </a:r>
            <a:r>
              <a:rPr lang="en-US" sz="1500" dirty="0"/>
              <a:t> demo -Location </a:t>
            </a:r>
            <a:r>
              <a:rPr lang="en-US" sz="1500" dirty="0" err="1"/>
              <a:t>eastus</a:t>
            </a:r>
            <a:r>
              <a:rPr lang="en-US" sz="1500" dirty="0"/>
              <a:t> -Name </a:t>
            </a:r>
            <a:r>
              <a:rPr lang="en-US" sz="1500" dirty="0" err="1"/>
              <a:t>devvm</a:t>
            </a:r>
            <a:r>
              <a:rPr lang="en-US" sz="1500" dirty="0"/>
              <a:t> -Image </a:t>
            </a:r>
            <a:r>
              <a:rPr lang="en-US" sz="1500" dirty="0" err="1" smtClean="0"/>
              <a:t>UbuntuLTS</a:t>
            </a:r>
            <a:endParaRPr lang="en-US" sz="1500" dirty="0" smtClean="0"/>
          </a:p>
          <a:p>
            <a:pPr marL="0" indent="0">
              <a:buNone/>
            </a:pPr>
            <a:endParaRPr lang="en-US" sz="1500" dirty="0"/>
          </a:p>
          <a:p>
            <a:pPr marL="0" indent="0">
              <a:buNone/>
            </a:pPr>
            <a:r>
              <a:rPr lang="en-US" sz="1500" dirty="0"/>
              <a:t>$</a:t>
            </a:r>
            <a:r>
              <a:rPr lang="en-US" sz="1500" dirty="0" err="1"/>
              <a:t>rg</a:t>
            </a:r>
            <a:r>
              <a:rPr lang="en-US" sz="1500" dirty="0"/>
              <a:t>="</a:t>
            </a:r>
            <a:r>
              <a:rPr lang="en-US" sz="1500" dirty="0" err="1"/>
              <a:t>dev</a:t>
            </a:r>
            <a:r>
              <a:rPr lang="en-US" sz="1500" dirty="0"/>
              <a:t>"</a:t>
            </a:r>
          </a:p>
          <a:p>
            <a:pPr marL="0" indent="0">
              <a:buNone/>
            </a:pPr>
            <a:r>
              <a:rPr lang="en-US" sz="1500" dirty="0" err="1"/>
              <a:t>foreach</a:t>
            </a:r>
            <a:r>
              <a:rPr lang="en-US" sz="1500" dirty="0"/>
              <a:t> ($</a:t>
            </a:r>
            <a:r>
              <a:rPr lang="en-US" sz="1500" dirty="0" err="1"/>
              <a:t>i</a:t>
            </a:r>
            <a:r>
              <a:rPr lang="en-US" sz="1500" dirty="0"/>
              <a:t> in 1..10) {</a:t>
            </a:r>
          </a:p>
          <a:p>
            <a:pPr marL="0" indent="0">
              <a:buNone/>
            </a:pPr>
            <a:r>
              <a:rPr lang="en-US" sz="1500" dirty="0"/>
              <a:t>New-</a:t>
            </a:r>
            <a:r>
              <a:rPr lang="en-US" sz="1500" dirty="0" err="1"/>
              <a:t>AzStorageAccount</a:t>
            </a:r>
            <a:r>
              <a:rPr lang="en-US" sz="1500" dirty="0"/>
              <a:t> `</a:t>
            </a:r>
          </a:p>
          <a:p>
            <a:pPr marL="0" indent="0">
              <a:buNone/>
            </a:pPr>
            <a:r>
              <a:rPr lang="en-US" sz="1500" dirty="0"/>
              <a:t>     -</a:t>
            </a:r>
            <a:r>
              <a:rPr lang="en-US" sz="1500" dirty="0" err="1"/>
              <a:t>ResourceGroupName</a:t>
            </a:r>
            <a:r>
              <a:rPr lang="en-US" sz="1500" dirty="0"/>
              <a:t> $</a:t>
            </a:r>
            <a:r>
              <a:rPr lang="en-US" sz="1500" dirty="0" err="1"/>
              <a:t>rg</a:t>
            </a:r>
            <a:r>
              <a:rPr lang="en-US" sz="1500" dirty="0"/>
              <a:t> `</a:t>
            </a:r>
          </a:p>
          <a:p>
            <a:pPr marL="0" indent="0">
              <a:buNone/>
            </a:pPr>
            <a:r>
              <a:rPr lang="en-US" sz="1500" dirty="0"/>
              <a:t>     -Name devui89gy23yu$i `</a:t>
            </a:r>
          </a:p>
          <a:p>
            <a:pPr marL="0" indent="0">
              <a:buNone/>
            </a:pPr>
            <a:r>
              <a:rPr lang="en-US" sz="1500" dirty="0"/>
              <a:t>     -</a:t>
            </a:r>
            <a:r>
              <a:rPr lang="en-US" sz="1500" dirty="0" err="1"/>
              <a:t>SkuName</a:t>
            </a:r>
            <a:r>
              <a:rPr lang="en-US" sz="1500" dirty="0"/>
              <a:t> </a:t>
            </a:r>
            <a:r>
              <a:rPr lang="en-US" sz="1500" dirty="0" err="1"/>
              <a:t>Standard_LRS</a:t>
            </a:r>
            <a:r>
              <a:rPr lang="en-US" sz="1500" dirty="0"/>
              <a:t> `</a:t>
            </a:r>
          </a:p>
          <a:p>
            <a:pPr marL="0" indent="0">
              <a:buNone/>
            </a:pPr>
            <a:r>
              <a:rPr lang="en-US" sz="1500" dirty="0"/>
              <a:t>     -Location '</a:t>
            </a:r>
            <a:r>
              <a:rPr lang="en-US" sz="1500" dirty="0" err="1"/>
              <a:t>eastus</a:t>
            </a:r>
            <a:r>
              <a:rPr lang="en-US" sz="1500" dirty="0"/>
              <a:t>' `</a:t>
            </a:r>
          </a:p>
          <a:p>
            <a:pPr marL="0" indent="0">
              <a:buNone/>
            </a:pPr>
            <a:r>
              <a:rPr lang="en-US" sz="1500" dirty="0"/>
              <a:t>     -</a:t>
            </a:r>
            <a:r>
              <a:rPr lang="en-US" sz="1500" dirty="0" err="1"/>
              <a:t>AsJob</a:t>
            </a:r>
            <a:endParaRPr lang="en-US" sz="1500" dirty="0"/>
          </a:p>
          <a:p>
            <a:pPr marL="0" indent="0">
              <a:buNone/>
            </a:pPr>
            <a:r>
              <a:rPr lang="en-US" sz="1500" dirty="0"/>
              <a:t>}</a:t>
            </a:r>
          </a:p>
        </p:txBody>
      </p:sp>
    </p:spTree>
    <p:extLst>
      <p:ext uri="{BB962C8B-B14F-4D97-AF65-F5344CB8AC3E}">
        <p14:creationId xmlns:p14="http://schemas.microsoft.com/office/powerpoint/2010/main" val="6679205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6727" y="218364"/>
            <a:ext cx="11505063" cy="6639636"/>
          </a:xfrm>
        </p:spPr>
        <p:txBody>
          <a:bodyPr>
            <a:normAutofit/>
          </a:bodyPr>
          <a:lstStyle/>
          <a:p>
            <a:pPr marL="342900" indent="-342900">
              <a:buAutoNum type="arabicPeriod"/>
            </a:pPr>
            <a:r>
              <a:rPr lang="en-US" sz="1600" dirty="0" smtClean="0"/>
              <a:t>PowerShell is automation engine from the Microsoft that provides a task based command line interface, a dynamic scripting environment, an interactive shell engine, and much more object oriented scripting language.</a:t>
            </a:r>
            <a:endParaRPr lang="en-US" sz="1600" dirty="0"/>
          </a:p>
          <a:p>
            <a:pPr marL="342900" indent="-342900">
              <a:buAutoNum type="arabicPeriod"/>
            </a:pPr>
            <a:r>
              <a:rPr lang="en-US" sz="1600" dirty="0" smtClean="0"/>
              <a:t>It build on </a:t>
            </a:r>
            <a:r>
              <a:rPr lang="en-US" sz="1600" dirty="0" err="1" smtClean="0"/>
              <a:t>.net</a:t>
            </a:r>
            <a:r>
              <a:rPr lang="en-US" sz="1600" dirty="0" smtClean="0"/>
              <a:t> framework. </a:t>
            </a:r>
          </a:p>
          <a:p>
            <a:pPr marL="342900" indent="-342900">
              <a:buAutoNum type="arabicPeriod"/>
            </a:pPr>
            <a:r>
              <a:rPr lang="en-US" sz="1600" dirty="0" smtClean="0"/>
              <a:t>It is part of windows management framework (WMF) </a:t>
            </a:r>
            <a:r>
              <a:rPr lang="en-US" sz="1600" dirty="0" smtClean="0">
                <a:sym typeface="Wingdings" panose="05000000000000000000" pitchFamily="2" charset="2"/>
              </a:rPr>
              <a:t> WMF is a set of tools from Microsoft. In which </a:t>
            </a:r>
            <a:r>
              <a:rPr lang="en-US" sz="1600" dirty="0" err="1" smtClean="0">
                <a:sym typeface="Wingdings" panose="05000000000000000000" pitchFamily="2" charset="2"/>
              </a:rPr>
              <a:t>powershell</a:t>
            </a:r>
            <a:r>
              <a:rPr lang="en-US" sz="1600" dirty="0" smtClean="0">
                <a:sym typeface="Wingdings" panose="05000000000000000000" pitchFamily="2" charset="2"/>
              </a:rPr>
              <a:t> is one of them.</a:t>
            </a:r>
          </a:p>
          <a:p>
            <a:pPr marL="0" indent="0">
              <a:buNone/>
            </a:pPr>
            <a:r>
              <a:rPr lang="en-US" sz="1600" b="1" dirty="0" smtClean="0"/>
              <a:t>PowerShell installations:</a:t>
            </a:r>
          </a:p>
          <a:p>
            <a:pPr marL="342900" indent="-342900">
              <a:buAutoNum type="arabicPeriod"/>
            </a:pPr>
            <a:r>
              <a:rPr lang="en-US" sz="1600" dirty="0" smtClean="0"/>
              <a:t>Windows PowerShell is pre installed from windows server 2008 R2 and above.</a:t>
            </a:r>
          </a:p>
          <a:p>
            <a:pPr marL="342900" indent="-342900">
              <a:buAutoNum type="arabicPeriod"/>
            </a:pPr>
            <a:r>
              <a:rPr lang="en-US" sz="1600" dirty="0" smtClean="0"/>
              <a:t>Windows PowerShell required Microsoft </a:t>
            </a:r>
            <a:r>
              <a:rPr lang="en-US" sz="1600" dirty="0" err="1" smtClean="0"/>
              <a:t>.Net</a:t>
            </a:r>
            <a:r>
              <a:rPr lang="en-US" sz="1600" dirty="0" smtClean="0"/>
              <a:t> framework 2.0 with service pack1.</a:t>
            </a:r>
          </a:p>
          <a:p>
            <a:pPr marL="342900" indent="-342900">
              <a:buAutoNum type="arabicPeriod"/>
            </a:pPr>
            <a:r>
              <a:rPr lang="en-US" sz="1600" dirty="0" smtClean="0"/>
              <a:t>The Windows PowerShell ISE requires Microsoft </a:t>
            </a:r>
            <a:r>
              <a:rPr lang="en-US" sz="1600" dirty="0" err="1" smtClean="0"/>
              <a:t>.Net</a:t>
            </a:r>
            <a:r>
              <a:rPr lang="en-US" sz="1600" dirty="0" smtClean="0"/>
              <a:t> Framework 3.5 with service pack1.</a:t>
            </a:r>
          </a:p>
          <a:p>
            <a:pPr marL="342900" indent="-342900">
              <a:buAutoNum type="arabicPeriod"/>
            </a:pPr>
            <a:r>
              <a:rPr lang="en-US" sz="1600" dirty="0" err="1" smtClean="0"/>
              <a:t>Cmdlets</a:t>
            </a:r>
            <a:r>
              <a:rPr lang="en-US" sz="1600" dirty="0" smtClean="0"/>
              <a:t> </a:t>
            </a:r>
            <a:r>
              <a:rPr lang="en-US" sz="1600" dirty="0" smtClean="0"/>
              <a:t>are called in </a:t>
            </a:r>
            <a:r>
              <a:rPr lang="en-US" sz="1600" dirty="0" err="1" smtClean="0"/>
              <a:t>powershell</a:t>
            </a:r>
            <a:r>
              <a:rPr lang="en-US" sz="1600" dirty="0" smtClean="0"/>
              <a:t> is called </a:t>
            </a:r>
            <a:r>
              <a:rPr lang="en-US" sz="1600" dirty="0" err="1" smtClean="0"/>
              <a:t>commandlets</a:t>
            </a:r>
            <a:r>
              <a:rPr lang="en-US" sz="1600" dirty="0" smtClean="0"/>
              <a:t>.</a:t>
            </a:r>
          </a:p>
          <a:p>
            <a:pPr marL="342900" indent="-342900">
              <a:buAutoNum type="arabicPeriod"/>
            </a:pPr>
            <a:r>
              <a:rPr lang="en-US" sz="1600" dirty="0" smtClean="0"/>
              <a:t>Every </a:t>
            </a:r>
            <a:r>
              <a:rPr lang="en-US" sz="1600" dirty="0" err="1" smtClean="0"/>
              <a:t>commandlets</a:t>
            </a:r>
            <a:r>
              <a:rPr lang="en-US" sz="1600" dirty="0" smtClean="0"/>
              <a:t> will follow as verb then noun and </a:t>
            </a:r>
            <a:r>
              <a:rPr lang="en-US" sz="1600" dirty="0" err="1" smtClean="0"/>
              <a:t>inbetween</a:t>
            </a:r>
            <a:r>
              <a:rPr lang="en-US" sz="1600" dirty="0" smtClean="0"/>
              <a:t> there is something called ‘-’ final is “verb-noun”. This is the syntax of </a:t>
            </a:r>
            <a:r>
              <a:rPr lang="en-US" sz="1600" dirty="0" err="1" smtClean="0"/>
              <a:t>commandlet</a:t>
            </a:r>
            <a:r>
              <a:rPr lang="en-US" sz="1600" dirty="0" smtClean="0"/>
              <a:t>.</a:t>
            </a:r>
            <a:r>
              <a:rPr lang="en-US" sz="1600" dirty="0"/>
              <a:t> </a:t>
            </a:r>
            <a:r>
              <a:rPr lang="en-US" sz="1600" dirty="0" smtClean="0"/>
              <a:t>Verb indicates what this particular command will does. Noun will do specific thing on that verb.</a:t>
            </a:r>
          </a:p>
          <a:p>
            <a:pPr marL="0" indent="0">
              <a:buNone/>
            </a:pPr>
            <a:r>
              <a:rPr lang="en-US" sz="1600" dirty="0" smtClean="0"/>
              <a:t># with Variable</a:t>
            </a:r>
          </a:p>
          <a:p>
            <a:pPr marL="0" indent="0">
              <a:buNone/>
            </a:pPr>
            <a:r>
              <a:rPr lang="en-US" sz="1600" dirty="0" smtClean="0"/>
              <a:t>script </a:t>
            </a:r>
            <a:r>
              <a:rPr lang="en-US" sz="1600" dirty="0" err="1" smtClean="0"/>
              <a:t>argValue</a:t>
            </a:r>
            <a:r>
              <a:rPr lang="en-US" sz="1600" dirty="0" smtClean="0"/>
              <a:t>[0] </a:t>
            </a:r>
            <a:r>
              <a:rPr lang="en-US" sz="1600" dirty="0" err="1" smtClean="0"/>
              <a:t>argValue</a:t>
            </a:r>
            <a:r>
              <a:rPr lang="en-US" sz="1600" dirty="0" smtClean="0"/>
              <a:t>[1]</a:t>
            </a:r>
          </a:p>
          <a:p>
            <a:pPr marL="0" indent="0">
              <a:buNone/>
            </a:pPr>
            <a:r>
              <a:rPr lang="en-US" sz="1600" dirty="0" smtClean="0"/>
              <a:t>#</a:t>
            </a:r>
            <a:r>
              <a:rPr lang="en-US" sz="1600" dirty="0" err="1" smtClean="0"/>
              <a:t>eg</a:t>
            </a:r>
            <a:r>
              <a:rPr lang="en-US" sz="1600" dirty="0" smtClean="0"/>
              <a:t> .\sample1.ps1 </a:t>
            </a:r>
            <a:r>
              <a:rPr lang="en-US" sz="1600" dirty="0" err="1" smtClean="0"/>
              <a:t>chandra</a:t>
            </a:r>
            <a:r>
              <a:rPr lang="en-US" sz="1600" dirty="0" smtClean="0"/>
              <a:t> </a:t>
            </a:r>
            <a:r>
              <a:rPr lang="en-US" sz="1600" dirty="0" err="1" smtClean="0"/>
              <a:t>sekhar</a:t>
            </a:r>
            <a:endParaRPr lang="en-US" sz="1600" dirty="0" smtClean="0"/>
          </a:p>
          <a:p>
            <a:pPr marL="0" indent="0">
              <a:buNone/>
            </a:pPr>
            <a:endParaRPr lang="en-US" sz="1600" dirty="0" smtClean="0"/>
          </a:p>
          <a:p>
            <a:pPr marL="0" indent="0">
              <a:buNone/>
            </a:pPr>
            <a:r>
              <a:rPr lang="en-US" sz="1600" dirty="0" smtClean="0"/>
              <a:t>#with parameters</a:t>
            </a:r>
          </a:p>
          <a:p>
            <a:pPr marL="0" indent="0">
              <a:buNone/>
            </a:pPr>
            <a:r>
              <a:rPr lang="en-US" sz="1600" dirty="0" smtClean="0"/>
              <a:t>script -parameter1 &lt;</a:t>
            </a:r>
            <a:r>
              <a:rPr lang="en-US" sz="1600" dirty="0" err="1" smtClean="0"/>
              <a:t>parametervalue</a:t>
            </a:r>
            <a:r>
              <a:rPr lang="en-US" sz="1600" dirty="0" smtClean="0"/>
              <a:t>&gt; -parameter3 &lt;</a:t>
            </a:r>
            <a:r>
              <a:rPr lang="en-US" sz="1600" dirty="0" err="1" smtClean="0"/>
              <a:t>parametervalue</a:t>
            </a:r>
            <a:r>
              <a:rPr lang="en-US" sz="1600" dirty="0" smtClean="0"/>
              <a:t>&gt; -parameter2 &lt;</a:t>
            </a:r>
            <a:r>
              <a:rPr lang="en-US" sz="1600" dirty="0" err="1" smtClean="0"/>
              <a:t>parametervalue</a:t>
            </a:r>
            <a:r>
              <a:rPr lang="en-US" sz="1600" dirty="0" smtClean="0"/>
              <a:t>&gt;</a:t>
            </a:r>
          </a:p>
          <a:p>
            <a:pPr marL="0" indent="0">
              <a:buNone/>
            </a:pPr>
            <a:r>
              <a:rPr lang="en-US" sz="1600" dirty="0" smtClean="0"/>
              <a:t>.\SampleParm.ps1 -</a:t>
            </a:r>
            <a:r>
              <a:rPr lang="en-US" sz="1600" dirty="0" err="1" smtClean="0"/>
              <a:t>firstName</a:t>
            </a:r>
            <a:r>
              <a:rPr lang="en-US" sz="1600" dirty="0" smtClean="0"/>
              <a:t> </a:t>
            </a:r>
            <a:r>
              <a:rPr lang="en-US" sz="1600" dirty="0" err="1" smtClean="0"/>
              <a:t>chandra</a:t>
            </a:r>
            <a:r>
              <a:rPr lang="en-US" sz="1600" dirty="0" smtClean="0"/>
              <a:t> -</a:t>
            </a:r>
            <a:r>
              <a:rPr lang="en-US" sz="1600" dirty="0" err="1" smtClean="0"/>
              <a:t>middleName</a:t>
            </a:r>
            <a:r>
              <a:rPr lang="en-US" sz="1600" dirty="0" smtClean="0"/>
              <a:t> </a:t>
            </a:r>
            <a:r>
              <a:rPr lang="en-US" sz="1600" dirty="0" err="1" smtClean="0"/>
              <a:t>sekhar</a:t>
            </a:r>
            <a:r>
              <a:rPr lang="en-US" sz="1600" dirty="0" smtClean="0"/>
              <a:t> -</a:t>
            </a:r>
            <a:r>
              <a:rPr lang="en-US" sz="1600" dirty="0" err="1" smtClean="0"/>
              <a:t>lastName</a:t>
            </a:r>
            <a:r>
              <a:rPr lang="en-US" sz="1600" dirty="0" smtClean="0"/>
              <a:t> </a:t>
            </a:r>
            <a:r>
              <a:rPr lang="en-US" sz="1600" dirty="0" err="1" smtClean="0"/>
              <a:t>pechetti</a:t>
            </a:r>
            <a:endParaRPr lang="en-US" sz="1600" dirty="0" smtClean="0"/>
          </a:p>
        </p:txBody>
      </p:sp>
    </p:spTree>
    <p:extLst>
      <p:ext uri="{BB962C8B-B14F-4D97-AF65-F5344CB8AC3E}">
        <p14:creationId xmlns:p14="http://schemas.microsoft.com/office/powerpoint/2010/main" val="18895602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899" y="136478"/>
            <a:ext cx="11723426" cy="6721522"/>
          </a:xfrm>
        </p:spPr>
        <p:txBody>
          <a:bodyPr>
            <a:normAutofit/>
          </a:bodyPr>
          <a:lstStyle/>
          <a:p>
            <a:pPr marL="0" indent="0">
              <a:buNone/>
            </a:pPr>
            <a:r>
              <a:rPr lang="en-US" sz="1600" b="1" dirty="0" smtClean="0"/>
              <a:t>GET-HELP</a:t>
            </a:r>
            <a:r>
              <a:rPr lang="en-US" sz="1600" dirty="0" smtClean="0"/>
              <a:t>: we can get the help for a particular command while writing the script.</a:t>
            </a:r>
          </a:p>
          <a:p>
            <a:pPr marL="0" indent="0">
              <a:buNone/>
            </a:pPr>
            <a:r>
              <a:rPr lang="en-US" sz="1600" dirty="0" smtClean="0"/>
              <a:t>Get-Help Get-Process </a:t>
            </a:r>
          </a:p>
          <a:p>
            <a:pPr marL="0" indent="0">
              <a:buNone/>
            </a:pPr>
            <a:r>
              <a:rPr lang="en-US" sz="1600" dirty="0" smtClean="0"/>
              <a:t>Get-Help Get-Process -</a:t>
            </a:r>
            <a:r>
              <a:rPr lang="en-US" sz="1600" dirty="0" err="1" smtClean="0"/>
              <a:t>ShowWindow</a:t>
            </a:r>
            <a:r>
              <a:rPr lang="en-US" sz="1600" dirty="0" smtClean="0"/>
              <a:t> </a:t>
            </a:r>
            <a:r>
              <a:rPr lang="en-US" sz="1600" dirty="0" smtClean="0">
                <a:sym typeface="Wingdings" panose="05000000000000000000" pitchFamily="2" charset="2"/>
              </a:rPr>
              <a:t> this will shows the help in the </a:t>
            </a:r>
            <a:r>
              <a:rPr lang="en-US" sz="1600" dirty="0" err="1" smtClean="0">
                <a:sym typeface="Wingdings" panose="05000000000000000000" pitchFamily="2" charset="2"/>
              </a:rPr>
              <a:t>powershell</a:t>
            </a:r>
            <a:r>
              <a:rPr lang="en-US" sz="1600" dirty="0" smtClean="0">
                <a:sym typeface="Wingdings" panose="05000000000000000000" pitchFamily="2" charset="2"/>
              </a:rPr>
              <a:t> help window.</a:t>
            </a:r>
          </a:p>
          <a:p>
            <a:pPr marL="0" indent="0">
              <a:buNone/>
            </a:pPr>
            <a:r>
              <a:rPr lang="en-US" sz="1600" dirty="0" smtClean="0"/>
              <a:t> Get-Help Get-Process -Detailed </a:t>
            </a:r>
            <a:r>
              <a:rPr lang="en-US" sz="1600" dirty="0" smtClean="0">
                <a:sym typeface="Wingdings" panose="05000000000000000000" pitchFamily="2" charset="2"/>
              </a:rPr>
              <a:t> similar like </a:t>
            </a:r>
            <a:r>
              <a:rPr lang="en-US" sz="1600" dirty="0" err="1" smtClean="0">
                <a:sym typeface="Wingdings" panose="05000000000000000000" pitchFamily="2" charset="2"/>
              </a:rPr>
              <a:t>showwindow</a:t>
            </a:r>
            <a:r>
              <a:rPr lang="en-US" sz="1600" dirty="0" smtClean="0">
                <a:sym typeface="Wingdings" panose="05000000000000000000" pitchFamily="2" charset="2"/>
              </a:rPr>
              <a:t>, but the help with examples will show here in the terminal itself.</a:t>
            </a:r>
          </a:p>
          <a:p>
            <a:pPr marL="0" indent="0">
              <a:buNone/>
            </a:pPr>
            <a:r>
              <a:rPr lang="en-US" sz="1600" b="1" dirty="0" smtClean="0"/>
              <a:t>GET-Command: </a:t>
            </a:r>
            <a:r>
              <a:rPr lang="en-US" sz="1600" dirty="0" smtClean="0"/>
              <a:t>This is another command which we use very frequently to know what are the commands are available to my computer.</a:t>
            </a:r>
          </a:p>
          <a:p>
            <a:pPr marL="0" indent="0">
              <a:buNone/>
            </a:pPr>
            <a:r>
              <a:rPr lang="en-US" sz="1600" dirty="0" smtClean="0"/>
              <a:t>Get-Command</a:t>
            </a:r>
          </a:p>
          <a:p>
            <a:pPr marL="0" indent="0">
              <a:buNone/>
            </a:pPr>
            <a:r>
              <a:rPr lang="en-US" sz="1600" dirty="0" smtClean="0"/>
              <a:t>Get-Command *service</a:t>
            </a:r>
          </a:p>
          <a:p>
            <a:pPr marL="0" indent="0">
              <a:buNone/>
            </a:pPr>
            <a:r>
              <a:rPr lang="en-US" sz="1600" dirty="0" smtClean="0"/>
              <a:t>Get-Command get*</a:t>
            </a:r>
          </a:p>
          <a:p>
            <a:pPr marL="0" indent="0">
              <a:buNone/>
            </a:pPr>
            <a:r>
              <a:rPr lang="en-US" sz="1600" b="1" dirty="0" smtClean="0"/>
              <a:t>Execution Policy</a:t>
            </a:r>
            <a:r>
              <a:rPr lang="en-US" sz="1600" dirty="0" smtClean="0"/>
              <a:t>: which actually controls the execution </a:t>
            </a:r>
            <a:r>
              <a:rPr lang="en-US" sz="1600" dirty="0" err="1" smtClean="0"/>
              <a:t>powershell</a:t>
            </a:r>
            <a:r>
              <a:rPr lang="en-US" sz="1600" dirty="0" smtClean="0"/>
              <a:t> script execution on our computer. This the commands what we run in our </a:t>
            </a:r>
            <a:r>
              <a:rPr lang="en-US" sz="1600" dirty="0" err="1" smtClean="0"/>
              <a:t>powershell</a:t>
            </a:r>
            <a:r>
              <a:rPr lang="en-US" sz="1600" dirty="0" smtClean="0"/>
              <a:t> is authorized to run those commands or script or not… There are 4 major categories are there.</a:t>
            </a:r>
          </a:p>
          <a:p>
            <a:pPr marL="342900" indent="-342900">
              <a:buAutoNum type="arabicParenR"/>
            </a:pPr>
            <a:r>
              <a:rPr lang="en-US" sz="1600" b="1" dirty="0" smtClean="0"/>
              <a:t>Restricted</a:t>
            </a:r>
            <a:r>
              <a:rPr lang="en-US" sz="1600" dirty="0" smtClean="0"/>
              <a:t>: No scripts can be run. Windows </a:t>
            </a:r>
            <a:r>
              <a:rPr lang="en-US" sz="1600" dirty="0" err="1" smtClean="0"/>
              <a:t>powershell</a:t>
            </a:r>
            <a:r>
              <a:rPr lang="en-US" sz="1600" dirty="0" smtClean="0"/>
              <a:t> only run or used for interactive mode.</a:t>
            </a:r>
          </a:p>
          <a:p>
            <a:pPr marL="342900" indent="-342900">
              <a:buAutoNum type="arabicParenR"/>
            </a:pPr>
            <a:r>
              <a:rPr lang="en-US" sz="1600" b="1" dirty="0" err="1" smtClean="0"/>
              <a:t>Allsigned</a:t>
            </a:r>
            <a:r>
              <a:rPr lang="en-US" sz="1600" dirty="0" smtClean="0"/>
              <a:t>: Only scripts signed by trusted publisher can be run. That means only the script only will run if a certificated trusted.</a:t>
            </a:r>
          </a:p>
          <a:p>
            <a:pPr marL="342900" indent="-342900">
              <a:buAutoNum type="arabicParenR"/>
            </a:pPr>
            <a:r>
              <a:rPr lang="en-US" sz="1600" b="1" dirty="0" err="1" smtClean="0"/>
              <a:t>RemoteSigned</a:t>
            </a:r>
            <a:r>
              <a:rPr lang="en-US" sz="1600" dirty="0" smtClean="0"/>
              <a:t>: Downloaded must be signed by a trusted publisher before they can run. Means it should trusted with certificated.</a:t>
            </a:r>
          </a:p>
          <a:p>
            <a:pPr marL="342900" indent="-342900">
              <a:buAutoNum type="arabicParenR"/>
            </a:pPr>
            <a:r>
              <a:rPr lang="en-US" sz="1600" b="1" dirty="0" smtClean="0"/>
              <a:t>Unrestricted</a:t>
            </a:r>
            <a:r>
              <a:rPr lang="en-US" sz="1600" dirty="0" smtClean="0"/>
              <a:t>: No restrictions, all windows </a:t>
            </a:r>
            <a:r>
              <a:rPr lang="en-US" sz="1600" dirty="0" err="1" smtClean="0"/>
              <a:t>powershell</a:t>
            </a:r>
            <a:r>
              <a:rPr lang="en-US" sz="1600" dirty="0" smtClean="0"/>
              <a:t> scripts can be run.</a:t>
            </a:r>
          </a:p>
          <a:p>
            <a:pPr marL="0" indent="0">
              <a:buNone/>
            </a:pPr>
            <a:r>
              <a:rPr lang="en-US" sz="1600" dirty="0" smtClean="0"/>
              <a:t> </a:t>
            </a:r>
            <a:r>
              <a:rPr lang="en-US" sz="1600" dirty="0"/>
              <a:t>Get-</a:t>
            </a:r>
            <a:r>
              <a:rPr lang="en-US" sz="1600" dirty="0" err="1"/>
              <a:t>ExecutionPolicy</a:t>
            </a:r>
            <a:r>
              <a:rPr lang="en-US" sz="1600" dirty="0"/>
              <a:t> </a:t>
            </a:r>
          </a:p>
          <a:p>
            <a:pPr marL="0" indent="0">
              <a:buNone/>
            </a:pPr>
            <a:r>
              <a:rPr lang="en-US" sz="1600" dirty="0" smtClean="0"/>
              <a:t> </a:t>
            </a:r>
            <a:r>
              <a:rPr lang="en-US" sz="1600" dirty="0"/>
              <a:t>Set-</a:t>
            </a:r>
            <a:r>
              <a:rPr lang="en-US" sz="1600" dirty="0" err="1"/>
              <a:t>ExecutionPolicy</a:t>
            </a:r>
            <a:r>
              <a:rPr lang="en-US" sz="1600" dirty="0"/>
              <a:t> Restricted </a:t>
            </a:r>
          </a:p>
          <a:p>
            <a:pPr marL="0" indent="0">
              <a:buNone/>
            </a:pPr>
            <a:r>
              <a:rPr lang="en-US" sz="1600" dirty="0" smtClean="0"/>
              <a:t> Get-</a:t>
            </a:r>
            <a:r>
              <a:rPr lang="en-US" sz="1600" dirty="0" err="1" smtClean="0"/>
              <a:t>ExecutionPolicy</a:t>
            </a:r>
            <a:r>
              <a:rPr lang="en-US" sz="1600" dirty="0" smtClean="0"/>
              <a:t> </a:t>
            </a:r>
          </a:p>
          <a:p>
            <a:pPr marL="0" indent="0">
              <a:buNone/>
            </a:pPr>
            <a:r>
              <a:rPr lang="en-US" sz="1600" dirty="0" smtClean="0"/>
              <a:t> </a:t>
            </a:r>
            <a:r>
              <a:rPr lang="en-US" sz="1600" dirty="0"/>
              <a:t>Set-</a:t>
            </a:r>
            <a:r>
              <a:rPr lang="en-US" sz="1600" dirty="0" err="1"/>
              <a:t>ExecutionPolicy</a:t>
            </a:r>
            <a:r>
              <a:rPr lang="en-US" sz="1600" dirty="0"/>
              <a:t> Unrestricted </a:t>
            </a:r>
          </a:p>
          <a:p>
            <a:pPr marL="0" indent="0">
              <a:buNone/>
            </a:pPr>
            <a:r>
              <a:rPr lang="en-US" sz="1600" dirty="0" smtClean="0"/>
              <a:t> Get-</a:t>
            </a:r>
            <a:r>
              <a:rPr lang="en-US" sz="1600" dirty="0" err="1" smtClean="0"/>
              <a:t>ExecutionPolicy</a:t>
            </a:r>
            <a:r>
              <a:rPr lang="en-US" sz="1600" dirty="0" smtClean="0"/>
              <a:t> </a:t>
            </a:r>
          </a:p>
          <a:p>
            <a:pPr marL="0" indent="0">
              <a:buNone/>
            </a:pPr>
            <a:endParaRPr lang="en-US" sz="1600" dirty="0" smtClean="0"/>
          </a:p>
        </p:txBody>
      </p:sp>
    </p:spTree>
    <p:extLst>
      <p:ext uri="{BB962C8B-B14F-4D97-AF65-F5344CB8AC3E}">
        <p14:creationId xmlns:p14="http://schemas.microsoft.com/office/powerpoint/2010/main" val="29402309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899" y="136478"/>
            <a:ext cx="11723426" cy="6721522"/>
          </a:xfrm>
        </p:spPr>
        <p:txBody>
          <a:bodyPr>
            <a:normAutofit fontScale="92500" lnSpcReduction="10000"/>
          </a:bodyPr>
          <a:lstStyle/>
          <a:p>
            <a:pPr marL="0" indent="0">
              <a:buNone/>
            </a:pPr>
            <a:r>
              <a:rPr lang="en-US" sz="1600" b="1" dirty="0" smtClean="0"/>
              <a:t>Format-output: </a:t>
            </a:r>
            <a:r>
              <a:rPr lang="en-US" sz="1600" dirty="0" err="1" smtClean="0"/>
              <a:t>formate</a:t>
            </a:r>
            <a:r>
              <a:rPr lang="en-US" sz="1600" dirty="0" smtClean="0"/>
              <a:t>-output is used to formatting the output.</a:t>
            </a:r>
          </a:p>
          <a:p>
            <a:pPr marL="0" indent="0">
              <a:buNone/>
            </a:pPr>
            <a:r>
              <a:rPr lang="en-US" sz="1600" dirty="0" smtClean="0"/>
              <a:t>Get-Service  </a:t>
            </a:r>
            <a:r>
              <a:rPr lang="en-US" sz="1600" dirty="0" smtClean="0">
                <a:sym typeface="Wingdings" panose="05000000000000000000" pitchFamily="2" charset="2"/>
              </a:rPr>
              <a:t> some shorten data will be there.</a:t>
            </a:r>
            <a:endParaRPr lang="en-US" sz="1600" dirty="0" smtClean="0"/>
          </a:p>
          <a:p>
            <a:pPr marL="0" indent="0">
              <a:buNone/>
            </a:pPr>
            <a:r>
              <a:rPr lang="en-US" sz="1600" dirty="0" smtClean="0"/>
              <a:t>Get-Service | format-table –wrap</a:t>
            </a:r>
          </a:p>
          <a:p>
            <a:pPr marL="0" indent="0">
              <a:buNone/>
            </a:pPr>
            <a:r>
              <a:rPr lang="en-US" sz="1600" dirty="0" smtClean="0"/>
              <a:t>Get-Service | Format-List</a:t>
            </a:r>
          </a:p>
          <a:p>
            <a:pPr marL="0" indent="0">
              <a:buNone/>
            </a:pPr>
            <a:r>
              <a:rPr lang="en-US" sz="1600" dirty="0" smtClean="0"/>
              <a:t>Get-Service | Format-List | Format-Table</a:t>
            </a:r>
          </a:p>
          <a:p>
            <a:pPr marL="0" indent="0">
              <a:buNone/>
            </a:pPr>
            <a:endParaRPr lang="en-US" sz="1600" dirty="0"/>
          </a:p>
          <a:p>
            <a:pPr marL="0" indent="0">
              <a:buNone/>
            </a:pPr>
            <a:r>
              <a:rPr lang="en-US" sz="1600" dirty="0" smtClean="0">
                <a:sym typeface="Wingdings" panose="05000000000000000000" pitchFamily="2" charset="2"/>
              </a:rPr>
              <a:t>Everything is object: </a:t>
            </a:r>
          </a:p>
          <a:p>
            <a:pPr>
              <a:buFont typeface="Wingdings" panose="05000000000000000000" pitchFamily="2" charset="2"/>
              <a:buChar char="à"/>
            </a:pPr>
            <a:r>
              <a:rPr lang="en-US" sz="1600" dirty="0" smtClean="0">
                <a:sym typeface="Wingdings" panose="05000000000000000000" pitchFamily="2" charset="2"/>
              </a:rPr>
              <a:t>PowerShell is based on </a:t>
            </a:r>
            <a:r>
              <a:rPr lang="en-US" sz="1600" dirty="0" err="1" smtClean="0">
                <a:sym typeface="Wingdings" panose="05000000000000000000" pitchFamily="2" charset="2"/>
              </a:rPr>
              <a:t>.net</a:t>
            </a:r>
            <a:r>
              <a:rPr lang="en-US" sz="1600" dirty="0" smtClean="0">
                <a:sym typeface="Wingdings" panose="05000000000000000000" pitchFamily="2" charset="2"/>
              </a:rPr>
              <a:t> framework. That means everything we see in </a:t>
            </a:r>
            <a:r>
              <a:rPr lang="en-US" sz="1600" dirty="0" err="1" smtClean="0">
                <a:sym typeface="Wingdings" panose="05000000000000000000" pitchFamily="2" charset="2"/>
              </a:rPr>
              <a:t>powershell</a:t>
            </a:r>
            <a:r>
              <a:rPr lang="en-US" sz="1600" dirty="0" smtClean="0">
                <a:sym typeface="Wingdings" panose="05000000000000000000" pitchFamily="2" charset="2"/>
              </a:rPr>
              <a:t> or every command we see in </a:t>
            </a:r>
            <a:r>
              <a:rPr lang="en-US" sz="1600" dirty="0" err="1" smtClean="0">
                <a:sym typeface="Wingdings" panose="05000000000000000000" pitchFamily="2" charset="2"/>
              </a:rPr>
              <a:t>powershell</a:t>
            </a:r>
            <a:r>
              <a:rPr lang="en-US" sz="1600" dirty="0" smtClean="0">
                <a:sym typeface="Wingdings" panose="05000000000000000000" pitchFamily="2" charset="2"/>
              </a:rPr>
              <a:t> is actually written in </a:t>
            </a:r>
            <a:r>
              <a:rPr lang="en-US" sz="1600" dirty="0" err="1" smtClean="0">
                <a:sym typeface="Wingdings" panose="05000000000000000000" pitchFamily="2" charset="2"/>
              </a:rPr>
              <a:t>.net</a:t>
            </a:r>
            <a:r>
              <a:rPr lang="en-US" sz="1600" dirty="0" smtClean="0">
                <a:sym typeface="Wingdings" panose="05000000000000000000" pitchFamily="2" charset="2"/>
              </a:rPr>
              <a:t> framework.</a:t>
            </a:r>
          </a:p>
          <a:p>
            <a:pPr>
              <a:buFont typeface="Wingdings" panose="05000000000000000000" pitchFamily="2" charset="2"/>
              <a:buChar char="à"/>
            </a:pPr>
            <a:r>
              <a:rPr lang="en-US" sz="1600" dirty="0" smtClean="0">
                <a:sym typeface="Wingdings" panose="05000000000000000000" pitchFamily="2" charset="2"/>
              </a:rPr>
              <a:t>And </a:t>
            </a:r>
            <a:r>
              <a:rPr lang="en-US" sz="1600" dirty="0" err="1" smtClean="0">
                <a:sym typeface="Wingdings" panose="05000000000000000000" pitchFamily="2" charset="2"/>
              </a:rPr>
              <a:t>.net</a:t>
            </a:r>
            <a:r>
              <a:rPr lang="en-US" sz="1600" dirty="0" smtClean="0">
                <a:sym typeface="Wingdings" panose="05000000000000000000" pitchFamily="2" charset="2"/>
              </a:rPr>
              <a:t> is a object oriented programming language. So we called </a:t>
            </a:r>
            <a:r>
              <a:rPr lang="en-US" sz="1600" dirty="0" err="1" smtClean="0">
                <a:sym typeface="Wingdings" panose="05000000000000000000" pitchFamily="2" charset="2"/>
              </a:rPr>
              <a:t>powershell</a:t>
            </a:r>
            <a:r>
              <a:rPr lang="en-US" sz="1600" dirty="0" smtClean="0">
                <a:sym typeface="Wingdings" panose="05000000000000000000" pitchFamily="2" charset="2"/>
              </a:rPr>
              <a:t> is everything is object.</a:t>
            </a:r>
          </a:p>
          <a:p>
            <a:pPr>
              <a:buFont typeface="Wingdings" panose="05000000000000000000" pitchFamily="2" charset="2"/>
              <a:buChar char="à"/>
            </a:pPr>
            <a:r>
              <a:rPr lang="en-US" sz="1600" dirty="0" smtClean="0">
                <a:sym typeface="Wingdings" panose="05000000000000000000" pitchFamily="2" charset="2"/>
              </a:rPr>
              <a:t>Object is a copy of a template and we call that copied object. That template we called class.</a:t>
            </a:r>
          </a:p>
          <a:p>
            <a:pPr>
              <a:buFont typeface="Wingdings" panose="05000000000000000000" pitchFamily="2" charset="2"/>
              <a:buChar char="à"/>
            </a:pPr>
            <a:r>
              <a:rPr lang="en-US" sz="1600" dirty="0" smtClean="0">
                <a:sym typeface="Wingdings" panose="05000000000000000000" pitchFamily="2" charset="2"/>
              </a:rPr>
              <a:t>Class is something </a:t>
            </a:r>
            <a:r>
              <a:rPr lang="en-US" sz="1600" dirty="0" err="1" smtClean="0">
                <a:sym typeface="Wingdings" panose="05000000000000000000" pitchFamily="2" charset="2"/>
              </a:rPr>
              <a:t>.net</a:t>
            </a:r>
            <a:r>
              <a:rPr lang="en-US" sz="1600" dirty="0" smtClean="0">
                <a:sym typeface="Wingdings" panose="05000000000000000000" pitchFamily="2" charset="2"/>
              </a:rPr>
              <a:t> as already written, you create a copy of it and we start using it as template.</a:t>
            </a:r>
          </a:p>
          <a:p>
            <a:pPr>
              <a:buFont typeface="Wingdings" panose="05000000000000000000" pitchFamily="2" charset="2"/>
              <a:buChar char="à"/>
            </a:pPr>
            <a:r>
              <a:rPr lang="en-US" sz="1600" dirty="0" smtClean="0">
                <a:sym typeface="Wingdings" panose="05000000000000000000" pitchFamily="2" charset="2"/>
              </a:rPr>
              <a:t>An object majorly have 2 major things.</a:t>
            </a:r>
          </a:p>
          <a:p>
            <a:pPr marL="342900" indent="-342900">
              <a:buAutoNum type="arabicParenR"/>
            </a:pPr>
            <a:r>
              <a:rPr lang="en-US" sz="1600" dirty="0" smtClean="0">
                <a:sym typeface="Wingdings" panose="05000000000000000000" pitchFamily="2" charset="2"/>
              </a:rPr>
              <a:t>Property: ID, name or so on……</a:t>
            </a:r>
          </a:p>
          <a:p>
            <a:pPr marL="342900" indent="-342900">
              <a:buAutoNum type="arabicParenR"/>
            </a:pPr>
            <a:r>
              <a:rPr lang="en-US" sz="1600" dirty="0" smtClean="0">
                <a:sym typeface="Wingdings" panose="05000000000000000000" pitchFamily="2" charset="2"/>
              </a:rPr>
              <a:t>Method: This will do something on the that object. Like function &amp; procedure.</a:t>
            </a:r>
          </a:p>
          <a:p>
            <a:pPr marL="0" indent="0">
              <a:buNone/>
            </a:pPr>
            <a:r>
              <a:rPr lang="en-US" sz="1600" dirty="0" smtClean="0"/>
              <a:t>Get-Date</a:t>
            </a:r>
          </a:p>
          <a:p>
            <a:pPr marL="0" indent="0">
              <a:buNone/>
            </a:pPr>
            <a:r>
              <a:rPr lang="en-US" sz="1600" dirty="0"/>
              <a:t>(Get-Date).</a:t>
            </a:r>
            <a:r>
              <a:rPr lang="en-US" sz="1600" dirty="0" err="1"/>
              <a:t>GetType</a:t>
            </a:r>
            <a:r>
              <a:rPr lang="en-US" sz="1600" dirty="0"/>
              <a:t>() </a:t>
            </a:r>
            <a:endParaRPr lang="en-US" sz="1600" dirty="0" smtClean="0"/>
          </a:p>
          <a:p>
            <a:pPr marL="0" indent="0">
              <a:buNone/>
            </a:pPr>
            <a:r>
              <a:rPr lang="en-US" sz="1600" dirty="0"/>
              <a:t> (Get-Date).</a:t>
            </a:r>
            <a:r>
              <a:rPr lang="en-US" sz="1600" dirty="0" err="1"/>
              <a:t>DayOfWeek</a:t>
            </a:r>
            <a:r>
              <a:rPr lang="en-US" sz="1600" dirty="0"/>
              <a:t> </a:t>
            </a:r>
          </a:p>
          <a:p>
            <a:pPr marL="0" indent="0">
              <a:buNone/>
            </a:pPr>
            <a:r>
              <a:rPr lang="en-US" sz="1600" dirty="0"/>
              <a:t> (Get-Date).Hour </a:t>
            </a:r>
          </a:p>
          <a:p>
            <a:pPr marL="0" indent="0">
              <a:buNone/>
            </a:pPr>
            <a:r>
              <a:rPr lang="en-US" sz="1600" dirty="0"/>
              <a:t> (Get-Date).</a:t>
            </a:r>
            <a:r>
              <a:rPr lang="en-US" sz="1600" dirty="0" err="1"/>
              <a:t>DayOfYear</a:t>
            </a:r>
            <a:r>
              <a:rPr lang="en-US" sz="1600" dirty="0"/>
              <a:t> </a:t>
            </a:r>
            <a:endParaRPr lang="en-US" sz="1600" dirty="0" smtClean="0"/>
          </a:p>
          <a:p>
            <a:pPr marL="0" indent="0">
              <a:buNone/>
            </a:pPr>
            <a:r>
              <a:rPr lang="en-US" sz="1600" dirty="0"/>
              <a:t>Get-Service </a:t>
            </a:r>
          </a:p>
          <a:p>
            <a:pPr marL="0" indent="0">
              <a:buNone/>
            </a:pPr>
            <a:r>
              <a:rPr lang="en-US" sz="1600" dirty="0"/>
              <a:t> (Get-Service).</a:t>
            </a:r>
            <a:r>
              <a:rPr lang="en-US" sz="1600" dirty="0" err="1"/>
              <a:t>GetType</a:t>
            </a:r>
            <a:r>
              <a:rPr lang="en-US" sz="1600" dirty="0"/>
              <a:t>() </a:t>
            </a:r>
          </a:p>
          <a:p>
            <a:pPr marL="0" indent="0">
              <a:buNone/>
            </a:pPr>
            <a:endParaRPr lang="en-US" sz="1600" dirty="0"/>
          </a:p>
        </p:txBody>
      </p:sp>
    </p:spTree>
    <p:extLst>
      <p:ext uri="{BB962C8B-B14F-4D97-AF65-F5344CB8AC3E}">
        <p14:creationId xmlns:p14="http://schemas.microsoft.com/office/powerpoint/2010/main" val="3042080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899" y="136478"/>
            <a:ext cx="11723426" cy="6721522"/>
          </a:xfrm>
        </p:spPr>
        <p:txBody>
          <a:bodyPr>
            <a:normAutofit/>
          </a:bodyPr>
          <a:lstStyle/>
          <a:p>
            <a:pPr marL="0" indent="0">
              <a:buNone/>
            </a:pPr>
            <a:r>
              <a:rPr lang="en-US" sz="1600" b="1" dirty="0" smtClean="0"/>
              <a:t>Piping</a:t>
            </a:r>
            <a:r>
              <a:rPr lang="en-US" sz="1600" dirty="0" smtClean="0"/>
              <a:t>: This particular concept comes from </a:t>
            </a:r>
            <a:r>
              <a:rPr lang="en-US" sz="1600" dirty="0" err="1" smtClean="0"/>
              <a:t>unix</a:t>
            </a:r>
            <a:r>
              <a:rPr lang="en-US" sz="1600" dirty="0" smtClean="0"/>
              <a:t> or shell scripting. Pipe is used like the output of previous command would be input of the next command.</a:t>
            </a:r>
          </a:p>
          <a:p>
            <a:pPr marL="0" indent="0">
              <a:buNone/>
            </a:pPr>
            <a:r>
              <a:rPr lang="en-US" sz="1600" dirty="0" smtClean="0"/>
              <a:t>Get-Service </a:t>
            </a:r>
            <a:r>
              <a:rPr lang="en-US" sz="1600" dirty="0"/>
              <a:t>| select </a:t>
            </a:r>
            <a:r>
              <a:rPr lang="en-US" sz="1600" dirty="0" err="1" smtClean="0"/>
              <a:t>name,status</a:t>
            </a:r>
            <a:endParaRPr lang="en-US" sz="1600" dirty="0" smtClean="0"/>
          </a:p>
          <a:p>
            <a:pPr marL="0" indent="0">
              <a:buNone/>
            </a:pPr>
            <a:endParaRPr lang="en-US" sz="1600" dirty="0"/>
          </a:p>
          <a:p>
            <a:pPr marL="0" indent="0">
              <a:buNone/>
            </a:pPr>
            <a:r>
              <a:rPr lang="en-US" sz="1600" b="1" dirty="0" smtClean="0"/>
              <a:t>Alias</a:t>
            </a:r>
            <a:r>
              <a:rPr lang="en-US" sz="1600" dirty="0" smtClean="0"/>
              <a:t>: Alias are like some other names of the some commands.</a:t>
            </a:r>
          </a:p>
          <a:p>
            <a:pPr marL="0" indent="0">
              <a:buNone/>
            </a:pPr>
            <a:r>
              <a:rPr lang="en-US" sz="1600" dirty="0" smtClean="0"/>
              <a:t>Get-Alias</a:t>
            </a:r>
          </a:p>
          <a:p>
            <a:pPr marL="0" indent="0">
              <a:buNone/>
            </a:pPr>
            <a:r>
              <a:rPr lang="en-US" sz="1600" dirty="0"/>
              <a:t>Set-Location .\</a:t>
            </a:r>
            <a:r>
              <a:rPr lang="en-US" sz="1600" dirty="0" err="1"/>
              <a:t>powershellscripts</a:t>
            </a:r>
            <a:r>
              <a:rPr lang="en-US" sz="1600" dirty="0" smtClean="0"/>
              <a:t>\</a:t>
            </a:r>
          </a:p>
          <a:p>
            <a:pPr marL="0" indent="0">
              <a:buNone/>
            </a:pPr>
            <a:r>
              <a:rPr lang="en-US" sz="1600" dirty="0"/>
              <a:t> New-Alias -Name "demo3" -Value "Get-Service" </a:t>
            </a:r>
          </a:p>
          <a:p>
            <a:pPr marL="0" indent="0">
              <a:buNone/>
            </a:pPr>
            <a:r>
              <a:rPr lang="en-US" sz="1600" dirty="0" smtClean="0"/>
              <a:t>demo3</a:t>
            </a:r>
          </a:p>
          <a:p>
            <a:pPr marL="0" indent="0">
              <a:buNone/>
            </a:pPr>
            <a:endParaRPr lang="en-US" sz="1600" dirty="0" smtClean="0"/>
          </a:p>
          <a:p>
            <a:pPr marL="0" indent="0">
              <a:buNone/>
            </a:pPr>
            <a:r>
              <a:rPr lang="en-US" sz="1600" b="1" dirty="0" err="1" smtClean="0"/>
              <a:t>Variabales</a:t>
            </a:r>
            <a:r>
              <a:rPr lang="en-US" sz="1600" dirty="0" smtClean="0"/>
              <a:t>: Variable starts with $ sign in </a:t>
            </a:r>
            <a:r>
              <a:rPr lang="en-US" sz="1600" dirty="0" err="1" smtClean="0"/>
              <a:t>powershell</a:t>
            </a:r>
            <a:r>
              <a:rPr lang="en-US" sz="1600" dirty="0" smtClean="0"/>
              <a:t>.</a:t>
            </a:r>
          </a:p>
          <a:p>
            <a:pPr>
              <a:buFont typeface="Wingdings" panose="05000000000000000000" pitchFamily="2" charset="2"/>
              <a:buChar char="à"/>
            </a:pPr>
            <a:r>
              <a:rPr lang="en-US" sz="1600" dirty="0" smtClean="0">
                <a:sym typeface="Wingdings" panose="05000000000000000000" pitchFamily="2" charset="2"/>
              </a:rPr>
              <a:t>PowerShell is a dynamic language: If you not told </a:t>
            </a:r>
            <a:r>
              <a:rPr lang="en-US" sz="1600" dirty="0" err="1" smtClean="0">
                <a:sym typeface="Wingdings" panose="05000000000000000000" pitchFamily="2" charset="2"/>
              </a:rPr>
              <a:t>powershell</a:t>
            </a:r>
            <a:r>
              <a:rPr lang="en-US" sz="1600" dirty="0" smtClean="0">
                <a:sym typeface="Wingdings" panose="05000000000000000000" pitchFamily="2" charset="2"/>
              </a:rPr>
              <a:t> stating what type of variable, still it can understand by the type of data we pass on to the variable. That’s the reason we called </a:t>
            </a:r>
            <a:r>
              <a:rPr lang="en-US" sz="1600" dirty="0" err="1" smtClean="0">
                <a:sym typeface="Wingdings" panose="05000000000000000000" pitchFamily="2" charset="2"/>
              </a:rPr>
              <a:t>powershell</a:t>
            </a:r>
            <a:r>
              <a:rPr lang="en-US" sz="1600" dirty="0" smtClean="0">
                <a:sym typeface="Wingdings" panose="05000000000000000000" pitchFamily="2" charset="2"/>
              </a:rPr>
              <a:t> as a dynamic scripting language.</a:t>
            </a:r>
          </a:p>
          <a:p>
            <a:pPr marL="0" indent="0">
              <a:buNone/>
            </a:pPr>
            <a:r>
              <a:rPr lang="en-US" sz="1600" dirty="0" err="1" smtClean="0">
                <a:sym typeface="Wingdings" panose="05000000000000000000" pitchFamily="2" charset="2"/>
              </a:rPr>
              <a:t>Eg</a:t>
            </a:r>
            <a:r>
              <a:rPr lang="en-US" sz="1600" dirty="0" smtClean="0">
                <a:sym typeface="Wingdings" panose="05000000000000000000" pitchFamily="2" charset="2"/>
              </a:rPr>
              <a:t>: </a:t>
            </a:r>
          </a:p>
          <a:p>
            <a:pPr marL="0" indent="0">
              <a:buNone/>
            </a:pPr>
            <a:r>
              <a:rPr lang="en-US" sz="1600" dirty="0"/>
              <a:t>$var1 = "</a:t>
            </a:r>
            <a:r>
              <a:rPr lang="en-US" sz="1600" dirty="0" err="1"/>
              <a:t>chandra</a:t>
            </a:r>
            <a:r>
              <a:rPr lang="en-US" sz="1600" dirty="0"/>
              <a:t>"</a:t>
            </a:r>
          </a:p>
          <a:p>
            <a:pPr marL="0" indent="0">
              <a:buNone/>
            </a:pPr>
            <a:r>
              <a:rPr lang="en-US" sz="1600" dirty="0"/>
              <a:t>$var2 = 32</a:t>
            </a:r>
          </a:p>
          <a:p>
            <a:pPr marL="0" indent="0">
              <a:buNone/>
            </a:pPr>
            <a:r>
              <a:rPr lang="en-US" sz="1600" dirty="0"/>
              <a:t>$var1.gettype()</a:t>
            </a:r>
          </a:p>
          <a:p>
            <a:pPr marL="0" indent="0">
              <a:buNone/>
            </a:pPr>
            <a:r>
              <a:rPr lang="en-US" sz="1600" dirty="0"/>
              <a:t>$var2.gettype()</a:t>
            </a:r>
          </a:p>
          <a:p>
            <a:pPr marL="0" indent="0">
              <a:buNone/>
            </a:pPr>
            <a:r>
              <a:rPr lang="en-US" sz="1600" dirty="0" smtClean="0">
                <a:sym typeface="Wingdings" panose="05000000000000000000" pitchFamily="2" charset="2"/>
              </a:rPr>
              <a:t> We also can tell to the </a:t>
            </a:r>
            <a:r>
              <a:rPr lang="en-US" sz="1600" dirty="0" err="1" smtClean="0">
                <a:sym typeface="Wingdings" panose="05000000000000000000" pitchFamily="2" charset="2"/>
              </a:rPr>
              <a:t>powershell</a:t>
            </a:r>
            <a:r>
              <a:rPr lang="en-US" sz="1600" dirty="0" smtClean="0">
                <a:sym typeface="Wingdings" panose="05000000000000000000" pitchFamily="2" charset="2"/>
              </a:rPr>
              <a:t>, that a particular variable is of which type. </a:t>
            </a:r>
            <a:endParaRPr lang="en-US" sz="1600" dirty="0"/>
          </a:p>
        </p:txBody>
      </p:sp>
    </p:spTree>
    <p:extLst>
      <p:ext uri="{BB962C8B-B14F-4D97-AF65-F5344CB8AC3E}">
        <p14:creationId xmlns:p14="http://schemas.microsoft.com/office/powerpoint/2010/main" val="324876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899" y="136478"/>
            <a:ext cx="11723426" cy="6721522"/>
          </a:xfrm>
        </p:spPr>
        <p:txBody>
          <a:bodyPr>
            <a:normAutofit/>
          </a:bodyPr>
          <a:lstStyle/>
          <a:p>
            <a:pPr marL="0" indent="0">
              <a:buNone/>
            </a:pPr>
            <a:r>
              <a:rPr lang="en-US" sz="1600" dirty="0" err="1" smtClean="0"/>
              <a:t>Eg</a:t>
            </a:r>
            <a:r>
              <a:rPr lang="en-US" sz="1600" dirty="0" smtClean="0"/>
              <a:t>:</a:t>
            </a:r>
          </a:p>
          <a:p>
            <a:pPr marL="0" indent="0">
              <a:buNone/>
            </a:pPr>
            <a:r>
              <a:rPr lang="sv-SE" sz="1600" dirty="0"/>
              <a:t>$var1 = "chandra"</a:t>
            </a:r>
          </a:p>
          <a:p>
            <a:pPr marL="0" indent="0">
              <a:buNone/>
            </a:pPr>
            <a:r>
              <a:rPr lang="sv-SE" sz="1600" dirty="0" smtClean="0"/>
              <a:t>[int]$</a:t>
            </a:r>
            <a:r>
              <a:rPr lang="sv-SE" sz="1600" dirty="0"/>
              <a:t>var2 = </a:t>
            </a:r>
            <a:r>
              <a:rPr lang="sv-SE" sz="1600" dirty="0" smtClean="0"/>
              <a:t>”32”</a:t>
            </a:r>
            <a:endParaRPr lang="sv-SE" sz="1600" dirty="0"/>
          </a:p>
          <a:p>
            <a:pPr marL="0" indent="0">
              <a:buNone/>
            </a:pPr>
            <a:r>
              <a:rPr lang="sv-SE" sz="1600" dirty="0" smtClean="0"/>
              <a:t>$</a:t>
            </a:r>
            <a:r>
              <a:rPr lang="sv-SE" sz="1600" dirty="0"/>
              <a:t>var1.gettype()</a:t>
            </a:r>
          </a:p>
          <a:p>
            <a:pPr marL="0" indent="0">
              <a:buNone/>
            </a:pPr>
            <a:r>
              <a:rPr lang="sv-SE" sz="1600" dirty="0"/>
              <a:t>$var2.gettype()</a:t>
            </a:r>
          </a:p>
          <a:p>
            <a:pPr marL="0" indent="0">
              <a:buNone/>
            </a:pPr>
            <a:endParaRPr lang="en-US" sz="1600" dirty="0" smtClean="0"/>
          </a:p>
          <a:p>
            <a:pPr marL="0" indent="0">
              <a:buNone/>
            </a:pPr>
            <a:r>
              <a:rPr lang="en-US" sz="1600" dirty="0" smtClean="0"/>
              <a:t>Environment Variable: It is a special kind of variable in the system. It used by </a:t>
            </a:r>
            <a:r>
              <a:rPr lang="en-US" sz="1600" dirty="0" err="1" smtClean="0"/>
              <a:t>os</a:t>
            </a:r>
            <a:r>
              <a:rPr lang="en-US" sz="1600" dirty="0" smtClean="0"/>
              <a:t> or some software.</a:t>
            </a:r>
          </a:p>
          <a:p>
            <a:pPr marL="0" indent="0">
              <a:buNone/>
            </a:pPr>
            <a:r>
              <a:rPr lang="en-US" sz="1600" dirty="0" smtClean="0"/>
              <a:t>Get-variable </a:t>
            </a:r>
            <a:r>
              <a:rPr lang="en-US" sz="1600" dirty="0" smtClean="0">
                <a:sym typeface="Wingdings" panose="05000000000000000000" pitchFamily="2" charset="2"/>
              </a:rPr>
              <a:t> gives all the variables in the system (our defined variables and system (</a:t>
            </a:r>
            <a:r>
              <a:rPr lang="en-US" sz="1600" dirty="0" err="1" smtClean="0">
                <a:sym typeface="Wingdings" panose="05000000000000000000" pitchFamily="2" charset="2"/>
              </a:rPr>
              <a:t>env</a:t>
            </a:r>
            <a:r>
              <a:rPr lang="en-US" sz="1600" dirty="0" smtClean="0">
                <a:sym typeface="Wingdings" panose="05000000000000000000" pitchFamily="2" charset="2"/>
              </a:rPr>
              <a:t> variables) variables).</a:t>
            </a:r>
          </a:p>
          <a:p>
            <a:pPr marL="0" indent="0">
              <a:buNone/>
            </a:pPr>
            <a:r>
              <a:rPr lang="en-US" sz="1600" dirty="0" smtClean="0">
                <a:sym typeface="Wingdings" panose="05000000000000000000" pitchFamily="2" charset="2"/>
              </a:rPr>
              <a:t>Note: once we killed the current session, then our defined or custom variables will not show after we used </a:t>
            </a:r>
            <a:r>
              <a:rPr lang="en-US" sz="1600" b="1" dirty="0" smtClean="0">
                <a:sym typeface="Wingdings" panose="05000000000000000000" pitchFamily="2" charset="2"/>
              </a:rPr>
              <a:t>get-variable</a:t>
            </a:r>
            <a:r>
              <a:rPr lang="en-US" sz="1600" dirty="0" smtClean="0">
                <a:sym typeface="Wingdings" panose="05000000000000000000" pitchFamily="2" charset="2"/>
              </a:rPr>
              <a:t> command.</a:t>
            </a:r>
          </a:p>
          <a:p>
            <a:pPr marL="0" indent="0">
              <a:buNone/>
            </a:pPr>
            <a:r>
              <a:rPr lang="en-US" sz="1600" dirty="0" smtClean="0">
                <a:sym typeface="Wingdings" panose="05000000000000000000" pitchFamily="2" charset="2"/>
              </a:rPr>
              <a:t>Command </a:t>
            </a:r>
            <a:r>
              <a:rPr lang="en-US" sz="1600" dirty="0" err="1" smtClean="0">
                <a:sym typeface="Wingdings" panose="05000000000000000000" pitchFamily="2" charset="2"/>
              </a:rPr>
              <a:t>env</a:t>
            </a:r>
            <a:r>
              <a:rPr lang="en-US" sz="1600" dirty="0" smtClean="0">
                <a:sym typeface="Wingdings" panose="05000000000000000000" pitchFamily="2" charset="2"/>
              </a:rPr>
              <a:t> variables:</a:t>
            </a:r>
          </a:p>
          <a:p>
            <a:pPr marL="0" indent="0">
              <a:buNone/>
            </a:pPr>
            <a:r>
              <a:rPr lang="en-US" sz="1600" dirty="0" smtClean="0"/>
              <a:t>1) $</a:t>
            </a:r>
            <a:r>
              <a:rPr lang="en-US" sz="1600" dirty="0" err="1" smtClean="0"/>
              <a:t>PSVersionTable.PSVersion</a:t>
            </a:r>
            <a:r>
              <a:rPr lang="en-US" sz="1600" dirty="0" smtClean="0"/>
              <a:t> </a:t>
            </a:r>
            <a:r>
              <a:rPr lang="en-US" sz="1600" dirty="0" smtClean="0">
                <a:sym typeface="Wingdings" panose="05000000000000000000" pitchFamily="2" charset="2"/>
              </a:rPr>
              <a:t> shows the </a:t>
            </a:r>
            <a:r>
              <a:rPr lang="en-US" sz="1600" dirty="0" err="1" smtClean="0">
                <a:sym typeface="Wingdings" panose="05000000000000000000" pitchFamily="2" charset="2"/>
              </a:rPr>
              <a:t>powershell</a:t>
            </a:r>
            <a:r>
              <a:rPr lang="en-US" sz="1600" dirty="0" smtClean="0">
                <a:sym typeface="Wingdings" panose="05000000000000000000" pitchFamily="2" charset="2"/>
              </a:rPr>
              <a:t> </a:t>
            </a:r>
            <a:r>
              <a:rPr lang="en-US" sz="1600" dirty="0" err="1" smtClean="0">
                <a:sym typeface="Wingdings" panose="05000000000000000000" pitchFamily="2" charset="2"/>
              </a:rPr>
              <a:t>vestion</a:t>
            </a:r>
            <a:r>
              <a:rPr lang="en-US" sz="1600" dirty="0" smtClean="0">
                <a:sym typeface="Wingdings" panose="05000000000000000000" pitchFamily="2" charset="2"/>
              </a:rPr>
              <a:t>.</a:t>
            </a:r>
          </a:p>
          <a:p>
            <a:pPr marL="0" indent="0">
              <a:buNone/>
            </a:pPr>
            <a:r>
              <a:rPr lang="en-US" sz="1600" dirty="0" smtClean="0">
                <a:sym typeface="Wingdings" panose="05000000000000000000" pitchFamily="2" charset="2"/>
              </a:rPr>
              <a:t>2)</a:t>
            </a:r>
            <a:r>
              <a:rPr lang="en-US" sz="1600" dirty="0">
                <a:sym typeface="Wingdings" panose="05000000000000000000" pitchFamily="2" charset="2"/>
              </a:rPr>
              <a:t> </a:t>
            </a:r>
            <a:r>
              <a:rPr lang="en-US" sz="1600" dirty="0" smtClean="0">
                <a:sym typeface="Wingdings" panose="05000000000000000000" pitchFamily="2" charset="2"/>
              </a:rPr>
              <a:t>$Error  shows the array of errors in a current session.</a:t>
            </a:r>
          </a:p>
          <a:p>
            <a:pPr marL="0" indent="0">
              <a:buNone/>
            </a:pPr>
            <a:r>
              <a:rPr lang="en-US" sz="1600" dirty="0" err="1" smtClean="0">
                <a:sym typeface="Wingdings" panose="05000000000000000000" pitchFamily="2" charset="2"/>
              </a:rPr>
              <a:t>Eg</a:t>
            </a:r>
            <a:r>
              <a:rPr lang="en-US" sz="1600" dirty="0" smtClean="0">
                <a:sym typeface="Wingdings" panose="05000000000000000000" pitchFamily="2" charset="2"/>
              </a:rPr>
              <a:t>: </a:t>
            </a:r>
            <a:r>
              <a:rPr lang="en-US" sz="1600" dirty="0" err="1" smtClean="0">
                <a:sym typeface="Wingdings" panose="05000000000000000000" pitchFamily="2" charset="2"/>
              </a:rPr>
              <a:t>skfosdijnf</a:t>
            </a:r>
            <a:endParaRPr lang="en-US" sz="1600" dirty="0" smtClean="0">
              <a:sym typeface="Wingdings" panose="05000000000000000000" pitchFamily="2" charset="2"/>
            </a:endParaRPr>
          </a:p>
          <a:p>
            <a:pPr marL="0" indent="0">
              <a:buNone/>
            </a:pPr>
            <a:r>
              <a:rPr lang="en-US" sz="1600" dirty="0" smtClean="0">
                <a:sym typeface="Wingdings" panose="05000000000000000000" pitchFamily="2" charset="2"/>
              </a:rPr>
              <a:t>$Error</a:t>
            </a:r>
          </a:p>
          <a:p>
            <a:pPr marL="0" indent="0">
              <a:buNone/>
            </a:pPr>
            <a:r>
              <a:rPr lang="en-US" sz="1600" dirty="0" smtClean="0">
                <a:sym typeface="Wingdings" panose="05000000000000000000" pitchFamily="2" charset="2"/>
              </a:rPr>
              <a:t>3) $home  shows the home directory </a:t>
            </a:r>
          </a:p>
          <a:p>
            <a:pPr marL="0" indent="0">
              <a:buNone/>
            </a:pPr>
            <a:r>
              <a:rPr lang="en-US" sz="1600" dirty="0">
                <a:sym typeface="Wingdings" panose="05000000000000000000" pitchFamily="2" charset="2"/>
              </a:rPr>
              <a:t>4) $</a:t>
            </a:r>
            <a:r>
              <a:rPr lang="en-US" sz="1600" dirty="0" smtClean="0">
                <a:sym typeface="Wingdings" panose="05000000000000000000" pitchFamily="2" charset="2"/>
              </a:rPr>
              <a:t>PROFILE  </a:t>
            </a:r>
          </a:p>
          <a:p>
            <a:pPr marL="0" indent="0">
              <a:buNone/>
            </a:pPr>
            <a:r>
              <a:rPr lang="en-US" sz="1600" dirty="0" smtClean="0">
                <a:sym typeface="Wingdings" panose="05000000000000000000" pitchFamily="2" charset="2"/>
              </a:rPr>
              <a:t>This is vary useful of system admins. What ever we write in this profile will be shown or executed when ever we open the </a:t>
            </a:r>
            <a:r>
              <a:rPr lang="en-US" sz="1600" dirty="0" err="1" smtClean="0">
                <a:sym typeface="Wingdings" panose="05000000000000000000" pitchFamily="2" charset="2"/>
              </a:rPr>
              <a:t>powershell</a:t>
            </a:r>
            <a:r>
              <a:rPr lang="en-US" sz="1600" dirty="0" smtClean="0">
                <a:sym typeface="Wingdings" panose="05000000000000000000" pitchFamily="2" charset="2"/>
              </a:rPr>
              <a:t> or ISE terminal.</a:t>
            </a:r>
          </a:p>
          <a:p>
            <a:pPr marL="0" indent="0">
              <a:buNone/>
            </a:pPr>
            <a:r>
              <a:rPr lang="en-US" sz="1600" dirty="0">
                <a:sym typeface="Wingdings" panose="05000000000000000000" pitchFamily="2" charset="2"/>
              </a:rPr>
              <a:t>$</a:t>
            </a:r>
            <a:r>
              <a:rPr lang="en-US" sz="1600" dirty="0" smtClean="0">
                <a:sym typeface="Wingdings" panose="05000000000000000000" pitchFamily="2" charset="2"/>
              </a:rPr>
              <a:t>PROFILE  copy and go to the path. (</a:t>
            </a:r>
            <a:r>
              <a:rPr lang="en-US" sz="1600" dirty="0" err="1" smtClean="0">
                <a:sym typeface="Wingdings" panose="05000000000000000000" pitchFamily="2" charset="2"/>
              </a:rPr>
              <a:t>powershell</a:t>
            </a:r>
            <a:r>
              <a:rPr lang="en-US" sz="1600" dirty="0" smtClean="0">
                <a:sym typeface="Wingdings" panose="05000000000000000000" pitchFamily="2" charset="2"/>
              </a:rPr>
              <a:t> will be there.)  write something there, when ever we open the </a:t>
            </a:r>
            <a:r>
              <a:rPr lang="en-US" sz="1600" dirty="0" err="1" smtClean="0">
                <a:sym typeface="Wingdings" panose="05000000000000000000" pitchFamily="2" charset="2"/>
              </a:rPr>
              <a:t>powershell</a:t>
            </a:r>
            <a:r>
              <a:rPr lang="en-US" sz="1600" dirty="0" smtClean="0">
                <a:sym typeface="Wingdings" panose="05000000000000000000" pitchFamily="2" charset="2"/>
              </a:rPr>
              <a:t> the written one will be executed. </a:t>
            </a:r>
            <a:r>
              <a:rPr lang="en-US" sz="1600" dirty="0" err="1" smtClean="0">
                <a:sym typeface="Wingdings" panose="05000000000000000000" pitchFamily="2" charset="2"/>
              </a:rPr>
              <a:t>Eg</a:t>
            </a:r>
            <a:r>
              <a:rPr lang="en-US" sz="1600" dirty="0" smtClean="0">
                <a:sym typeface="Wingdings" panose="05000000000000000000" pitchFamily="2" charset="2"/>
              </a:rPr>
              <a:t>: write-host “welcome to ISE”</a:t>
            </a:r>
          </a:p>
        </p:txBody>
      </p:sp>
    </p:spTree>
    <p:extLst>
      <p:ext uri="{BB962C8B-B14F-4D97-AF65-F5344CB8AC3E}">
        <p14:creationId xmlns:p14="http://schemas.microsoft.com/office/powerpoint/2010/main" val="3478750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899" y="136478"/>
            <a:ext cx="11723426" cy="6721522"/>
          </a:xfrm>
        </p:spPr>
        <p:txBody>
          <a:bodyPr>
            <a:normAutofit/>
          </a:bodyPr>
          <a:lstStyle/>
          <a:p>
            <a:pPr marL="0" indent="0">
              <a:buNone/>
            </a:pPr>
            <a:r>
              <a:rPr lang="en-US" sz="1600" dirty="0" smtClean="0"/>
              <a:t>Array: Is a index collection of object. It is combination of elements. One or more elements will be there on each Array.</a:t>
            </a:r>
          </a:p>
          <a:p>
            <a:pPr marL="0" indent="0">
              <a:buNone/>
            </a:pPr>
            <a:r>
              <a:rPr lang="en-US" sz="1600" dirty="0" smtClean="0"/>
              <a:t>Array is like</a:t>
            </a:r>
            <a:r>
              <a:rPr lang="en-US" sz="1600" dirty="0" smtClean="0">
                <a:sym typeface="Wingdings" panose="05000000000000000000" pitchFamily="2" charset="2"/>
              </a:rPr>
              <a:t> $</a:t>
            </a:r>
            <a:r>
              <a:rPr lang="en-US" sz="1600" dirty="0" err="1" smtClean="0">
                <a:sym typeface="Wingdings" panose="05000000000000000000" pitchFamily="2" charset="2"/>
              </a:rPr>
              <a:t>arrayVariable</a:t>
            </a:r>
            <a:r>
              <a:rPr lang="en-US" sz="1600" dirty="0" smtClean="0">
                <a:sym typeface="Wingdings" panose="05000000000000000000" pitchFamily="2" charset="2"/>
              </a:rPr>
              <a:t> = @(“element[0]”,</a:t>
            </a:r>
            <a:r>
              <a:rPr lang="en-US" sz="1600" dirty="0">
                <a:sym typeface="Wingdings" panose="05000000000000000000" pitchFamily="2" charset="2"/>
              </a:rPr>
              <a:t> “</a:t>
            </a:r>
            <a:r>
              <a:rPr lang="en-US" sz="1600" dirty="0" smtClean="0">
                <a:sym typeface="Wingdings" panose="05000000000000000000" pitchFamily="2" charset="2"/>
              </a:rPr>
              <a:t>element[1]”, </a:t>
            </a:r>
            <a:r>
              <a:rPr lang="en-US" sz="1600" dirty="0">
                <a:sym typeface="Wingdings" panose="05000000000000000000" pitchFamily="2" charset="2"/>
              </a:rPr>
              <a:t>“</a:t>
            </a:r>
            <a:r>
              <a:rPr lang="en-US" sz="1600" dirty="0" smtClean="0">
                <a:sym typeface="Wingdings" panose="05000000000000000000" pitchFamily="2" charset="2"/>
              </a:rPr>
              <a:t>element[2]”…)</a:t>
            </a:r>
            <a:endParaRPr lang="en-US" sz="1600" dirty="0" smtClean="0"/>
          </a:p>
          <a:p>
            <a:pPr marL="0" indent="0">
              <a:buNone/>
            </a:pPr>
            <a:r>
              <a:rPr lang="en-US" sz="1600" dirty="0" smtClean="0"/>
              <a:t>$</a:t>
            </a:r>
            <a:r>
              <a:rPr lang="en-US" sz="1600" dirty="0" err="1" smtClean="0"/>
              <a:t>myarray</a:t>
            </a:r>
            <a:r>
              <a:rPr lang="en-US" sz="1600" dirty="0" smtClean="0"/>
              <a:t> = @(“</a:t>
            </a:r>
            <a:r>
              <a:rPr lang="en-US" sz="1600" dirty="0" err="1" smtClean="0"/>
              <a:t>chandu</a:t>
            </a:r>
            <a:r>
              <a:rPr lang="en-US" sz="1600" dirty="0" smtClean="0"/>
              <a:t>”,”</a:t>
            </a:r>
            <a:r>
              <a:rPr lang="en-US" sz="1600" dirty="0" err="1" smtClean="0"/>
              <a:t>sekhar</a:t>
            </a:r>
            <a:r>
              <a:rPr lang="en-US" sz="1600" dirty="0" smtClean="0"/>
              <a:t>”,”</a:t>
            </a:r>
            <a:r>
              <a:rPr lang="en-US" sz="1600" dirty="0" err="1" smtClean="0"/>
              <a:t>praveen</a:t>
            </a:r>
            <a:r>
              <a:rPr lang="en-US" sz="1600" dirty="0" smtClean="0"/>
              <a:t>”)</a:t>
            </a:r>
          </a:p>
          <a:p>
            <a:pPr marL="0" indent="0">
              <a:buNone/>
            </a:pPr>
            <a:r>
              <a:rPr lang="en-US" sz="1600" dirty="0"/>
              <a:t>$</a:t>
            </a:r>
            <a:r>
              <a:rPr lang="en-US" sz="1600" dirty="0" err="1" smtClean="0"/>
              <a:t>myarray</a:t>
            </a:r>
            <a:r>
              <a:rPr lang="en-US" sz="1600" dirty="0" smtClean="0"/>
              <a:t> </a:t>
            </a:r>
            <a:r>
              <a:rPr lang="en-US" sz="1600" dirty="0" smtClean="0">
                <a:sym typeface="Wingdings" panose="05000000000000000000" pitchFamily="2" charset="2"/>
              </a:rPr>
              <a:t> gives all the elements</a:t>
            </a:r>
          </a:p>
          <a:p>
            <a:pPr marL="0" indent="0">
              <a:buNone/>
            </a:pPr>
            <a:r>
              <a:rPr lang="en-US" sz="1600" dirty="0"/>
              <a:t>$</a:t>
            </a:r>
            <a:r>
              <a:rPr lang="en-US" sz="1600" dirty="0" err="1" smtClean="0"/>
              <a:t>myarray</a:t>
            </a:r>
            <a:r>
              <a:rPr lang="en-US" sz="1600" dirty="0" smtClean="0"/>
              <a:t>[0]</a:t>
            </a:r>
            <a:r>
              <a:rPr lang="en-US" sz="1600" dirty="0" smtClean="0">
                <a:sym typeface="Wingdings" panose="05000000000000000000" pitchFamily="2" charset="2"/>
              </a:rPr>
              <a:t> gives the first element.                 </a:t>
            </a:r>
            <a:r>
              <a:rPr lang="en-US" sz="1600" dirty="0" smtClean="0"/>
              <a:t>$</a:t>
            </a:r>
            <a:r>
              <a:rPr lang="en-US" sz="1600" dirty="0" err="1" smtClean="0"/>
              <a:t>myarray</a:t>
            </a:r>
            <a:r>
              <a:rPr lang="en-US" sz="1600" dirty="0" smtClean="0"/>
              <a:t>[1]</a:t>
            </a:r>
            <a:r>
              <a:rPr lang="en-US" sz="1600" dirty="0" smtClean="0">
                <a:sym typeface="Wingdings" panose="05000000000000000000" pitchFamily="2" charset="2"/>
              </a:rPr>
              <a:t> gives the second element…. And so on….</a:t>
            </a:r>
          </a:p>
          <a:p>
            <a:pPr marL="0" indent="0">
              <a:buNone/>
            </a:pPr>
            <a:endParaRPr lang="en-US" sz="1600" dirty="0">
              <a:sym typeface="Wingdings" panose="05000000000000000000" pitchFamily="2" charset="2"/>
            </a:endParaRPr>
          </a:p>
          <a:p>
            <a:pPr marL="0" indent="0">
              <a:buNone/>
            </a:pPr>
            <a:r>
              <a:rPr lang="en-US" sz="1600" dirty="0" smtClean="0">
                <a:sym typeface="Wingdings" panose="05000000000000000000" pitchFamily="2" charset="2"/>
              </a:rPr>
              <a:t>Hash Table: It is like key value pair. </a:t>
            </a:r>
          </a:p>
          <a:p>
            <a:pPr marL="0" indent="0">
              <a:buNone/>
            </a:pPr>
            <a:r>
              <a:rPr lang="en-US" sz="1600" dirty="0" err="1" smtClean="0">
                <a:sym typeface="Wingdings" panose="05000000000000000000" pitchFamily="2" charset="2"/>
              </a:rPr>
              <a:t>Eg</a:t>
            </a:r>
            <a:r>
              <a:rPr lang="en-US" sz="1600" dirty="0">
                <a:sym typeface="Wingdings" panose="05000000000000000000" pitchFamily="2" charset="2"/>
              </a:rPr>
              <a:t>:</a:t>
            </a:r>
            <a:endParaRPr lang="en-US" sz="1600" dirty="0" smtClean="0">
              <a:sym typeface="Wingdings" panose="05000000000000000000" pitchFamily="2" charset="2"/>
            </a:endParaRPr>
          </a:p>
          <a:p>
            <a:pPr marL="0" indent="0">
              <a:buNone/>
            </a:pPr>
            <a:r>
              <a:rPr lang="en-US" sz="1600" dirty="0"/>
              <a:t>$</a:t>
            </a:r>
            <a:r>
              <a:rPr lang="en-US" sz="1600" dirty="0" err="1"/>
              <a:t>myarray</a:t>
            </a:r>
            <a:r>
              <a:rPr lang="en-US" sz="1600" dirty="0"/>
              <a:t> = @{"</a:t>
            </a:r>
            <a:r>
              <a:rPr lang="en-US" sz="1600" dirty="0" err="1"/>
              <a:t>firstName</a:t>
            </a:r>
            <a:r>
              <a:rPr lang="en-US" sz="1600" dirty="0"/>
              <a:t>"="</a:t>
            </a:r>
            <a:r>
              <a:rPr lang="en-US" sz="1600" dirty="0" err="1"/>
              <a:t>chandra</a:t>
            </a:r>
            <a:r>
              <a:rPr lang="en-US" sz="1600" dirty="0"/>
              <a:t>"; "</a:t>
            </a:r>
            <a:r>
              <a:rPr lang="en-US" sz="1600" dirty="0" err="1"/>
              <a:t>lastName</a:t>
            </a:r>
            <a:r>
              <a:rPr lang="en-US" sz="1600" dirty="0"/>
              <a:t>"="</a:t>
            </a:r>
            <a:r>
              <a:rPr lang="en-US" sz="1600" dirty="0" err="1"/>
              <a:t>sekhar</a:t>
            </a:r>
            <a:r>
              <a:rPr lang="en-US" sz="1600" dirty="0"/>
              <a:t>"}</a:t>
            </a:r>
          </a:p>
          <a:p>
            <a:pPr marL="0" indent="0">
              <a:buNone/>
            </a:pPr>
            <a:r>
              <a:rPr lang="en-US" sz="1600" dirty="0" smtClean="0"/>
              <a:t>$</a:t>
            </a:r>
            <a:r>
              <a:rPr lang="en-US" sz="1600" dirty="0" err="1"/>
              <a:t>myarray</a:t>
            </a:r>
            <a:r>
              <a:rPr lang="en-US" sz="1600" dirty="0"/>
              <a:t>["</a:t>
            </a:r>
            <a:r>
              <a:rPr lang="en-US" sz="1600" dirty="0" err="1"/>
              <a:t>firstName</a:t>
            </a:r>
            <a:r>
              <a:rPr lang="en-US" sz="1600" dirty="0"/>
              <a:t>"]</a:t>
            </a:r>
          </a:p>
          <a:p>
            <a:pPr marL="0" indent="0">
              <a:buNone/>
            </a:pPr>
            <a:r>
              <a:rPr lang="en-US" sz="1600" dirty="0"/>
              <a:t>$</a:t>
            </a:r>
            <a:r>
              <a:rPr lang="en-US" sz="1600" dirty="0" err="1"/>
              <a:t>myarray</a:t>
            </a:r>
            <a:r>
              <a:rPr lang="en-US" sz="1600" dirty="0"/>
              <a:t>["</a:t>
            </a:r>
            <a:r>
              <a:rPr lang="en-US" sz="1600" dirty="0" err="1"/>
              <a:t>lastName</a:t>
            </a:r>
            <a:r>
              <a:rPr lang="en-US" sz="1600" dirty="0" smtClean="0"/>
              <a:t>"]</a:t>
            </a:r>
            <a:endParaRPr lang="en-US" sz="1600" dirty="0" smtClean="0">
              <a:sym typeface="Wingdings" panose="05000000000000000000" pitchFamily="2" charset="2"/>
            </a:endParaRPr>
          </a:p>
          <a:p>
            <a:pPr marL="0" indent="0">
              <a:buNone/>
            </a:pPr>
            <a:endParaRPr lang="en-US" sz="1600" dirty="0" smtClean="0"/>
          </a:p>
          <a:p>
            <a:pPr marL="0" indent="0">
              <a:buNone/>
            </a:pPr>
            <a:r>
              <a:rPr lang="en-US" sz="1600" dirty="0" smtClean="0"/>
              <a:t>Operators in </a:t>
            </a:r>
            <a:r>
              <a:rPr lang="en-US" sz="1600" dirty="0" err="1" smtClean="0"/>
              <a:t>powershell</a:t>
            </a:r>
            <a:r>
              <a:rPr lang="en-US" sz="1600" dirty="0" smtClean="0"/>
              <a:t>.:</a:t>
            </a:r>
          </a:p>
          <a:p>
            <a:pPr marL="0" indent="0">
              <a:buNone/>
            </a:pPr>
            <a:r>
              <a:rPr lang="en-US" sz="1600" dirty="0" smtClean="0"/>
              <a:t>Arithmetic Operators: + ,- ,/ ,%  [% </a:t>
            </a:r>
            <a:r>
              <a:rPr lang="en-US" sz="1600" dirty="0" smtClean="0">
                <a:sym typeface="Wingdings" panose="05000000000000000000" pitchFamily="2" charset="2"/>
              </a:rPr>
              <a:t> mode operator]</a:t>
            </a:r>
            <a:endParaRPr lang="en-US" sz="1600" dirty="0">
              <a:sym typeface="Wingdings" panose="05000000000000000000" pitchFamily="2" charset="2"/>
            </a:endParaRPr>
          </a:p>
          <a:p>
            <a:pPr marL="0" indent="0">
              <a:buNone/>
            </a:pPr>
            <a:r>
              <a:rPr lang="en-US" sz="1600" dirty="0" smtClean="0">
                <a:sym typeface="Wingdings" panose="05000000000000000000" pitchFamily="2" charset="2"/>
              </a:rPr>
              <a:t>Comparison Operator: </a:t>
            </a:r>
            <a:r>
              <a:rPr lang="en-US" sz="1600" dirty="0" smtClean="0">
                <a:sym typeface="Wingdings" panose="05000000000000000000" pitchFamily="2" charset="2"/>
              </a:rPr>
              <a:t>-</a:t>
            </a:r>
            <a:r>
              <a:rPr lang="en-US" sz="1600" dirty="0" err="1" smtClean="0">
                <a:sym typeface="Wingdings" panose="05000000000000000000" pitchFamily="2" charset="2"/>
              </a:rPr>
              <a:t>eq</a:t>
            </a:r>
            <a:r>
              <a:rPr lang="en-US" sz="1600" dirty="0" smtClean="0">
                <a:sym typeface="Wingdings" panose="05000000000000000000" pitchFamily="2" charset="2"/>
              </a:rPr>
              <a:t>, -ne, -</a:t>
            </a:r>
            <a:r>
              <a:rPr lang="en-US" sz="1600" dirty="0" err="1" smtClean="0">
                <a:sym typeface="Wingdings" panose="05000000000000000000" pitchFamily="2" charset="2"/>
              </a:rPr>
              <a:t>lt</a:t>
            </a:r>
            <a:r>
              <a:rPr lang="en-US" sz="1600" dirty="0" smtClean="0">
                <a:sym typeface="Wingdings" panose="05000000000000000000" pitchFamily="2" charset="2"/>
              </a:rPr>
              <a:t>, -</a:t>
            </a:r>
            <a:r>
              <a:rPr lang="en-US" sz="1600" dirty="0" err="1" smtClean="0">
                <a:sym typeface="Wingdings" panose="05000000000000000000" pitchFamily="2" charset="2"/>
              </a:rPr>
              <a:t>gt</a:t>
            </a:r>
            <a:r>
              <a:rPr lang="en-US" sz="1600" dirty="0" smtClean="0">
                <a:sym typeface="Wingdings" panose="05000000000000000000" pitchFamily="2" charset="2"/>
              </a:rPr>
              <a:t>, -le, -</a:t>
            </a:r>
            <a:r>
              <a:rPr lang="en-US" sz="1600" dirty="0" err="1" smtClean="0">
                <a:sym typeface="Wingdings" panose="05000000000000000000" pitchFamily="2" charset="2"/>
              </a:rPr>
              <a:t>ge</a:t>
            </a:r>
            <a:r>
              <a:rPr lang="en-US" sz="1600" dirty="0" smtClean="0">
                <a:sym typeface="Wingdings" panose="05000000000000000000" pitchFamily="2" charset="2"/>
              </a:rPr>
              <a:t>, -</a:t>
            </a:r>
            <a:r>
              <a:rPr lang="en-US" sz="1600" dirty="0" smtClean="0">
                <a:sym typeface="Wingdings" panose="05000000000000000000" pitchFamily="2" charset="2"/>
              </a:rPr>
              <a:t>contains</a:t>
            </a:r>
            <a:r>
              <a:rPr lang="en-US" sz="1600" dirty="0" smtClean="0">
                <a:sym typeface="Wingdings" panose="05000000000000000000" pitchFamily="2" charset="2"/>
              </a:rPr>
              <a:t>, -</a:t>
            </a:r>
            <a:r>
              <a:rPr lang="en-US" sz="1600" dirty="0" err="1" smtClean="0">
                <a:sym typeface="Wingdings" panose="05000000000000000000" pitchFamily="2" charset="2"/>
              </a:rPr>
              <a:t>notcontains</a:t>
            </a:r>
            <a:r>
              <a:rPr lang="en-US" sz="1600" dirty="0" smtClean="0">
                <a:sym typeface="Wingdings" panose="05000000000000000000" pitchFamily="2" charset="2"/>
              </a:rPr>
              <a:t>, </a:t>
            </a:r>
            <a:r>
              <a:rPr lang="en-US" sz="1600" dirty="0" smtClean="0">
                <a:sym typeface="Wingdings" panose="05000000000000000000" pitchFamily="2" charset="2"/>
              </a:rPr>
              <a:t>==, &gt;=, &lt;=, !=</a:t>
            </a:r>
            <a:endParaRPr lang="en-US" sz="1600" dirty="0" smtClean="0">
              <a:sym typeface="Wingdings" panose="05000000000000000000" pitchFamily="2" charset="2"/>
            </a:endParaRPr>
          </a:p>
          <a:p>
            <a:pPr marL="0" indent="0">
              <a:buNone/>
            </a:pPr>
            <a:endParaRPr lang="en-US" sz="1600" dirty="0">
              <a:sym typeface="Wingdings" panose="05000000000000000000" pitchFamily="2" charset="2"/>
            </a:endParaRPr>
          </a:p>
          <a:p>
            <a:pPr marL="0" indent="0">
              <a:buNone/>
            </a:pPr>
            <a:r>
              <a:rPr lang="en-US" sz="1600" dirty="0" smtClean="0">
                <a:sym typeface="Wingdings" panose="05000000000000000000" pitchFamily="2" charset="2"/>
              </a:rPr>
              <a:t>Wildcard: -like, -</a:t>
            </a:r>
            <a:r>
              <a:rPr lang="en-US" sz="1600" dirty="0" err="1" smtClean="0">
                <a:sym typeface="Wingdings" panose="05000000000000000000" pitchFamily="2" charset="2"/>
              </a:rPr>
              <a:t>notlike</a:t>
            </a:r>
            <a:r>
              <a:rPr lang="en-US" sz="1600" dirty="0" smtClean="0">
                <a:sym typeface="Wingdings" panose="05000000000000000000" pitchFamily="2" charset="2"/>
              </a:rPr>
              <a:t>, -match, -</a:t>
            </a:r>
            <a:r>
              <a:rPr lang="en-US" sz="1600" dirty="0" err="1" smtClean="0">
                <a:sym typeface="Wingdings" panose="05000000000000000000" pitchFamily="2" charset="2"/>
              </a:rPr>
              <a:t>notmatch</a:t>
            </a:r>
            <a:r>
              <a:rPr lang="en-US" sz="1600" dirty="0" smtClean="0">
                <a:sym typeface="Wingdings" panose="05000000000000000000" pitchFamily="2" charset="2"/>
              </a:rPr>
              <a:t>, -replace, * …</a:t>
            </a:r>
          </a:p>
          <a:p>
            <a:pPr marL="0" indent="0">
              <a:buNone/>
            </a:pPr>
            <a:r>
              <a:rPr lang="en-US" sz="1600" dirty="0">
                <a:sym typeface="Wingdings" panose="05000000000000000000" pitchFamily="2" charset="2"/>
              </a:rPr>
              <a:t>regular </a:t>
            </a:r>
            <a:r>
              <a:rPr lang="en-US" sz="1600" dirty="0" smtClean="0">
                <a:sym typeface="Wingdings" panose="05000000000000000000" pitchFamily="2" charset="2"/>
              </a:rPr>
              <a:t>expressions: Its kind of expression, it contains a pattern. </a:t>
            </a:r>
            <a:r>
              <a:rPr lang="en-US" sz="1600" dirty="0" err="1" smtClean="0">
                <a:sym typeface="Wingdings" panose="05000000000000000000" pitchFamily="2" charset="2"/>
              </a:rPr>
              <a:t>Eg</a:t>
            </a:r>
            <a:r>
              <a:rPr lang="en-US" sz="1600" dirty="0" smtClean="0">
                <a:sym typeface="Wingdings" panose="05000000000000000000" pitchFamily="2" charset="2"/>
              </a:rPr>
              <a:t>: </a:t>
            </a:r>
            <a:r>
              <a:rPr lang="en-US" sz="1600" dirty="0" err="1" smtClean="0">
                <a:sym typeface="Wingdings" panose="05000000000000000000" pitchFamily="2" charset="2"/>
              </a:rPr>
              <a:t>emailID</a:t>
            </a:r>
            <a:r>
              <a:rPr lang="en-US" sz="1600" dirty="0" smtClean="0">
                <a:sym typeface="Wingdings" panose="05000000000000000000" pitchFamily="2" charset="2"/>
              </a:rPr>
              <a:t>.</a:t>
            </a:r>
          </a:p>
        </p:txBody>
      </p:sp>
    </p:spTree>
    <p:extLst>
      <p:ext uri="{BB962C8B-B14F-4D97-AF65-F5344CB8AC3E}">
        <p14:creationId xmlns:p14="http://schemas.microsoft.com/office/powerpoint/2010/main" val="3635453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899" y="136478"/>
            <a:ext cx="11723426" cy="6721522"/>
          </a:xfrm>
        </p:spPr>
        <p:txBody>
          <a:bodyPr>
            <a:normAutofit/>
          </a:bodyPr>
          <a:lstStyle/>
          <a:p>
            <a:pPr marL="0" indent="0">
              <a:buNone/>
            </a:pPr>
            <a:r>
              <a:rPr lang="en-US" sz="1600" dirty="0" smtClean="0"/>
              <a:t>Conditional Execution and Loops: </a:t>
            </a:r>
          </a:p>
          <a:p>
            <a:pPr>
              <a:buFont typeface="Wingdings" panose="05000000000000000000" pitchFamily="2" charset="2"/>
              <a:buChar char="à"/>
            </a:pPr>
            <a:r>
              <a:rPr lang="en-US" sz="1600" dirty="0" smtClean="0">
                <a:sym typeface="Wingdings" panose="05000000000000000000" pitchFamily="2" charset="2"/>
              </a:rPr>
              <a:t>Loops and conditional executions are the backbone of any scripting.</a:t>
            </a:r>
          </a:p>
          <a:p>
            <a:pPr marL="0" indent="0">
              <a:buNone/>
            </a:pPr>
            <a:r>
              <a:rPr lang="en-US" sz="1600" dirty="0" smtClean="0">
                <a:sym typeface="Wingdings" panose="05000000000000000000" pitchFamily="2" charset="2"/>
              </a:rPr>
              <a:t>Conditional Execution: The first thing we are going to know is if statement.</a:t>
            </a:r>
          </a:p>
          <a:p>
            <a:pPr marL="0" indent="0">
              <a:buNone/>
            </a:pPr>
            <a:r>
              <a:rPr lang="en-US" sz="1600" dirty="0" smtClean="0">
                <a:sym typeface="Wingdings" panose="05000000000000000000" pitchFamily="2" charset="2"/>
              </a:rPr>
              <a:t>** easiest way to write is go to </a:t>
            </a:r>
            <a:r>
              <a:rPr lang="en-US" sz="1600" dirty="0" err="1" smtClean="0">
                <a:sym typeface="Wingdings" panose="05000000000000000000" pitchFamily="2" charset="2"/>
              </a:rPr>
              <a:t>powershell</a:t>
            </a:r>
            <a:r>
              <a:rPr lang="en-US" sz="1600" dirty="0" smtClean="0">
                <a:sym typeface="Wingdings" panose="05000000000000000000" pitchFamily="2" charset="2"/>
              </a:rPr>
              <a:t> ISE and press </a:t>
            </a:r>
            <a:r>
              <a:rPr lang="en-US" sz="1600" dirty="0" err="1" smtClean="0">
                <a:sym typeface="Wingdings" panose="05000000000000000000" pitchFamily="2" charset="2"/>
              </a:rPr>
              <a:t>ctrl+j</a:t>
            </a:r>
            <a:r>
              <a:rPr lang="en-US" sz="1600" dirty="0" smtClean="0">
                <a:sym typeface="Wingdings" panose="05000000000000000000" pitchFamily="2" charset="2"/>
              </a:rPr>
              <a:t>. This will shows all the snippets (templates) of the </a:t>
            </a:r>
            <a:r>
              <a:rPr lang="en-US" sz="1600" dirty="0" err="1" smtClean="0">
                <a:sym typeface="Wingdings" panose="05000000000000000000" pitchFamily="2" charset="2"/>
              </a:rPr>
              <a:t>powershell</a:t>
            </a:r>
            <a:r>
              <a:rPr lang="en-US" sz="1600" dirty="0" smtClean="0">
                <a:sym typeface="Wingdings" panose="05000000000000000000" pitchFamily="2" charset="2"/>
              </a:rPr>
              <a:t> scripting.**</a:t>
            </a:r>
          </a:p>
          <a:p>
            <a:pPr marL="0" indent="0">
              <a:buNone/>
            </a:pPr>
            <a:r>
              <a:rPr lang="en-US" sz="1600" dirty="0" smtClean="0"/>
              <a:t>1) IF condition:</a:t>
            </a:r>
          </a:p>
          <a:p>
            <a:pPr marL="0" indent="0">
              <a:buNone/>
            </a:pPr>
            <a:r>
              <a:rPr lang="en-US" sz="1600" b="1" dirty="0" smtClean="0"/>
              <a:t>if </a:t>
            </a:r>
            <a:r>
              <a:rPr lang="en-US" sz="1600" b="1" dirty="0"/>
              <a:t>(condition)</a:t>
            </a:r>
          </a:p>
          <a:p>
            <a:pPr marL="0" indent="0">
              <a:buNone/>
            </a:pPr>
            <a:r>
              <a:rPr lang="en-US" sz="1600" b="1" dirty="0" smtClean="0"/>
              <a:t>{    </a:t>
            </a:r>
            <a:endParaRPr lang="en-US" sz="1600" b="1" dirty="0"/>
          </a:p>
          <a:p>
            <a:pPr marL="0" indent="0">
              <a:buNone/>
            </a:pPr>
            <a:r>
              <a:rPr lang="en-US" sz="1600" b="1" dirty="0"/>
              <a:t>} </a:t>
            </a:r>
            <a:endParaRPr lang="en-US" sz="1600" b="1" dirty="0" smtClean="0"/>
          </a:p>
          <a:p>
            <a:pPr marL="0" indent="0">
              <a:buNone/>
            </a:pPr>
            <a:r>
              <a:rPr lang="en-US" sz="1600" dirty="0" smtClean="0"/>
              <a:t>2) Else condition:</a:t>
            </a:r>
          </a:p>
          <a:p>
            <a:pPr marL="0" indent="0">
              <a:buNone/>
            </a:pPr>
            <a:r>
              <a:rPr lang="en-US" sz="1600" b="1" dirty="0"/>
              <a:t>if (condition)</a:t>
            </a:r>
          </a:p>
          <a:p>
            <a:pPr marL="0" indent="0">
              <a:buNone/>
            </a:pPr>
            <a:r>
              <a:rPr lang="en-US" sz="1600" b="1" dirty="0" smtClean="0"/>
              <a:t>{  </a:t>
            </a:r>
            <a:endParaRPr lang="en-US" sz="1600" b="1" dirty="0"/>
          </a:p>
          <a:p>
            <a:pPr marL="0" indent="0">
              <a:buNone/>
            </a:pPr>
            <a:r>
              <a:rPr lang="en-US" sz="1600" b="1" dirty="0"/>
              <a:t>}</a:t>
            </a:r>
          </a:p>
          <a:p>
            <a:pPr marL="0" indent="0">
              <a:buNone/>
            </a:pPr>
            <a:r>
              <a:rPr lang="en-US" sz="1600" b="1" dirty="0"/>
              <a:t>else</a:t>
            </a:r>
          </a:p>
          <a:p>
            <a:pPr marL="0" indent="0">
              <a:buNone/>
            </a:pPr>
            <a:r>
              <a:rPr lang="en-US" sz="1600" b="1" dirty="0" smtClean="0"/>
              <a:t>{</a:t>
            </a:r>
            <a:endParaRPr lang="en-US" sz="1600" b="1" dirty="0"/>
          </a:p>
          <a:p>
            <a:pPr marL="0" indent="0">
              <a:buNone/>
            </a:pPr>
            <a:r>
              <a:rPr lang="en-US" sz="1600" b="1" dirty="0" smtClean="0"/>
              <a:t>}</a:t>
            </a:r>
          </a:p>
          <a:p>
            <a:pPr marL="0" indent="0">
              <a:buNone/>
            </a:pPr>
            <a:r>
              <a:rPr lang="en-US" sz="1600" dirty="0" smtClean="0"/>
              <a:t>3) Do while: script block executes as long as the condition value = True.</a:t>
            </a:r>
          </a:p>
          <a:p>
            <a:pPr marL="0" indent="0">
              <a:buNone/>
            </a:pPr>
            <a:r>
              <a:rPr lang="en-US" sz="1600" dirty="0" smtClean="0"/>
              <a:t>4) Do until: script block executes as long as the condition value = false</a:t>
            </a:r>
          </a:p>
          <a:p>
            <a:pPr marL="0" indent="0">
              <a:buNone/>
            </a:pPr>
            <a:r>
              <a:rPr lang="en-US" sz="1600" dirty="0" smtClean="0"/>
              <a:t>5) for: The use is to run the specified block a specified no. of times.</a:t>
            </a:r>
          </a:p>
          <a:p>
            <a:pPr marL="0" indent="0">
              <a:buNone/>
            </a:pPr>
            <a:r>
              <a:rPr lang="en-US" sz="1600" dirty="0" smtClean="0"/>
              <a:t>6) </a:t>
            </a:r>
            <a:r>
              <a:rPr lang="en-US" sz="1600" dirty="0" err="1" smtClean="0"/>
              <a:t>ForEach</a:t>
            </a:r>
            <a:r>
              <a:rPr lang="en-US" sz="1600" dirty="0" smtClean="0"/>
              <a:t>: mostly used in arrays variable. </a:t>
            </a:r>
            <a:endParaRPr lang="en-US" sz="1600" dirty="0"/>
          </a:p>
        </p:txBody>
      </p:sp>
    </p:spTree>
    <p:extLst>
      <p:ext uri="{BB962C8B-B14F-4D97-AF65-F5344CB8AC3E}">
        <p14:creationId xmlns:p14="http://schemas.microsoft.com/office/powerpoint/2010/main" val="1072207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33044</TotalTime>
  <Words>1983</Words>
  <Application>Microsoft Office PowerPoint</Application>
  <PresentationFormat>Widescreen</PresentationFormat>
  <Paragraphs>192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61</cp:revision>
  <dcterms:created xsi:type="dcterms:W3CDTF">2022-04-29T18:00:59Z</dcterms:created>
  <dcterms:modified xsi:type="dcterms:W3CDTF">2022-08-16T13:44:18Z</dcterms:modified>
</cp:coreProperties>
</file>