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66" r:id="rId4"/>
    <p:sldId id="267" r:id="rId5"/>
    <p:sldId id="268" r:id="rId6"/>
    <p:sldId id="269" r:id="rId7"/>
    <p:sldId id="270" r:id="rId8"/>
    <p:sldId id="271" r:id="rId9"/>
    <p:sldId id="274" r:id="rId10"/>
    <p:sldId id="275" r:id="rId11"/>
    <p:sldId id="273" r:id="rId12"/>
    <p:sldId id="272" r:id="rId13"/>
    <p:sldId id="276" r:id="rId14"/>
    <p:sldId id="264" r:id="rId15"/>
    <p:sldId id="277" r:id="rId16"/>
    <p:sldId id="278" r:id="rId17"/>
    <p:sldId id="279" r:id="rId18"/>
  </p:sldIdLst>
  <p:sldSz cx="9144000" cy="5143500" type="screen16x9"/>
  <p:notesSz cx="6858000" cy="9144000"/>
  <p:embeddedFontLs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a:extLst>
            <a:ext uri="{FF2B5EF4-FFF2-40B4-BE49-F238E27FC236}">
              <a16:creationId xmlns:a16="http://schemas.microsoft.com/office/drawing/2014/main" id="{97B9984B-CB50-0CC4-E753-94C99FBFE65D}"/>
            </a:ext>
          </a:extLst>
        </p:cNvPr>
        <p:cNvGrpSpPr/>
        <p:nvPr/>
      </p:nvGrpSpPr>
      <p:grpSpPr>
        <a:xfrm>
          <a:off x="0" y="0"/>
          <a:ext cx="0" cy="0"/>
          <a:chOff x="0" y="0"/>
          <a:chExt cx="0" cy="0"/>
        </a:xfrm>
      </p:grpSpPr>
      <p:sp>
        <p:nvSpPr>
          <p:cNvPr id="87" name="Google Shape;87;ge29c9da6c5_0_76:notes">
            <a:extLst>
              <a:ext uri="{FF2B5EF4-FFF2-40B4-BE49-F238E27FC236}">
                <a16:creationId xmlns:a16="http://schemas.microsoft.com/office/drawing/2014/main" id="{C4E394D2-9D15-2B11-4A8B-BA6DBEB92BB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29c9da6c5_0_76:notes">
            <a:extLst>
              <a:ext uri="{FF2B5EF4-FFF2-40B4-BE49-F238E27FC236}">
                <a16:creationId xmlns:a16="http://schemas.microsoft.com/office/drawing/2014/main" id="{E463882D-8CCF-653C-2003-A50300CCFDF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8359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a:extLst>
            <a:ext uri="{FF2B5EF4-FFF2-40B4-BE49-F238E27FC236}">
              <a16:creationId xmlns:a16="http://schemas.microsoft.com/office/drawing/2014/main" id="{0D50C299-D74F-DFBA-DC4A-99878BB02037}"/>
            </a:ext>
          </a:extLst>
        </p:cNvPr>
        <p:cNvGrpSpPr/>
        <p:nvPr/>
      </p:nvGrpSpPr>
      <p:grpSpPr>
        <a:xfrm>
          <a:off x="0" y="0"/>
          <a:ext cx="0" cy="0"/>
          <a:chOff x="0" y="0"/>
          <a:chExt cx="0" cy="0"/>
        </a:xfrm>
      </p:grpSpPr>
      <p:sp>
        <p:nvSpPr>
          <p:cNvPr id="87" name="Google Shape;87;ge29c9da6c5_0_76:notes">
            <a:extLst>
              <a:ext uri="{FF2B5EF4-FFF2-40B4-BE49-F238E27FC236}">
                <a16:creationId xmlns:a16="http://schemas.microsoft.com/office/drawing/2014/main" id="{4AD8E30B-53FC-CBD1-1624-3A8DBC91DA1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29c9da6c5_0_76:notes">
            <a:extLst>
              <a:ext uri="{FF2B5EF4-FFF2-40B4-BE49-F238E27FC236}">
                <a16:creationId xmlns:a16="http://schemas.microsoft.com/office/drawing/2014/main" id="{F21D5769-7253-3E85-6336-01EC1B30E6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9979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a:extLst>
            <a:ext uri="{FF2B5EF4-FFF2-40B4-BE49-F238E27FC236}">
              <a16:creationId xmlns:a16="http://schemas.microsoft.com/office/drawing/2014/main" id="{29B184F6-2D78-B902-EA09-912D8F551EFA}"/>
            </a:ext>
          </a:extLst>
        </p:cNvPr>
        <p:cNvGrpSpPr/>
        <p:nvPr/>
      </p:nvGrpSpPr>
      <p:grpSpPr>
        <a:xfrm>
          <a:off x="0" y="0"/>
          <a:ext cx="0" cy="0"/>
          <a:chOff x="0" y="0"/>
          <a:chExt cx="0" cy="0"/>
        </a:xfrm>
      </p:grpSpPr>
      <p:sp>
        <p:nvSpPr>
          <p:cNvPr id="87" name="Google Shape;87;ge29c9da6c5_0_76:notes">
            <a:extLst>
              <a:ext uri="{FF2B5EF4-FFF2-40B4-BE49-F238E27FC236}">
                <a16:creationId xmlns:a16="http://schemas.microsoft.com/office/drawing/2014/main" id="{BA131009-14F1-5B04-6450-EE24A70A93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29c9da6c5_0_76:notes">
            <a:extLst>
              <a:ext uri="{FF2B5EF4-FFF2-40B4-BE49-F238E27FC236}">
                <a16:creationId xmlns:a16="http://schemas.microsoft.com/office/drawing/2014/main" id="{69911E64-6D1A-F36A-BDF7-E017F390C3F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4920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a:extLst>
            <a:ext uri="{FF2B5EF4-FFF2-40B4-BE49-F238E27FC236}">
              <a16:creationId xmlns:a16="http://schemas.microsoft.com/office/drawing/2014/main" id="{D9AD1672-C23B-689A-38FB-01FA851CF0EF}"/>
            </a:ext>
          </a:extLst>
        </p:cNvPr>
        <p:cNvGrpSpPr/>
        <p:nvPr/>
      </p:nvGrpSpPr>
      <p:grpSpPr>
        <a:xfrm>
          <a:off x="0" y="0"/>
          <a:ext cx="0" cy="0"/>
          <a:chOff x="0" y="0"/>
          <a:chExt cx="0" cy="0"/>
        </a:xfrm>
      </p:grpSpPr>
      <p:sp>
        <p:nvSpPr>
          <p:cNvPr id="87" name="Google Shape;87;ge29c9da6c5_0_76:notes">
            <a:extLst>
              <a:ext uri="{FF2B5EF4-FFF2-40B4-BE49-F238E27FC236}">
                <a16:creationId xmlns:a16="http://schemas.microsoft.com/office/drawing/2014/main" id="{479E5F1A-C13E-D5E4-D18A-E87D587F2A5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29c9da6c5_0_76:notes">
            <a:extLst>
              <a:ext uri="{FF2B5EF4-FFF2-40B4-BE49-F238E27FC236}">
                <a16:creationId xmlns:a16="http://schemas.microsoft.com/office/drawing/2014/main" id="{91E2F1CC-27C8-E648-4E90-7EAC424C51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4817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e29c9da6c5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e29c9da6c5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a:extLst>
            <a:ext uri="{FF2B5EF4-FFF2-40B4-BE49-F238E27FC236}">
              <a16:creationId xmlns:a16="http://schemas.microsoft.com/office/drawing/2014/main" id="{E26DF1E8-6BE2-62F2-3B59-5D77181301B8}"/>
            </a:ext>
          </a:extLst>
        </p:cNvPr>
        <p:cNvGrpSpPr/>
        <p:nvPr/>
      </p:nvGrpSpPr>
      <p:grpSpPr>
        <a:xfrm>
          <a:off x="0" y="0"/>
          <a:ext cx="0" cy="0"/>
          <a:chOff x="0" y="0"/>
          <a:chExt cx="0" cy="0"/>
        </a:xfrm>
      </p:grpSpPr>
      <p:sp>
        <p:nvSpPr>
          <p:cNvPr id="129" name="Google Shape;129;ge29c9da6c5_0_381:notes">
            <a:extLst>
              <a:ext uri="{FF2B5EF4-FFF2-40B4-BE49-F238E27FC236}">
                <a16:creationId xmlns:a16="http://schemas.microsoft.com/office/drawing/2014/main" id="{2A649014-A3DD-6763-D19A-AC1014E33CE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e29c9da6c5_0_381:notes">
            <a:extLst>
              <a:ext uri="{FF2B5EF4-FFF2-40B4-BE49-F238E27FC236}">
                <a16:creationId xmlns:a16="http://schemas.microsoft.com/office/drawing/2014/main" id="{39062C16-750F-80F2-8C16-1FCA166D056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4121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a:extLst>
            <a:ext uri="{FF2B5EF4-FFF2-40B4-BE49-F238E27FC236}">
              <a16:creationId xmlns:a16="http://schemas.microsoft.com/office/drawing/2014/main" id="{223270D6-AF11-F74E-4F80-7736E2FC754B}"/>
            </a:ext>
          </a:extLst>
        </p:cNvPr>
        <p:cNvGrpSpPr/>
        <p:nvPr/>
      </p:nvGrpSpPr>
      <p:grpSpPr>
        <a:xfrm>
          <a:off x="0" y="0"/>
          <a:ext cx="0" cy="0"/>
          <a:chOff x="0" y="0"/>
          <a:chExt cx="0" cy="0"/>
        </a:xfrm>
      </p:grpSpPr>
      <p:sp>
        <p:nvSpPr>
          <p:cNvPr id="129" name="Google Shape;129;ge29c9da6c5_0_381:notes">
            <a:extLst>
              <a:ext uri="{FF2B5EF4-FFF2-40B4-BE49-F238E27FC236}">
                <a16:creationId xmlns:a16="http://schemas.microsoft.com/office/drawing/2014/main" id="{97FD09A4-06E1-FAFA-AF98-7D56F61C52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e29c9da6c5_0_381:notes">
            <a:extLst>
              <a:ext uri="{FF2B5EF4-FFF2-40B4-BE49-F238E27FC236}">
                <a16:creationId xmlns:a16="http://schemas.microsoft.com/office/drawing/2014/main" id="{D9C37E97-6578-8503-9A6B-29636EC562F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28941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a:extLst>
            <a:ext uri="{FF2B5EF4-FFF2-40B4-BE49-F238E27FC236}">
              <a16:creationId xmlns:a16="http://schemas.microsoft.com/office/drawing/2014/main" id="{97237769-C907-CF9A-1325-7A01EDDAA6E9}"/>
            </a:ext>
          </a:extLst>
        </p:cNvPr>
        <p:cNvGrpSpPr/>
        <p:nvPr/>
      </p:nvGrpSpPr>
      <p:grpSpPr>
        <a:xfrm>
          <a:off x="0" y="0"/>
          <a:ext cx="0" cy="0"/>
          <a:chOff x="0" y="0"/>
          <a:chExt cx="0" cy="0"/>
        </a:xfrm>
      </p:grpSpPr>
      <p:sp>
        <p:nvSpPr>
          <p:cNvPr id="129" name="Google Shape;129;ge29c9da6c5_0_381:notes">
            <a:extLst>
              <a:ext uri="{FF2B5EF4-FFF2-40B4-BE49-F238E27FC236}">
                <a16:creationId xmlns:a16="http://schemas.microsoft.com/office/drawing/2014/main" id="{182D858D-9E7B-8A31-F801-5782634178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e29c9da6c5_0_381:notes">
            <a:extLst>
              <a:ext uri="{FF2B5EF4-FFF2-40B4-BE49-F238E27FC236}">
                <a16:creationId xmlns:a16="http://schemas.microsoft.com/office/drawing/2014/main" id="{5C79F15F-3321-17F0-32EE-81C1C18734B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6457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29c9da6c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29c9da6c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a:extLst>
            <a:ext uri="{FF2B5EF4-FFF2-40B4-BE49-F238E27FC236}">
              <a16:creationId xmlns:a16="http://schemas.microsoft.com/office/drawing/2014/main" id="{11CA45FF-67A1-756B-A9AA-73C7A8656649}"/>
            </a:ext>
          </a:extLst>
        </p:cNvPr>
        <p:cNvGrpSpPr/>
        <p:nvPr/>
      </p:nvGrpSpPr>
      <p:grpSpPr>
        <a:xfrm>
          <a:off x="0" y="0"/>
          <a:ext cx="0" cy="0"/>
          <a:chOff x="0" y="0"/>
          <a:chExt cx="0" cy="0"/>
        </a:xfrm>
      </p:grpSpPr>
      <p:sp>
        <p:nvSpPr>
          <p:cNvPr id="87" name="Google Shape;87;ge29c9da6c5_0_76:notes">
            <a:extLst>
              <a:ext uri="{FF2B5EF4-FFF2-40B4-BE49-F238E27FC236}">
                <a16:creationId xmlns:a16="http://schemas.microsoft.com/office/drawing/2014/main" id="{9AAC6722-13C0-FD73-AB32-0EC4767227B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29c9da6c5_0_76:notes">
            <a:extLst>
              <a:ext uri="{FF2B5EF4-FFF2-40B4-BE49-F238E27FC236}">
                <a16:creationId xmlns:a16="http://schemas.microsoft.com/office/drawing/2014/main" id="{2BF47290-37A0-100B-7D0D-931710228C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3322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a:extLst>
            <a:ext uri="{FF2B5EF4-FFF2-40B4-BE49-F238E27FC236}">
              <a16:creationId xmlns:a16="http://schemas.microsoft.com/office/drawing/2014/main" id="{FD2BB815-5830-966D-49A9-3211FF5CBB06}"/>
            </a:ext>
          </a:extLst>
        </p:cNvPr>
        <p:cNvGrpSpPr/>
        <p:nvPr/>
      </p:nvGrpSpPr>
      <p:grpSpPr>
        <a:xfrm>
          <a:off x="0" y="0"/>
          <a:ext cx="0" cy="0"/>
          <a:chOff x="0" y="0"/>
          <a:chExt cx="0" cy="0"/>
        </a:xfrm>
      </p:grpSpPr>
      <p:sp>
        <p:nvSpPr>
          <p:cNvPr id="87" name="Google Shape;87;ge29c9da6c5_0_76:notes">
            <a:extLst>
              <a:ext uri="{FF2B5EF4-FFF2-40B4-BE49-F238E27FC236}">
                <a16:creationId xmlns:a16="http://schemas.microsoft.com/office/drawing/2014/main" id="{01C66D6E-9928-2F94-51C1-D419D196A4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29c9da6c5_0_76:notes">
            <a:extLst>
              <a:ext uri="{FF2B5EF4-FFF2-40B4-BE49-F238E27FC236}">
                <a16:creationId xmlns:a16="http://schemas.microsoft.com/office/drawing/2014/main" id="{D16B6859-0C71-E76E-18BD-C78027882B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6410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a:extLst>
            <a:ext uri="{FF2B5EF4-FFF2-40B4-BE49-F238E27FC236}">
              <a16:creationId xmlns:a16="http://schemas.microsoft.com/office/drawing/2014/main" id="{256A20E8-4D3A-0ADA-F772-2924FA59E586}"/>
            </a:ext>
          </a:extLst>
        </p:cNvPr>
        <p:cNvGrpSpPr/>
        <p:nvPr/>
      </p:nvGrpSpPr>
      <p:grpSpPr>
        <a:xfrm>
          <a:off x="0" y="0"/>
          <a:ext cx="0" cy="0"/>
          <a:chOff x="0" y="0"/>
          <a:chExt cx="0" cy="0"/>
        </a:xfrm>
      </p:grpSpPr>
      <p:sp>
        <p:nvSpPr>
          <p:cNvPr id="87" name="Google Shape;87;ge29c9da6c5_0_76:notes">
            <a:extLst>
              <a:ext uri="{FF2B5EF4-FFF2-40B4-BE49-F238E27FC236}">
                <a16:creationId xmlns:a16="http://schemas.microsoft.com/office/drawing/2014/main" id="{1EFAA267-8089-9682-ABFB-B6265CE46A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29c9da6c5_0_76:notes">
            <a:extLst>
              <a:ext uri="{FF2B5EF4-FFF2-40B4-BE49-F238E27FC236}">
                <a16:creationId xmlns:a16="http://schemas.microsoft.com/office/drawing/2014/main" id="{C04A5FD3-6D87-02C6-0318-51B924F507D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8715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a:extLst>
            <a:ext uri="{FF2B5EF4-FFF2-40B4-BE49-F238E27FC236}">
              <a16:creationId xmlns:a16="http://schemas.microsoft.com/office/drawing/2014/main" id="{D34747A8-0BB0-D8EE-A692-0C93BCFC3963}"/>
            </a:ext>
          </a:extLst>
        </p:cNvPr>
        <p:cNvGrpSpPr/>
        <p:nvPr/>
      </p:nvGrpSpPr>
      <p:grpSpPr>
        <a:xfrm>
          <a:off x="0" y="0"/>
          <a:ext cx="0" cy="0"/>
          <a:chOff x="0" y="0"/>
          <a:chExt cx="0" cy="0"/>
        </a:xfrm>
      </p:grpSpPr>
      <p:sp>
        <p:nvSpPr>
          <p:cNvPr id="87" name="Google Shape;87;ge29c9da6c5_0_76:notes">
            <a:extLst>
              <a:ext uri="{FF2B5EF4-FFF2-40B4-BE49-F238E27FC236}">
                <a16:creationId xmlns:a16="http://schemas.microsoft.com/office/drawing/2014/main" id="{112544CA-2140-D840-5656-B6FC6E96462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29c9da6c5_0_76:notes">
            <a:extLst>
              <a:ext uri="{FF2B5EF4-FFF2-40B4-BE49-F238E27FC236}">
                <a16:creationId xmlns:a16="http://schemas.microsoft.com/office/drawing/2014/main" id="{C6B77382-154C-069B-B2AF-BF96A9B1B2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4751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a:extLst>
            <a:ext uri="{FF2B5EF4-FFF2-40B4-BE49-F238E27FC236}">
              <a16:creationId xmlns:a16="http://schemas.microsoft.com/office/drawing/2014/main" id="{8913A776-3C61-1B22-5C5B-414490F249DC}"/>
            </a:ext>
          </a:extLst>
        </p:cNvPr>
        <p:cNvGrpSpPr/>
        <p:nvPr/>
      </p:nvGrpSpPr>
      <p:grpSpPr>
        <a:xfrm>
          <a:off x="0" y="0"/>
          <a:ext cx="0" cy="0"/>
          <a:chOff x="0" y="0"/>
          <a:chExt cx="0" cy="0"/>
        </a:xfrm>
      </p:grpSpPr>
      <p:sp>
        <p:nvSpPr>
          <p:cNvPr id="87" name="Google Shape;87;ge29c9da6c5_0_76:notes">
            <a:extLst>
              <a:ext uri="{FF2B5EF4-FFF2-40B4-BE49-F238E27FC236}">
                <a16:creationId xmlns:a16="http://schemas.microsoft.com/office/drawing/2014/main" id="{5E02E996-C856-F41A-F0E1-8E32A135B35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29c9da6c5_0_76:notes">
            <a:extLst>
              <a:ext uri="{FF2B5EF4-FFF2-40B4-BE49-F238E27FC236}">
                <a16:creationId xmlns:a16="http://schemas.microsoft.com/office/drawing/2014/main" id="{D7470FCE-DAF9-7FA7-DDA2-C87DBEDE1B4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8060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a:extLst>
            <a:ext uri="{FF2B5EF4-FFF2-40B4-BE49-F238E27FC236}">
              <a16:creationId xmlns:a16="http://schemas.microsoft.com/office/drawing/2014/main" id="{4121F18E-2FCC-B425-ECD7-0EC37ABC7352}"/>
            </a:ext>
          </a:extLst>
        </p:cNvPr>
        <p:cNvGrpSpPr/>
        <p:nvPr/>
      </p:nvGrpSpPr>
      <p:grpSpPr>
        <a:xfrm>
          <a:off x="0" y="0"/>
          <a:ext cx="0" cy="0"/>
          <a:chOff x="0" y="0"/>
          <a:chExt cx="0" cy="0"/>
        </a:xfrm>
      </p:grpSpPr>
      <p:sp>
        <p:nvSpPr>
          <p:cNvPr id="87" name="Google Shape;87;ge29c9da6c5_0_76:notes">
            <a:extLst>
              <a:ext uri="{FF2B5EF4-FFF2-40B4-BE49-F238E27FC236}">
                <a16:creationId xmlns:a16="http://schemas.microsoft.com/office/drawing/2014/main" id="{625F8FB9-763C-88D8-387F-88F9A65654A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29c9da6c5_0_76:notes">
            <a:extLst>
              <a:ext uri="{FF2B5EF4-FFF2-40B4-BE49-F238E27FC236}">
                <a16:creationId xmlns:a16="http://schemas.microsoft.com/office/drawing/2014/main" id="{FF7D5DBA-411C-643A-EF40-B18FEEE43DF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3534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a:extLst>
            <a:ext uri="{FF2B5EF4-FFF2-40B4-BE49-F238E27FC236}">
              <a16:creationId xmlns:a16="http://schemas.microsoft.com/office/drawing/2014/main" id="{6AC7D2EA-195C-A150-97D6-F16F7A406275}"/>
            </a:ext>
          </a:extLst>
        </p:cNvPr>
        <p:cNvGrpSpPr/>
        <p:nvPr/>
      </p:nvGrpSpPr>
      <p:grpSpPr>
        <a:xfrm>
          <a:off x="0" y="0"/>
          <a:ext cx="0" cy="0"/>
          <a:chOff x="0" y="0"/>
          <a:chExt cx="0" cy="0"/>
        </a:xfrm>
      </p:grpSpPr>
      <p:sp>
        <p:nvSpPr>
          <p:cNvPr id="87" name="Google Shape;87;ge29c9da6c5_0_76:notes">
            <a:extLst>
              <a:ext uri="{FF2B5EF4-FFF2-40B4-BE49-F238E27FC236}">
                <a16:creationId xmlns:a16="http://schemas.microsoft.com/office/drawing/2014/main" id="{C87A13F9-B797-5E2A-FC77-CA184620D4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29c9da6c5_0_76:notes">
            <a:extLst>
              <a:ext uri="{FF2B5EF4-FFF2-40B4-BE49-F238E27FC236}">
                <a16:creationId xmlns:a16="http://schemas.microsoft.com/office/drawing/2014/main" id="{6CAE42BC-E0FE-CAE0-9CCA-C2DAEB214A6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6666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831698" y="273526"/>
            <a:ext cx="7763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dirty="0"/>
              <a:t>Apple Stock Price Prediction</a:t>
            </a:r>
            <a:endParaRPr dirty="0"/>
          </a:p>
        </p:txBody>
      </p:sp>
      <p:pic>
        <p:nvPicPr>
          <p:cNvPr id="3" name="Picture 2" descr="A computer screen with a graph and coins&#10;&#10;AI-generated content may be incorrect.">
            <a:extLst>
              <a:ext uri="{FF2B5EF4-FFF2-40B4-BE49-F238E27FC236}">
                <a16:creationId xmlns:a16="http://schemas.microsoft.com/office/drawing/2014/main" id="{AF6D9A73-5BD8-01E4-9969-8A6F5561FDE5}"/>
              </a:ext>
            </a:extLst>
          </p:cNvPr>
          <p:cNvPicPr>
            <a:picLocks noChangeAspect="1"/>
          </p:cNvPicPr>
          <p:nvPr/>
        </p:nvPicPr>
        <p:blipFill>
          <a:blip r:embed="rId3"/>
          <a:stretch>
            <a:fillRect/>
          </a:stretch>
        </p:blipFill>
        <p:spPr>
          <a:xfrm>
            <a:off x="1575643" y="1112326"/>
            <a:ext cx="5992713" cy="360092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5D2C6585-BC6B-1E25-18BD-D13092120639}"/>
            </a:ext>
          </a:extLst>
        </p:cNvPr>
        <p:cNvGrpSpPr/>
        <p:nvPr/>
      </p:nvGrpSpPr>
      <p:grpSpPr>
        <a:xfrm>
          <a:off x="0" y="0"/>
          <a:ext cx="0" cy="0"/>
          <a:chOff x="0" y="0"/>
          <a:chExt cx="0" cy="0"/>
        </a:xfrm>
      </p:grpSpPr>
      <p:sp>
        <p:nvSpPr>
          <p:cNvPr id="6" name="Google Shape;90;p14">
            <a:extLst>
              <a:ext uri="{FF2B5EF4-FFF2-40B4-BE49-F238E27FC236}">
                <a16:creationId xmlns:a16="http://schemas.microsoft.com/office/drawing/2014/main" id="{FDFCB713-F63B-9AAE-2DE9-CD48D8938C17}"/>
              </a:ext>
            </a:extLst>
          </p:cNvPr>
          <p:cNvSpPr txBox="1">
            <a:spLocks noGrp="1"/>
          </p:cNvSpPr>
          <p:nvPr>
            <p:ph type="title"/>
          </p:nvPr>
        </p:nvSpPr>
        <p:spPr>
          <a:xfrm>
            <a:off x="311700" y="358426"/>
            <a:ext cx="8520600" cy="607800"/>
          </a:xfrm>
          <a:prstGeom prst="rect">
            <a:avLst/>
          </a:prstGeom>
        </p:spPr>
        <p:txBody>
          <a:bodyPr spcFirstLastPara="1" wrap="square" lIns="91425" tIns="91425" rIns="91425" bIns="91425" anchor="t" anchorCtr="0">
            <a:normAutofit fontScale="90000"/>
          </a:bodyPr>
          <a:lstStyle/>
          <a:p>
            <a:pPr lvl="0"/>
            <a:r>
              <a:rPr lang="en-US" dirty="0"/>
              <a:t>Model Building using SARIMA</a:t>
            </a:r>
            <a:endParaRPr dirty="0"/>
          </a:p>
        </p:txBody>
      </p:sp>
      <p:sp>
        <p:nvSpPr>
          <p:cNvPr id="3" name="TextBox 2">
            <a:extLst>
              <a:ext uri="{FF2B5EF4-FFF2-40B4-BE49-F238E27FC236}">
                <a16:creationId xmlns:a16="http://schemas.microsoft.com/office/drawing/2014/main" id="{4C585ED9-A1D1-2F07-D914-5C3876E741E6}"/>
              </a:ext>
            </a:extLst>
          </p:cNvPr>
          <p:cNvSpPr txBox="1"/>
          <p:nvPr/>
        </p:nvSpPr>
        <p:spPr>
          <a:xfrm>
            <a:off x="311700" y="966226"/>
            <a:ext cx="8520600" cy="830997"/>
          </a:xfrm>
          <a:prstGeom prst="rect">
            <a:avLst/>
          </a:prstGeom>
          <a:noFill/>
        </p:spPr>
        <p:txBody>
          <a:bodyPr wrap="square">
            <a:spAutoFit/>
          </a:bodyPr>
          <a:lstStyle/>
          <a:p>
            <a:r>
              <a:rPr lang="en-US" sz="1200" dirty="0"/>
              <a:t>The SARIMA model was implemented using the SARIMAX class to forecast Apple’s stock price. The plot shows actual vs. predicted values, A SARIMA(1,1,1)(1,1,1,30) model was applied to forecast Apple’s stock prices. It achieved a </a:t>
            </a:r>
            <a:r>
              <a:rPr lang="en-US" sz="1200" b="1" dirty="0"/>
              <a:t>MAPE of 23.45%</a:t>
            </a:r>
            <a:r>
              <a:rPr lang="en-US" sz="1200" dirty="0"/>
              <a:t> and </a:t>
            </a:r>
            <a:r>
              <a:rPr lang="en-US" sz="1200" b="1" dirty="0"/>
              <a:t>RMSE of 59.95</a:t>
            </a:r>
            <a:r>
              <a:rPr lang="en-US" sz="1200" dirty="0"/>
              <a:t>, showing improved accuracy over the ARIMA model by better capturing seasonality and reducing prediction error.</a:t>
            </a:r>
          </a:p>
        </p:txBody>
      </p:sp>
      <p:pic>
        <p:nvPicPr>
          <p:cNvPr id="4" name="Picture 3">
            <a:extLst>
              <a:ext uri="{FF2B5EF4-FFF2-40B4-BE49-F238E27FC236}">
                <a16:creationId xmlns:a16="http://schemas.microsoft.com/office/drawing/2014/main" id="{6AAB92A4-275D-4021-78A8-5200CC6E34C7}"/>
              </a:ext>
            </a:extLst>
          </p:cNvPr>
          <p:cNvPicPr>
            <a:picLocks noChangeAspect="1"/>
          </p:cNvPicPr>
          <p:nvPr/>
        </p:nvPicPr>
        <p:blipFill>
          <a:blip r:embed="rId3"/>
          <a:stretch>
            <a:fillRect/>
          </a:stretch>
        </p:blipFill>
        <p:spPr>
          <a:xfrm>
            <a:off x="363739" y="1911368"/>
            <a:ext cx="4691481" cy="2704520"/>
          </a:xfrm>
          <a:prstGeom prst="rect">
            <a:avLst/>
          </a:prstGeom>
        </p:spPr>
      </p:pic>
      <p:pic>
        <p:nvPicPr>
          <p:cNvPr id="8" name="Picture 7">
            <a:extLst>
              <a:ext uri="{FF2B5EF4-FFF2-40B4-BE49-F238E27FC236}">
                <a16:creationId xmlns:a16="http://schemas.microsoft.com/office/drawing/2014/main" id="{2117472C-0A81-89D8-854C-3A716FDC4A40}"/>
              </a:ext>
            </a:extLst>
          </p:cNvPr>
          <p:cNvPicPr>
            <a:picLocks noChangeAspect="1"/>
          </p:cNvPicPr>
          <p:nvPr/>
        </p:nvPicPr>
        <p:blipFill>
          <a:blip r:embed="rId4"/>
          <a:stretch>
            <a:fillRect/>
          </a:stretch>
        </p:blipFill>
        <p:spPr>
          <a:xfrm>
            <a:off x="5055220" y="1936455"/>
            <a:ext cx="3657600" cy="1750881"/>
          </a:xfrm>
          <a:prstGeom prst="rect">
            <a:avLst/>
          </a:prstGeom>
        </p:spPr>
      </p:pic>
    </p:spTree>
    <p:extLst>
      <p:ext uri="{BB962C8B-B14F-4D97-AF65-F5344CB8AC3E}">
        <p14:creationId xmlns:p14="http://schemas.microsoft.com/office/powerpoint/2010/main" val="480705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4F51B84C-244E-EDDD-BE7D-7C4A3D7D3EA4}"/>
            </a:ext>
          </a:extLst>
        </p:cNvPr>
        <p:cNvGrpSpPr/>
        <p:nvPr/>
      </p:nvGrpSpPr>
      <p:grpSpPr>
        <a:xfrm>
          <a:off x="0" y="0"/>
          <a:ext cx="0" cy="0"/>
          <a:chOff x="0" y="0"/>
          <a:chExt cx="0" cy="0"/>
        </a:xfrm>
      </p:grpSpPr>
      <p:sp>
        <p:nvSpPr>
          <p:cNvPr id="6" name="Google Shape;90;p14">
            <a:extLst>
              <a:ext uri="{FF2B5EF4-FFF2-40B4-BE49-F238E27FC236}">
                <a16:creationId xmlns:a16="http://schemas.microsoft.com/office/drawing/2014/main" id="{C1B60026-C107-E94D-D0D1-31C6F14D9233}"/>
              </a:ext>
            </a:extLst>
          </p:cNvPr>
          <p:cNvSpPr txBox="1">
            <a:spLocks noGrp="1"/>
          </p:cNvSpPr>
          <p:nvPr>
            <p:ph type="title"/>
          </p:nvPr>
        </p:nvSpPr>
        <p:spPr>
          <a:xfrm>
            <a:off x="311700" y="358426"/>
            <a:ext cx="8520600" cy="607800"/>
          </a:xfrm>
          <a:prstGeom prst="rect">
            <a:avLst/>
          </a:prstGeom>
        </p:spPr>
        <p:txBody>
          <a:bodyPr spcFirstLastPara="1" wrap="square" lIns="91425" tIns="91425" rIns="91425" bIns="91425" anchor="t" anchorCtr="0">
            <a:normAutofit fontScale="90000"/>
          </a:bodyPr>
          <a:lstStyle/>
          <a:p>
            <a:r>
              <a:rPr lang="en-US" dirty="0"/>
              <a:t>SARIMA Model(Quarterly)</a:t>
            </a:r>
          </a:p>
        </p:txBody>
      </p:sp>
      <p:sp>
        <p:nvSpPr>
          <p:cNvPr id="19" name="TextBox 18">
            <a:extLst>
              <a:ext uri="{FF2B5EF4-FFF2-40B4-BE49-F238E27FC236}">
                <a16:creationId xmlns:a16="http://schemas.microsoft.com/office/drawing/2014/main" id="{2FA17A31-ED1B-E9F9-2B0A-1365F22025AA}"/>
              </a:ext>
            </a:extLst>
          </p:cNvPr>
          <p:cNvSpPr txBox="1"/>
          <p:nvPr/>
        </p:nvSpPr>
        <p:spPr>
          <a:xfrm>
            <a:off x="457199" y="909487"/>
            <a:ext cx="8225883" cy="1200329"/>
          </a:xfrm>
          <a:prstGeom prst="rect">
            <a:avLst/>
          </a:prstGeom>
          <a:noFill/>
        </p:spPr>
        <p:txBody>
          <a:bodyPr wrap="square">
            <a:spAutoFit/>
          </a:bodyPr>
          <a:lstStyle/>
          <a:p>
            <a:r>
              <a:rPr lang="en-US" sz="1200" dirty="0"/>
              <a:t>A second SARIMA model was trained with a seasonal period of 63 to improve forecasting. The plot compares actual prices with both SARIMA forecasts. This helps evaluate which seasonal configuration better captures Apple’s stock price patterns over time.</a:t>
            </a:r>
          </a:p>
          <a:p>
            <a:r>
              <a:rPr lang="en-US" sz="1200" dirty="0"/>
              <a:t>The second SARIMA model (seasonal period = 63) achieved a MAPE of 23.56% and RMSE of 60.82. While slightly less accurate than SARIMA-30, it still provides a competitive forecast and helps analyze the impact of different seasonal settings.</a:t>
            </a:r>
          </a:p>
        </p:txBody>
      </p:sp>
      <p:pic>
        <p:nvPicPr>
          <p:cNvPr id="21" name="Picture 20">
            <a:extLst>
              <a:ext uri="{FF2B5EF4-FFF2-40B4-BE49-F238E27FC236}">
                <a16:creationId xmlns:a16="http://schemas.microsoft.com/office/drawing/2014/main" id="{CE266518-8AEE-4555-C129-B30EEE91FDA3}"/>
              </a:ext>
            </a:extLst>
          </p:cNvPr>
          <p:cNvPicPr>
            <a:picLocks noChangeAspect="1"/>
          </p:cNvPicPr>
          <p:nvPr/>
        </p:nvPicPr>
        <p:blipFill>
          <a:blip r:embed="rId3"/>
          <a:stretch>
            <a:fillRect/>
          </a:stretch>
        </p:blipFill>
        <p:spPr>
          <a:xfrm>
            <a:off x="457199" y="2248092"/>
            <a:ext cx="4464206" cy="2583306"/>
          </a:xfrm>
          <a:prstGeom prst="rect">
            <a:avLst/>
          </a:prstGeom>
        </p:spPr>
      </p:pic>
      <p:pic>
        <p:nvPicPr>
          <p:cNvPr id="23" name="Picture 22">
            <a:extLst>
              <a:ext uri="{FF2B5EF4-FFF2-40B4-BE49-F238E27FC236}">
                <a16:creationId xmlns:a16="http://schemas.microsoft.com/office/drawing/2014/main" id="{2C48C8A9-DE78-E503-F8E4-1F555ABE6625}"/>
              </a:ext>
            </a:extLst>
          </p:cNvPr>
          <p:cNvPicPr>
            <a:picLocks noChangeAspect="1"/>
          </p:cNvPicPr>
          <p:nvPr/>
        </p:nvPicPr>
        <p:blipFill>
          <a:blip r:embed="rId4"/>
          <a:stretch>
            <a:fillRect/>
          </a:stretch>
        </p:blipFill>
        <p:spPr>
          <a:xfrm>
            <a:off x="4800222" y="2248092"/>
            <a:ext cx="3882860" cy="1729176"/>
          </a:xfrm>
          <a:prstGeom prst="rect">
            <a:avLst/>
          </a:prstGeom>
        </p:spPr>
      </p:pic>
    </p:spTree>
    <p:extLst>
      <p:ext uri="{BB962C8B-B14F-4D97-AF65-F5344CB8AC3E}">
        <p14:creationId xmlns:p14="http://schemas.microsoft.com/office/powerpoint/2010/main" val="2710766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FCEA0EA4-E90E-04F0-3F0F-CD247938CECF}"/>
            </a:ext>
          </a:extLst>
        </p:cNvPr>
        <p:cNvGrpSpPr/>
        <p:nvPr/>
      </p:nvGrpSpPr>
      <p:grpSpPr>
        <a:xfrm>
          <a:off x="0" y="0"/>
          <a:ext cx="0" cy="0"/>
          <a:chOff x="0" y="0"/>
          <a:chExt cx="0" cy="0"/>
        </a:xfrm>
      </p:grpSpPr>
      <p:sp>
        <p:nvSpPr>
          <p:cNvPr id="6" name="Google Shape;90;p14">
            <a:extLst>
              <a:ext uri="{FF2B5EF4-FFF2-40B4-BE49-F238E27FC236}">
                <a16:creationId xmlns:a16="http://schemas.microsoft.com/office/drawing/2014/main" id="{43FE9FE8-96F0-A211-9783-017CF6A11F05}"/>
              </a:ext>
            </a:extLst>
          </p:cNvPr>
          <p:cNvSpPr txBox="1">
            <a:spLocks noGrp="1"/>
          </p:cNvSpPr>
          <p:nvPr>
            <p:ph type="title"/>
          </p:nvPr>
        </p:nvSpPr>
        <p:spPr>
          <a:xfrm>
            <a:off x="311700" y="358426"/>
            <a:ext cx="8520600" cy="607800"/>
          </a:xfrm>
          <a:prstGeom prst="rect">
            <a:avLst/>
          </a:prstGeom>
        </p:spPr>
        <p:txBody>
          <a:bodyPr spcFirstLastPara="1" wrap="square" lIns="91425" tIns="91425" rIns="91425" bIns="91425" anchor="t" anchorCtr="0">
            <a:normAutofit fontScale="90000"/>
          </a:bodyPr>
          <a:lstStyle/>
          <a:p>
            <a:pPr lvl="0"/>
            <a:r>
              <a:rPr lang="en-US" dirty="0"/>
              <a:t>Model Building (XG Boost)</a:t>
            </a:r>
            <a:endParaRPr dirty="0"/>
          </a:p>
        </p:txBody>
      </p:sp>
      <p:pic>
        <p:nvPicPr>
          <p:cNvPr id="3" name="Picture 2">
            <a:extLst>
              <a:ext uri="{FF2B5EF4-FFF2-40B4-BE49-F238E27FC236}">
                <a16:creationId xmlns:a16="http://schemas.microsoft.com/office/drawing/2014/main" id="{06760705-9A28-7C4C-6F70-D129565CEA7C}"/>
              </a:ext>
            </a:extLst>
          </p:cNvPr>
          <p:cNvPicPr>
            <a:picLocks noChangeAspect="1"/>
          </p:cNvPicPr>
          <p:nvPr/>
        </p:nvPicPr>
        <p:blipFill>
          <a:blip r:embed="rId3"/>
          <a:stretch>
            <a:fillRect/>
          </a:stretch>
        </p:blipFill>
        <p:spPr>
          <a:xfrm>
            <a:off x="400909" y="910292"/>
            <a:ext cx="4520495" cy="3874782"/>
          </a:xfrm>
          <a:prstGeom prst="rect">
            <a:avLst/>
          </a:prstGeom>
        </p:spPr>
      </p:pic>
      <p:sp>
        <p:nvSpPr>
          <p:cNvPr id="7" name="TextBox 6">
            <a:extLst>
              <a:ext uri="{FF2B5EF4-FFF2-40B4-BE49-F238E27FC236}">
                <a16:creationId xmlns:a16="http://schemas.microsoft.com/office/drawing/2014/main" id="{F30DE486-4FEE-EAC0-4DFE-D014961CADD1}"/>
              </a:ext>
            </a:extLst>
          </p:cNvPr>
          <p:cNvSpPr txBox="1"/>
          <p:nvPr/>
        </p:nvSpPr>
        <p:spPr>
          <a:xfrm>
            <a:off x="4883177" y="910292"/>
            <a:ext cx="3936381" cy="1015663"/>
          </a:xfrm>
          <a:prstGeom prst="rect">
            <a:avLst/>
          </a:prstGeom>
          <a:noFill/>
        </p:spPr>
        <p:txBody>
          <a:bodyPr wrap="square">
            <a:spAutoFit/>
          </a:bodyPr>
          <a:lstStyle/>
          <a:p>
            <a:r>
              <a:rPr lang="en-US" sz="1200" dirty="0"/>
              <a:t>The plot shows Apple’s stock price alongside its 50-day and 200-day moving averages. It highlights both short-term and long-term trends, helping identify momentum shifts. Crossovers between the averages indicate potential buy or sell signals.</a:t>
            </a:r>
          </a:p>
        </p:txBody>
      </p:sp>
      <p:sp>
        <p:nvSpPr>
          <p:cNvPr id="10" name="TextBox 9">
            <a:extLst>
              <a:ext uri="{FF2B5EF4-FFF2-40B4-BE49-F238E27FC236}">
                <a16:creationId xmlns:a16="http://schemas.microsoft.com/office/drawing/2014/main" id="{8D56B096-DB5E-733C-AD36-CD4EA8D2946C}"/>
              </a:ext>
            </a:extLst>
          </p:cNvPr>
          <p:cNvSpPr txBox="1"/>
          <p:nvPr/>
        </p:nvSpPr>
        <p:spPr>
          <a:xfrm>
            <a:off x="4921404" y="2047995"/>
            <a:ext cx="3672469" cy="1200329"/>
          </a:xfrm>
          <a:prstGeom prst="rect">
            <a:avLst/>
          </a:prstGeom>
          <a:noFill/>
        </p:spPr>
        <p:txBody>
          <a:bodyPr wrap="square">
            <a:spAutoFit/>
          </a:bodyPr>
          <a:lstStyle/>
          <a:p>
            <a:r>
              <a:rPr lang="en-US" sz="1200" dirty="0"/>
              <a:t>The ACF and PACF plots show minimal autocorrelation, suggesting weak linear dependence in daily returns. The moving average plot confirms a strong long-term upward trend in Apple’s stock, with 50-day and 200-day MAs supporting trend analysis.</a:t>
            </a:r>
          </a:p>
        </p:txBody>
      </p:sp>
    </p:spTree>
    <p:extLst>
      <p:ext uri="{BB962C8B-B14F-4D97-AF65-F5344CB8AC3E}">
        <p14:creationId xmlns:p14="http://schemas.microsoft.com/office/powerpoint/2010/main" val="3618313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F1605426-DBC0-1E1A-1312-4B442D64BF36}"/>
            </a:ext>
          </a:extLst>
        </p:cNvPr>
        <p:cNvGrpSpPr/>
        <p:nvPr/>
      </p:nvGrpSpPr>
      <p:grpSpPr>
        <a:xfrm>
          <a:off x="0" y="0"/>
          <a:ext cx="0" cy="0"/>
          <a:chOff x="0" y="0"/>
          <a:chExt cx="0" cy="0"/>
        </a:xfrm>
      </p:grpSpPr>
      <p:sp>
        <p:nvSpPr>
          <p:cNvPr id="6" name="Google Shape;90;p14">
            <a:extLst>
              <a:ext uri="{FF2B5EF4-FFF2-40B4-BE49-F238E27FC236}">
                <a16:creationId xmlns:a16="http://schemas.microsoft.com/office/drawing/2014/main" id="{F460AD63-9820-5DB0-325A-614BFD05BD5E}"/>
              </a:ext>
            </a:extLst>
          </p:cNvPr>
          <p:cNvSpPr txBox="1">
            <a:spLocks noGrp="1"/>
          </p:cNvSpPr>
          <p:nvPr>
            <p:ph type="title"/>
          </p:nvPr>
        </p:nvSpPr>
        <p:spPr>
          <a:xfrm>
            <a:off x="311700" y="358426"/>
            <a:ext cx="8520600" cy="607800"/>
          </a:xfrm>
          <a:prstGeom prst="rect">
            <a:avLst/>
          </a:prstGeom>
        </p:spPr>
        <p:txBody>
          <a:bodyPr spcFirstLastPara="1" wrap="square" lIns="91425" tIns="91425" rIns="91425" bIns="91425" anchor="t" anchorCtr="0">
            <a:normAutofit fontScale="90000"/>
          </a:bodyPr>
          <a:lstStyle/>
          <a:p>
            <a:pPr lvl="0"/>
            <a:r>
              <a:rPr lang="en-US" dirty="0"/>
              <a:t>Model Building (XG Boost)</a:t>
            </a:r>
            <a:endParaRPr dirty="0"/>
          </a:p>
        </p:txBody>
      </p:sp>
      <p:pic>
        <p:nvPicPr>
          <p:cNvPr id="4" name="Picture 3">
            <a:extLst>
              <a:ext uri="{FF2B5EF4-FFF2-40B4-BE49-F238E27FC236}">
                <a16:creationId xmlns:a16="http://schemas.microsoft.com/office/drawing/2014/main" id="{67933BA8-187C-3375-CC46-A4FC4B42CDBC}"/>
              </a:ext>
            </a:extLst>
          </p:cNvPr>
          <p:cNvPicPr>
            <a:picLocks noChangeAspect="1"/>
          </p:cNvPicPr>
          <p:nvPr/>
        </p:nvPicPr>
        <p:blipFill>
          <a:blip r:embed="rId3"/>
          <a:srcRect l="-1175" t="4279" r="51700" b="-4279"/>
          <a:stretch>
            <a:fillRect/>
          </a:stretch>
        </p:blipFill>
        <p:spPr>
          <a:xfrm>
            <a:off x="311700" y="2007005"/>
            <a:ext cx="3419707" cy="2606266"/>
          </a:xfrm>
          <a:prstGeom prst="rect">
            <a:avLst/>
          </a:prstGeom>
        </p:spPr>
      </p:pic>
      <p:pic>
        <p:nvPicPr>
          <p:cNvPr id="8" name="Picture 7">
            <a:extLst>
              <a:ext uri="{FF2B5EF4-FFF2-40B4-BE49-F238E27FC236}">
                <a16:creationId xmlns:a16="http://schemas.microsoft.com/office/drawing/2014/main" id="{3F74AE09-8F16-E74B-43F3-994EF2527AFB}"/>
              </a:ext>
            </a:extLst>
          </p:cNvPr>
          <p:cNvPicPr>
            <a:picLocks noChangeAspect="1"/>
          </p:cNvPicPr>
          <p:nvPr/>
        </p:nvPicPr>
        <p:blipFill>
          <a:blip r:embed="rId4"/>
          <a:stretch>
            <a:fillRect/>
          </a:stretch>
        </p:blipFill>
        <p:spPr>
          <a:xfrm>
            <a:off x="286869" y="1059858"/>
            <a:ext cx="3444538" cy="853514"/>
          </a:xfrm>
          <a:prstGeom prst="rect">
            <a:avLst/>
          </a:prstGeom>
        </p:spPr>
      </p:pic>
      <p:sp>
        <p:nvSpPr>
          <p:cNvPr id="11" name="TextBox 10">
            <a:extLst>
              <a:ext uri="{FF2B5EF4-FFF2-40B4-BE49-F238E27FC236}">
                <a16:creationId xmlns:a16="http://schemas.microsoft.com/office/drawing/2014/main" id="{ED688409-9000-D3F5-B634-0DCFFE471B5A}"/>
              </a:ext>
            </a:extLst>
          </p:cNvPr>
          <p:cNvSpPr txBox="1"/>
          <p:nvPr/>
        </p:nvSpPr>
        <p:spPr>
          <a:xfrm>
            <a:off x="3966117" y="1059858"/>
            <a:ext cx="4572000" cy="2551148"/>
          </a:xfrm>
          <a:prstGeom prst="rect">
            <a:avLst/>
          </a:prstGeom>
          <a:noFill/>
        </p:spPr>
        <p:txBody>
          <a:bodyPr wrap="square">
            <a:spAutoFit/>
          </a:bodyPr>
          <a:lstStyle/>
          <a:p>
            <a:pPr>
              <a:lnSpc>
                <a:spcPct val="150000"/>
              </a:lnSpc>
            </a:pPr>
            <a:r>
              <a:rPr lang="en-US" sz="1200" dirty="0"/>
              <a:t>The </a:t>
            </a:r>
            <a:r>
              <a:rPr lang="en-US" sz="1200" dirty="0" err="1"/>
              <a:t>XGBoost</a:t>
            </a:r>
            <a:r>
              <a:rPr lang="en-US" sz="1200" dirty="0"/>
              <a:t> regressor was trained on Apple stock features to predict closing prices. It provided RMSE and R² scores, showing strong model performance with enhanced prediction accuracy compared to linear and ARIMA-based models, thanks to its gradient boosting capability. The </a:t>
            </a:r>
            <a:r>
              <a:rPr lang="en-US" sz="1200" dirty="0" err="1"/>
              <a:t>XGBoost</a:t>
            </a:r>
            <a:r>
              <a:rPr lang="en-US" sz="1200" dirty="0"/>
              <a:t> model achieved an </a:t>
            </a:r>
            <a:r>
              <a:rPr lang="en-US" sz="1200" b="1" dirty="0"/>
              <a:t>RMSE of 2.91</a:t>
            </a:r>
            <a:r>
              <a:rPr lang="en-US" sz="1200" dirty="0"/>
              <a:t> and an </a:t>
            </a:r>
            <a:r>
              <a:rPr lang="en-US" sz="1200" b="1" dirty="0"/>
              <a:t>R² score of 0.997</a:t>
            </a:r>
            <a:r>
              <a:rPr lang="en-US" sz="1200" dirty="0"/>
              <a:t>, indicating highly accurate predictions with minimal error. It significantly outperforms linear and ARIMA-based models, effectively capturing patterns in Apple’s stock price data.</a:t>
            </a:r>
          </a:p>
        </p:txBody>
      </p:sp>
    </p:spTree>
    <p:extLst>
      <p:ext uri="{BB962C8B-B14F-4D97-AF65-F5344CB8AC3E}">
        <p14:creationId xmlns:p14="http://schemas.microsoft.com/office/powerpoint/2010/main" val="718961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Model Evaluation and Selection  </a:t>
            </a:r>
            <a:endParaRPr dirty="0"/>
          </a:p>
        </p:txBody>
      </p:sp>
      <p:pic>
        <p:nvPicPr>
          <p:cNvPr id="5" name="Picture 4">
            <a:extLst>
              <a:ext uri="{FF2B5EF4-FFF2-40B4-BE49-F238E27FC236}">
                <a16:creationId xmlns:a16="http://schemas.microsoft.com/office/drawing/2014/main" id="{74EE4BF4-0922-B0AF-FE90-D9FCB14321DA}"/>
              </a:ext>
            </a:extLst>
          </p:cNvPr>
          <p:cNvPicPr>
            <a:picLocks noChangeAspect="1"/>
          </p:cNvPicPr>
          <p:nvPr/>
        </p:nvPicPr>
        <p:blipFill>
          <a:blip r:embed="rId3"/>
          <a:stretch>
            <a:fillRect/>
          </a:stretch>
        </p:blipFill>
        <p:spPr>
          <a:xfrm>
            <a:off x="559188" y="1017799"/>
            <a:ext cx="3646610" cy="1368561"/>
          </a:xfrm>
          <a:prstGeom prst="rect">
            <a:avLst/>
          </a:prstGeom>
        </p:spPr>
      </p:pic>
      <p:sp>
        <p:nvSpPr>
          <p:cNvPr id="7" name="TextBox 6">
            <a:extLst>
              <a:ext uri="{FF2B5EF4-FFF2-40B4-BE49-F238E27FC236}">
                <a16:creationId xmlns:a16="http://schemas.microsoft.com/office/drawing/2014/main" id="{5DEAB8AD-162E-D7EC-77DF-491194717196}"/>
              </a:ext>
            </a:extLst>
          </p:cNvPr>
          <p:cNvSpPr txBox="1"/>
          <p:nvPr/>
        </p:nvSpPr>
        <p:spPr>
          <a:xfrm>
            <a:off x="311700" y="2459351"/>
            <a:ext cx="8059149" cy="2274149"/>
          </a:xfrm>
          <a:prstGeom prst="rect">
            <a:avLst/>
          </a:prstGeom>
          <a:noFill/>
        </p:spPr>
        <p:txBody>
          <a:bodyPr wrap="square">
            <a:spAutoFit/>
          </a:bodyPr>
          <a:lstStyle/>
          <a:p>
            <a:pPr>
              <a:lnSpc>
                <a:spcPct val="150000"/>
              </a:lnSpc>
              <a:buNone/>
            </a:pPr>
            <a:r>
              <a:rPr lang="en-US" sz="1200" dirty="0"/>
              <a:t>Summary of RMSE Comparison </a:t>
            </a:r>
          </a:p>
          <a:p>
            <a:pPr>
              <a:lnSpc>
                <a:spcPct val="150000"/>
              </a:lnSpc>
              <a:buNone/>
            </a:pPr>
            <a:r>
              <a:rPr lang="en-US" sz="1200" dirty="0"/>
              <a:t>Among all models:</a:t>
            </a:r>
          </a:p>
          <a:p>
            <a:pPr>
              <a:lnSpc>
                <a:spcPct val="150000"/>
              </a:lnSpc>
              <a:buFont typeface="Arial" panose="020B0604020202020204" pitchFamily="34" charset="0"/>
              <a:buChar char="•"/>
            </a:pPr>
            <a:r>
              <a:rPr lang="en-US" sz="1200" dirty="0"/>
              <a:t>SARIMA (Monthly) has the lowest RMSE (59.95),</a:t>
            </a:r>
          </a:p>
          <a:p>
            <a:pPr>
              <a:lnSpc>
                <a:spcPct val="150000"/>
              </a:lnSpc>
              <a:buFont typeface="Arial" panose="020B0604020202020204" pitchFamily="34" charset="0"/>
              <a:buChar char="•"/>
            </a:pPr>
            <a:r>
              <a:rPr lang="en-US" sz="1200" dirty="0"/>
              <a:t>Followed by SARIMA (Quarterly) (60.82),</a:t>
            </a:r>
          </a:p>
          <a:p>
            <a:pPr>
              <a:lnSpc>
                <a:spcPct val="150000"/>
              </a:lnSpc>
              <a:buFont typeface="Arial" panose="020B0604020202020204" pitchFamily="34" charset="0"/>
              <a:buChar char="•"/>
            </a:pPr>
            <a:r>
              <a:rPr lang="en-US" sz="1200" dirty="0"/>
              <a:t>And ARIMA performs the worst (66.82).</a:t>
            </a:r>
          </a:p>
          <a:p>
            <a:pPr>
              <a:lnSpc>
                <a:spcPct val="150000"/>
              </a:lnSpc>
            </a:pPr>
            <a:r>
              <a:rPr lang="en-US" sz="1200" dirty="0"/>
              <a:t>🔍 Conclusion:</a:t>
            </a:r>
            <a:br>
              <a:rPr lang="en-US" sz="1200" dirty="0"/>
            </a:br>
            <a:r>
              <a:rPr lang="en-US" sz="1200" dirty="0"/>
              <a:t>SARIMA (Monthly) outperforms others in terms of predictive accuracy, making it the best statistical model for Apple stock forecasting in this analysis.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1">
          <a:extLst>
            <a:ext uri="{FF2B5EF4-FFF2-40B4-BE49-F238E27FC236}">
              <a16:creationId xmlns:a16="http://schemas.microsoft.com/office/drawing/2014/main" id="{A49FB175-279E-626A-D54D-0454F4C9A5EA}"/>
            </a:ext>
          </a:extLst>
        </p:cNvPr>
        <p:cNvGrpSpPr/>
        <p:nvPr/>
      </p:nvGrpSpPr>
      <p:grpSpPr>
        <a:xfrm>
          <a:off x="0" y="0"/>
          <a:ext cx="0" cy="0"/>
          <a:chOff x="0" y="0"/>
          <a:chExt cx="0" cy="0"/>
        </a:xfrm>
      </p:grpSpPr>
      <p:sp>
        <p:nvSpPr>
          <p:cNvPr id="132" name="Google Shape;132;p21">
            <a:extLst>
              <a:ext uri="{FF2B5EF4-FFF2-40B4-BE49-F238E27FC236}">
                <a16:creationId xmlns:a16="http://schemas.microsoft.com/office/drawing/2014/main" id="{79E0D423-7A74-BDA5-5E47-1A4902E8F7F5}"/>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Deployment</a:t>
            </a:r>
            <a:endParaRPr dirty="0"/>
          </a:p>
        </p:txBody>
      </p:sp>
      <p:pic>
        <p:nvPicPr>
          <p:cNvPr id="3" name="Picture 2">
            <a:extLst>
              <a:ext uri="{FF2B5EF4-FFF2-40B4-BE49-F238E27FC236}">
                <a16:creationId xmlns:a16="http://schemas.microsoft.com/office/drawing/2014/main" id="{0BCA2F8D-DDAE-0688-05D7-69C7890FD622}"/>
              </a:ext>
            </a:extLst>
          </p:cNvPr>
          <p:cNvPicPr>
            <a:picLocks noChangeAspect="1"/>
          </p:cNvPicPr>
          <p:nvPr/>
        </p:nvPicPr>
        <p:blipFill>
          <a:blip r:embed="rId3"/>
          <a:stretch>
            <a:fillRect/>
          </a:stretch>
        </p:blipFill>
        <p:spPr>
          <a:xfrm>
            <a:off x="386338" y="1017799"/>
            <a:ext cx="3848857" cy="3693923"/>
          </a:xfrm>
          <a:prstGeom prst="rect">
            <a:avLst/>
          </a:prstGeom>
        </p:spPr>
      </p:pic>
      <p:pic>
        <p:nvPicPr>
          <p:cNvPr id="6" name="Picture 5">
            <a:extLst>
              <a:ext uri="{FF2B5EF4-FFF2-40B4-BE49-F238E27FC236}">
                <a16:creationId xmlns:a16="http://schemas.microsoft.com/office/drawing/2014/main" id="{B22F2862-F673-C9EF-0FD5-E3ACF041C519}"/>
              </a:ext>
            </a:extLst>
          </p:cNvPr>
          <p:cNvPicPr>
            <a:picLocks noChangeAspect="1"/>
          </p:cNvPicPr>
          <p:nvPr/>
        </p:nvPicPr>
        <p:blipFill>
          <a:blip r:embed="rId4"/>
          <a:stretch>
            <a:fillRect/>
          </a:stretch>
        </p:blipFill>
        <p:spPr>
          <a:xfrm>
            <a:off x="4544928" y="1017800"/>
            <a:ext cx="4212734" cy="3693923"/>
          </a:xfrm>
          <a:prstGeom prst="rect">
            <a:avLst/>
          </a:prstGeom>
        </p:spPr>
      </p:pic>
    </p:spTree>
    <p:extLst>
      <p:ext uri="{BB962C8B-B14F-4D97-AF65-F5344CB8AC3E}">
        <p14:creationId xmlns:p14="http://schemas.microsoft.com/office/powerpoint/2010/main" val="3119078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1">
          <a:extLst>
            <a:ext uri="{FF2B5EF4-FFF2-40B4-BE49-F238E27FC236}">
              <a16:creationId xmlns:a16="http://schemas.microsoft.com/office/drawing/2014/main" id="{80CF01D5-EB5A-A9CB-A0B0-12AB447050F0}"/>
            </a:ext>
          </a:extLst>
        </p:cNvPr>
        <p:cNvGrpSpPr/>
        <p:nvPr/>
      </p:nvGrpSpPr>
      <p:grpSpPr>
        <a:xfrm>
          <a:off x="0" y="0"/>
          <a:ext cx="0" cy="0"/>
          <a:chOff x="0" y="0"/>
          <a:chExt cx="0" cy="0"/>
        </a:xfrm>
      </p:grpSpPr>
      <p:sp>
        <p:nvSpPr>
          <p:cNvPr id="132" name="Google Shape;132;p21">
            <a:extLst>
              <a:ext uri="{FF2B5EF4-FFF2-40B4-BE49-F238E27FC236}">
                <a16:creationId xmlns:a16="http://schemas.microsoft.com/office/drawing/2014/main" id="{9CE63252-CF7B-1A1D-E789-0D761C8FFE23}"/>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lvl="0"/>
            <a:r>
              <a:rPr lang="en-US" dirty="0"/>
              <a:t>Challenges Faced During the Project</a:t>
            </a:r>
            <a:endParaRPr dirty="0"/>
          </a:p>
        </p:txBody>
      </p:sp>
      <p:sp>
        <p:nvSpPr>
          <p:cNvPr id="4" name="TextBox 3">
            <a:extLst>
              <a:ext uri="{FF2B5EF4-FFF2-40B4-BE49-F238E27FC236}">
                <a16:creationId xmlns:a16="http://schemas.microsoft.com/office/drawing/2014/main" id="{A2AFC45A-91A0-6312-7BAF-A201C771D156}"/>
              </a:ext>
            </a:extLst>
          </p:cNvPr>
          <p:cNvSpPr txBox="1"/>
          <p:nvPr/>
        </p:nvSpPr>
        <p:spPr>
          <a:xfrm>
            <a:off x="311699" y="1017800"/>
            <a:ext cx="8601842" cy="3615798"/>
          </a:xfrm>
          <a:prstGeom prst="rect">
            <a:avLst/>
          </a:prstGeom>
          <a:noFill/>
        </p:spPr>
        <p:txBody>
          <a:bodyPr wrap="square">
            <a:spAutoFit/>
          </a:bodyPr>
          <a:lstStyle/>
          <a:p>
            <a:pPr marL="171450" indent="-171450">
              <a:lnSpc>
                <a:spcPct val="150000"/>
              </a:lnSpc>
              <a:buFont typeface="Arial" panose="020B0604020202020204" pitchFamily="34" charset="0"/>
              <a:buChar char="•"/>
            </a:pPr>
            <a:r>
              <a:rPr lang="en-US" sz="1100" dirty="0"/>
              <a:t>Understanding Project Requirements</a:t>
            </a:r>
            <a:br>
              <a:rPr lang="en-US" sz="1100" dirty="0"/>
            </a:br>
            <a:r>
              <a:rPr lang="en-US" sz="1100" dirty="0"/>
              <a:t>As a beginner, it was initially difficult to fully grasp the expectations, scope, and flow of a real-time stock forecasting project. </a:t>
            </a:r>
          </a:p>
          <a:p>
            <a:pPr marL="171450" indent="-171450">
              <a:lnSpc>
                <a:spcPct val="150000"/>
              </a:lnSpc>
              <a:buFont typeface="Arial" panose="020B0604020202020204" pitchFamily="34" charset="0"/>
              <a:buChar char="•"/>
            </a:pPr>
            <a:r>
              <a:rPr lang="en-US" sz="1100" dirty="0"/>
              <a:t>Confidence in Decision-Making</a:t>
            </a:r>
            <a:br>
              <a:rPr lang="en-US" sz="1100" dirty="0"/>
            </a:br>
            <a:r>
              <a:rPr lang="en-US" sz="1100" dirty="0"/>
              <a:t>As a fresher, lack of confidence in model selection or analytical decisions made it harder to contribute assertively in team discussion</a:t>
            </a:r>
          </a:p>
          <a:p>
            <a:pPr marL="171450" indent="-171450">
              <a:lnSpc>
                <a:spcPct val="150000"/>
              </a:lnSpc>
              <a:buFont typeface="Arial" panose="020B0604020202020204" pitchFamily="34" charset="0"/>
              <a:buChar char="•"/>
            </a:pPr>
            <a:r>
              <a:rPr lang="en-US" sz="1100" dirty="0"/>
              <a:t>Data Gaps and Non-Trading Days</a:t>
            </a:r>
            <a:br>
              <a:rPr lang="en-US" sz="1100" dirty="0"/>
            </a:br>
            <a:r>
              <a:rPr lang="en-US" sz="1100" dirty="0"/>
              <a:t>Handling missing dates due to weekends, holidays, and market closures required careful frequency alignment and holiday calendar adjustments.</a:t>
            </a:r>
          </a:p>
          <a:p>
            <a:pPr marL="171450" indent="-171450">
              <a:lnSpc>
                <a:spcPct val="150000"/>
              </a:lnSpc>
              <a:buFont typeface="Arial" panose="020B0604020202020204" pitchFamily="34" charset="0"/>
              <a:buChar char="•"/>
            </a:pPr>
            <a:r>
              <a:rPr lang="en-US" sz="1100" dirty="0"/>
              <a:t>Seasonality Detection</a:t>
            </a:r>
            <a:br>
              <a:rPr lang="en-US" sz="1100" dirty="0"/>
            </a:br>
            <a:r>
              <a:rPr lang="en-US" sz="1100" dirty="0"/>
              <a:t>Identifying the right seasonal order (monthly vs. quarterly) in SARIMA models was complex and required trial and error.</a:t>
            </a:r>
          </a:p>
          <a:p>
            <a:pPr marL="171450" indent="-171450">
              <a:lnSpc>
                <a:spcPct val="150000"/>
              </a:lnSpc>
              <a:buFont typeface="Arial" panose="020B0604020202020204" pitchFamily="34" charset="0"/>
              <a:buChar char="•"/>
            </a:pPr>
            <a:r>
              <a:rPr lang="en-US" sz="1100" dirty="0"/>
              <a:t>Model Selection and Tuning</a:t>
            </a:r>
            <a:br>
              <a:rPr lang="en-US" sz="1100" dirty="0"/>
            </a:br>
            <a:r>
              <a:rPr lang="en-US" sz="1100" dirty="0"/>
              <a:t>Choosing between ARIMA, SARIMA and </a:t>
            </a:r>
            <a:r>
              <a:rPr lang="en-US" sz="1100" dirty="0" err="1"/>
              <a:t>XGBoost</a:t>
            </a:r>
            <a:r>
              <a:rPr lang="en-US" sz="1100" dirty="0"/>
              <a:t> involved comparing multiple metrics and tuning hyperparameters for best performance.</a:t>
            </a:r>
          </a:p>
          <a:p>
            <a:pPr marL="171450" indent="-171450">
              <a:lnSpc>
                <a:spcPct val="150000"/>
              </a:lnSpc>
              <a:buFont typeface="Arial" panose="020B0604020202020204" pitchFamily="34" charset="0"/>
              <a:buChar char="•"/>
            </a:pPr>
            <a:r>
              <a:rPr lang="en-US" sz="1100" dirty="0"/>
              <a:t>Computational Time</a:t>
            </a:r>
            <a:br>
              <a:rPr lang="en-US" sz="1100" dirty="0"/>
            </a:br>
            <a:r>
              <a:rPr lang="en-US" sz="1100" dirty="0"/>
              <a:t>Fitting SARIMA models with large seasonal orders (like 63) took significant time and memory.</a:t>
            </a:r>
          </a:p>
        </p:txBody>
      </p:sp>
    </p:spTree>
    <p:extLst>
      <p:ext uri="{BB962C8B-B14F-4D97-AF65-F5344CB8AC3E}">
        <p14:creationId xmlns:p14="http://schemas.microsoft.com/office/powerpoint/2010/main" val="3086501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1">
          <a:extLst>
            <a:ext uri="{FF2B5EF4-FFF2-40B4-BE49-F238E27FC236}">
              <a16:creationId xmlns:a16="http://schemas.microsoft.com/office/drawing/2014/main" id="{41884561-BDFE-833E-DA28-73482307220F}"/>
            </a:ext>
          </a:extLst>
        </p:cNvPr>
        <p:cNvGrpSpPr/>
        <p:nvPr/>
      </p:nvGrpSpPr>
      <p:grpSpPr>
        <a:xfrm>
          <a:off x="0" y="0"/>
          <a:ext cx="0" cy="0"/>
          <a:chOff x="0" y="0"/>
          <a:chExt cx="0" cy="0"/>
        </a:xfrm>
      </p:grpSpPr>
      <p:sp>
        <p:nvSpPr>
          <p:cNvPr id="132" name="Google Shape;132;p21">
            <a:extLst>
              <a:ext uri="{FF2B5EF4-FFF2-40B4-BE49-F238E27FC236}">
                <a16:creationId xmlns:a16="http://schemas.microsoft.com/office/drawing/2014/main" id="{57629A80-DAC2-5B97-436B-81FDC606AC1D}"/>
              </a:ext>
            </a:extLst>
          </p:cNvPr>
          <p:cNvSpPr txBox="1">
            <a:spLocks noGrp="1"/>
          </p:cNvSpPr>
          <p:nvPr>
            <p:ph type="title"/>
          </p:nvPr>
        </p:nvSpPr>
        <p:spPr>
          <a:xfrm>
            <a:off x="311700" y="2207477"/>
            <a:ext cx="8520600" cy="607800"/>
          </a:xfrm>
          <a:prstGeom prst="rect">
            <a:avLst/>
          </a:prstGeom>
        </p:spPr>
        <p:txBody>
          <a:bodyPr spcFirstLastPara="1" wrap="square" lIns="91425" tIns="91425" rIns="91425" bIns="91425" anchor="t" anchorCtr="0">
            <a:normAutofit fontScale="90000"/>
          </a:bodyPr>
          <a:lstStyle/>
          <a:p>
            <a:pPr lvl="0" algn="ctr"/>
            <a:r>
              <a:rPr lang="en-US" dirty="0"/>
              <a:t>Thank You…</a:t>
            </a:r>
            <a:endParaRPr dirty="0"/>
          </a:p>
        </p:txBody>
      </p:sp>
    </p:spTree>
    <p:extLst>
      <p:ext uri="{BB962C8B-B14F-4D97-AF65-F5344CB8AC3E}">
        <p14:creationId xmlns:p14="http://schemas.microsoft.com/office/powerpoint/2010/main" val="1210401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Mentor &amp; Team Member Details</a:t>
            </a:r>
            <a:endParaRPr dirty="0"/>
          </a:p>
        </p:txBody>
      </p:sp>
      <p:sp>
        <p:nvSpPr>
          <p:cNvPr id="91" name="Google Shape;91;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114300" lvl="0" indent="0">
              <a:buNone/>
            </a:pPr>
            <a:r>
              <a:rPr lang="en-US" dirty="0"/>
              <a:t>Mentor :- Dilawar Basha &amp; Prajwal </a:t>
            </a:r>
          </a:p>
          <a:p>
            <a:pPr marL="114300" lvl="0" indent="0">
              <a:buNone/>
            </a:pPr>
            <a:endParaRPr lang="en-US" dirty="0"/>
          </a:p>
          <a:p>
            <a:pPr marL="114300" lvl="0" indent="0">
              <a:buNone/>
            </a:pPr>
            <a:r>
              <a:rPr lang="en-US" dirty="0"/>
              <a:t>Team Members:- </a:t>
            </a:r>
          </a:p>
          <a:p>
            <a:pPr>
              <a:lnSpc>
                <a:spcPct val="150000"/>
              </a:lnSpc>
              <a:buFont typeface="Arial" panose="020B0604020202020204" pitchFamily="34" charset="0"/>
              <a:buChar char="•"/>
            </a:pPr>
            <a:r>
              <a:rPr lang="en-US" sz="1200" dirty="0"/>
              <a:t>Falak Hashmi</a:t>
            </a:r>
          </a:p>
          <a:p>
            <a:pPr>
              <a:lnSpc>
                <a:spcPct val="150000"/>
              </a:lnSpc>
              <a:buFont typeface="Arial" panose="020B0604020202020204" pitchFamily="34" charset="0"/>
              <a:buChar char="•"/>
            </a:pPr>
            <a:r>
              <a:rPr lang="en-US" sz="1200" dirty="0"/>
              <a:t>Shanmukha Sasank </a:t>
            </a:r>
            <a:r>
              <a:rPr lang="en-US" sz="1200" dirty="0" err="1"/>
              <a:t>Nandula</a:t>
            </a:r>
            <a:endParaRPr lang="en-US" sz="1200" dirty="0"/>
          </a:p>
          <a:p>
            <a:pPr>
              <a:lnSpc>
                <a:spcPct val="150000"/>
              </a:lnSpc>
              <a:buFont typeface="Arial" panose="020B0604020202020204" pitchFamily="34" charset="0"/>
              <a:buChar char="•"/>
            </a:pPr>
            <a:r>
              <a:rPr lang="en-US" sz="1200" dirty="0"/>
              <a:t>Jemiyah Lijo</a:t>
            </a:r>
          </a:p>
          <a:p>
            <a:pPr>
              <a:lnSpc>
                <a:spcPct val="150000"/>
              </a:lnSpc>
              <a:buFont typeface="Arial" panose="020B0604020202020204" pitchFamily="34" charset="0"/>
              <a:buChar char="•"/>
            </a:pPr>
            <a:r>
              <a:rPr lang="en-US" sz="1200" dirty="0"/>
              <a:t>PALAMALA PENCHALA SWAMY</a:t>
            </a:r>
          </a:p>
          <a:p>
            <a:pPr>
              <a:lnSpc>
                <a:spcPct val="150000"/>
              </a:lnSpc>
              <a:buFont typeface="Arial" panose="020B0604020202020204" pitchFamily="34" charset="0"/>
              <a:buChar char="•"/>
            </a:pPr>
            <a:r>
              <a:rPr lang="en-US" sz="1200" dirty="0"/>
              <a:t>Chandana S</a:t>
            </a:r>
          </a:p>
          <a:p>
            <a:pPr>
              <a:lnSpc>
                <a:spcPct val="150000"/>
              </a:lnSpc>
              <a:buFont typeface="Arial" panose="020B0604020202020204" pitchFamily="34" charset="0"/>
              <a:buChar char="•"/>
            </a:pPr>
            <a:r>
              <a:rPr lang="en-US" sz="1200" dirty="0"/>
              <a:t>Pankaj Kumar Singh</a:t>
            </a:r>
          </a:p>
          <a:p>
            <a:pPr>
              <a:lnSpc>
                <a:spcPct val="150000"/>
              </a:lnSpc>
              <a:buFont typeface="Arial" panose="020B0604020202020204" pitchFamily="34" charset="0"/>
              <a:buChar char="•"/>
            </a:pPr>
            <a:r>
              <a:rPr lang="en-US" sz="1200" dirty="0"/>
              <a:t>Kasturi Sai </a:t>
            </a:r>
            <a:r>
              <a:rPr lang="en-US" sz="1200" dirty="0" err="1"/>
              <a:t>Ganaamruth</a:t>
            </a:r>
            <a:endParaRPr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64B9F2D8-CF9A-7BF0-F18F-D9F9D87ADC2C}"/>
            </a:ext>
          </a:extLst>
        </p:cNvPr>
        <p:cNvGrpSpPr/>
        <p:nvPr/>
      </p:nvGrpSpPr>
      <p:grpSpPr>
        <a:xfrm>
          <a:off x="0" y="0"/>
          <a:ext cx="0" cy="0"/>
          <a:chOff x="0" y="0"/>
          <a:chExt cx="0" cy="0"/>
        </a:xfrm>
      </p:grpSpPr>
      <p:sp>
        <p:nvSpPr>
          <p:cNvPr id="90" name="Google Shape;90;p14">
            <a:extLst>
              <a:ext uri="{FF2B5EF4-FFF2-40B4-BE49-F238E27FC236}">
                <a16:creationId xmlns:a16="http://schemas.microsoft.com/office/drawing/2014/main" id="{3AF1DCFD-9619-1710-F799-5A594CF54AF0}"/>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Objective</a:t>
            </a:r>
            <a:endParaRPr dirty="0"/>
          </a:p>
        </p:txBody>
      </p:sp>
      <p:sp>
        <p:nvSpPr>
          <p:cNvPr id="91" name="Google Shape;91;p14">
            <a:extLst>
              <a:ext uri="{FF2B5EF4-FFF2-40B4-BE49-F238E27FC236}">
                <a16:creationId xmlns:a16="http://schemas.microsoft.com/office/drawing/2014/main" id="{0E3DFE7A-5D06-2023-0EAA-2507816A1457}"/>
              </a:ext>
            </a:extLst>
          </p:cNvPr>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114300" indent="0">
              <a:lnSpc>
                <a:spcPct val="150000"/>
              </a:lnSpc>
              <a:buNone/>
            </a:pPr>
            <a:r>
              <a:rPr lang="en-US" sz="1200" dirty="0"/>
              <a:t>The primary objective of the Apple Stock Price Prediction Project is to accurately forecast the future stock prices of Apple Inc. (AAPL) using historical stock market data. By analyzing past trends, seasonal patterns, and price movements, this project aims to develop a reliable predictive model that can assist investors, analysts, and financial planners in making informed decisions. The project leverages statistical methods such as ARIMA/SARIMA, and machine learning algorithms like </a:t>
            </a:r>
            <a:r>
              <a:rPr lang="en-US" sz="1200" dirty="0" err="1"/>
              <a:t>XGBoost</a:t>
            </a:r>
            <a:r>
              <a:rPr lang="en-US" sz="1200" dirty="0"/>
              <a:t> or LSTM, to capture the underlying structure of the time series data. Ultimately, the goal is to provide data-driven insights into future price movements, helping to identify potential investment opportunities and minimize risks in stock trading.</a:t>
            </a:r>
          </a:p>
          <a:p>
            <a:pPr marL="457200" lvl="0" indent="-342900" algn="l" rtl="0">
              <a:spcBef>
                <a:spcPts val="0"/>
              </a:spcBef>
              <a:spcAft>
                <a:spcPts val="0"/>
              </a:spcAft>
              <a:buSzPts val="1800"/>
              <a:buAutoNum type="arabicPeriod"/>
            </a:pPr>
            <a:endParaRPr sz="1200" dirty="0"/>
          </a:p>
        </p:txBody>
      </p:sp>
    </p:spTree>
    <p:extLst>
      <p:ext uri="{BB962C8B-B14F-4D97-AF65-F5344CB8AC3E}">
        <p14:creationId xmlns:p14="http://schemas.microsoft.com/office/powerpoint/2010/main" val="3851504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4361C84D-B5CA-5D5D-09FC-9396B9371872}"/>
            </a:ext>
          </a:extLst>
        </p:cNvPr>
        <p:cNvGrpSpPr/>
        <p:nvPr/>
      </p:nvGrpSpPr>
      <p:grpSpPr>
        <a:xfrm>
          <a:off x="0" y="0"/>
          <a:ext cx="0" cy="0"/>
          <a:chOff x="0" y="0"/>
          <a:chExt cx="0" cy="0"/>
        </a:xfrm>
      </p:grpSpPr>
      <p:sp>
        <p:nvSpPr>
          <p:cNvPr id="90" name="Google Shape;90;p14">
            <a:extLst>
              <a:ext uri="{FF2B5EF4-FFF2-40B4-BE49-F238E27FC236}">
                <a16:creationId xmlns:a16="http://schemas.microsoft.com/office/drawing/2014/main" id="{D2888269-2E7E-3052-C0F3-177BF15AF0AD}"/>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lvl="0"/>
            <a:r>
              <a:rPr lang="en-GB" dirty="0"/>
              <a:t>Dataset Details :</a:t>
            </a:r>
            <a:r>
              <a:rPr lang="en-US" dirty="0"/>
              <a:t> Apple Inc. Stock Prices</a:t>
            </a:r>
            <a:endParaRPr dirty="0"/>
          </a:p>
        </p:txBody>
      </p:sp>
      <p:sp>
        <p:nvSpPr>
          <p:cNvPr id="91" name="Google Shape;91;p14">
            <a:extLst>
              <a:ext uri="{FF2B5EF4-FFF2-40B4-BE49-F238E27FC236}">
                <a16:creationId xmlns:a16="http://schemas.microsoft.com/office/drawing/2014/main" id="{722008CD-1050-16ED-54A9-4622B392F182}"/>
              </a:ext>
            </a:extLst>
          </p:cNvPr>
          <p:cNvSpPr txBox="1">
            <a:spLocks noGrp="1"/>
          </p:cNvSpPr>
          <p:nvPr>
            <p:ph type="body" idx="1"/>
          </p:nvPr>
        </p:nvSpPr>
        <p:spPr>
          <a:xfrm>
            <a:off x="311700" y="1017799"/>
            <a:ext cx="8520600" cy="729035"/>
          </a:xfrm>
          <a:prstGeom prst="rect">
            <a:avLst/>
          </a:prstGeom>
        </p:spPr>
        <p:txBody>
          <a:bodyPr spcFirstLastPara="1" wrap="square" lIns="91425" tIns="91425" rIns="91425" bIns="91425" anchor="t" anchorCtr="0">
            <a:normAutofit/>
          </a:bodyPr>
          <a:lstStyle/>
          <a:p>
            <a:pPr marL="114300" lvl="0" indent="0">
              <a:buNone/>
            </a:pPr>
            <a:r>
              <a:rPr lang="en-US" sz="1400" dirty="0"/>
              <a:t>The dataset contains historical stock price data for </a:t>
            </a:r>
            <a:r>
              <a:rPr lang="en-US" sz="1400" b="1" dirty="0"/>
              <a:t>Apple Inc. (AAPL)</a:t>
            </a:r>
            <a:r>
              <a:rPr lang="en-US" sz="1400" dirty="0"/>
              <a:t>. It is a time series dataset, typically used for financial analysis and forecasting tasks. Contains 2011 rows and 6 columns.</a:t>
            </a:r>
          </a:p>
          <a:p>
            <a:pPr marL="114300" lvl="0" indent="0">
              <a:buNone/>
            </a:pPr>
            <a:endParaRPr sz="1600" dirty="0"/>
          </a:p>
        </p:txBody>
      </p:sp>
      <p:pic>
        <p:nvPicPr>
          <p:cNvPr id="3" name="Picture 2">
            <a:extLst>
              <a:ext uri="{FF2B5EF4-FFF2-40B4-BE49-F238E27FC236}">
                <a16:creationId xmlns:a16="http://schemas.microsoft.com/office/drawing/2014/main" id="{A120B073-0351-36B2-8B27-E68FC71D185A}"/>
              </a:ext>
            </a:extLst>
          </p:cNvPr>
          <p:cNvPicPr>
            <a:picLocks noChangeAspect="1"/>
          </p:cNvPicPr>
          <p:nvPr/>
        </p:nvPicPr>
        <p:blipFill>
          <a:blip r:embed="rId3"/>
          <a:stretch>
            <a:fillRect/>
          </a:stretch>
        </p:blipFill>
        <p:spPr>
          <a:xfrm>
            <a:off x="475785" y="1821175"/>
            <a:ext cx="4177989" cy="2713654"/>
          </a:xfrm>
          <a:prstGeom prst="rect">
            <a:avLst/>
          </a:prstGeom>
        </p:spPr>
      </p:pic>
      <p:sp>
        <p:nvSpPr>
          <p:cNvPr id="4" name="TextBox 3">
            <a:extLst>
              <a:ext uri="{FF2B5EF4-FFF2-40B4-BE49-F238E27FC236}">
                <a16:creationId xmlns:a16="http://schemas.microsoft.com/office/drawing/2014/main" id="{109658F4-160D-88F2-BFD6-4D007DB899B8}"/>
              </a:ext>
            </a:extLst>
          </p:cNvPr>
          <p:cNvSpPr txBox="1"/>
          <p:nvPr/>
        </p:nvSpPr>
        <p:spPr>
          <a:xfrm>
            <a:off x="4943707" y="1699057"/>
            <a:ext cx="4118518" cy="2828147"/>
          </a:xfrm>
          <a:prstGeom prst="rect">
            <a:avLst/>
          </a:prstGeom>
          <a:noFill/>
        </p:spPr>
        <p:txBody>
          <a:bodyPr wrap="square" rtlCol="0">
            <a:spAutoFit/>
          </a:bodyPr>
          <a:lstStyle/>
          <a:p>
            <a:pPr marL="114300" indent="0">
              <a:lnSpc>
                <a:spcPct val="150000"/>
              </a:lnSpc>
              <a:buNone/>
            </a:pPr>
            <a:r>
              <a:rPr lang="en-US" sz="1200" b="1" dirty="0"/>
              <a:t>Key Columns:</a:t>
            </a:r>
          </a:p>
          <a:p>
            <a:pPr marL="171450" indent="-171450">
              <a:lnSpc>
                <a:spcPct val="150000"/>
              </a:lnSpc>
              <a:buFont typeface="Arial" panose="020B0604020202020204" pitchFamily="34" charset="0"/>
              <a:buChar char="•"/>
            </a:pPr>
            <a:r>
              <a:rPr lang="en-US" sz="1200" b="1" dirty="0"/>
              <a:t>Date</a:t>
            </a:r>
            <a:r>
              <a:rPr lang="en-US" sz="1200" dirty="0"/>
              <a:t> – The trading date (daily frequency).</a:t>
            </a:r>
          </a:p>
          <a:p>
            <a:pPr marL="171450" indent="-171450">
              <a:lnSpc>
                <a:spcPct val="150000"/>
              </a:lnSpc>
              <a:buFont typeface="Arial" panose="020B0604020202020204" pitchFamily="34" charset="0"/>
              <a:buChar char="•"/>
            </a:pPr>
            <a:r>
              <a:rPr lang="en-US" sz="1200" b="1" dirty="0"/>
              <a:t>Open</a:t>
            </a:r>
            <a:r>
              <a:rPr lang="en-US" sz="1200" dirty="0"/>
              <a:t> – Price of the stock at market open.</a:t>
            </a:r>
          </a:p>
          <a:p>
            <a:pPr marL="171450" indent="-171450">
              <a:lnSpc>
                <a:spcPct val="150000"/>
              </a:lnSpc>
              <a:buFont typeface="Arial" panose="020B0604020202020204" pitchFamily="34" charset="0"/>
              <a:buChar char="•"/>
            </a:pPr>
            <a:r>
              <a:rPr lang="en-US" sz="1200" b="1" dirty="0"/>
              <a:t>High</a:t>
            </a:r>
            <a:r>
              <a:rPr lang="en-US" sz="1200" dirty="0"/>
              <a:t> – Highest price reached during the trading day.</a:t>
            </a:r>
          </a:p>
          <a:p>
            <a:pPr marL="171450" indent="-171450">
              <a:lnSpc>
                <a:spcPct val="150000"/>
              </a:lnSpc>
              <a:buFont typeface="Arial" panose="020B0604020202020204" pitchFamily="34" charset="0"/>
              <a:buChar char="•"/>
            </a:pPr>
            <a:r>
              <a:rPr lang="en-US" sz="1200" b="1" dirty="0"/>
              <a:t>Low</a:t>
            </a:r>
            <a:r>
              <a:rPr lang="en-US" sz="1200" dirty="0"/>
              <a:t> – Lowest price reached during the trading day.</a:t>
            </a:r>
          </a:p>
          <a:p>
            <a:pPr marL="171450" indent="-171450">
              <a:lnSpc>
                <a:spcPct val="150000"/>
              </a:lnSpc>
              <a:buFont typeface="Arial" panose="020B0604020202020204" pitchFamily="34" charset="0"/>
              <a:buChar char="•"/>
            </a:pPr>
            <a:r>
              <a:rPr lang="en-US" sz="1200" b="1" dirty="0"/>
              <a:t>Close</a:t>
            </a:r>
            <a:r>
              <a:rPr lang="en-US" sz="1200" dirty="0"/>
              <a:t> – Price of the stock at market close.</a:t>
            </a:r>
          </a:p>
          <a:p>
            <a:pPr marL="171450" indent="-171450">
              <a:lnSpc>
                <a:spcPct val="150000"/>
              </a:lnSpc>
              <a:buFont typeface="Arial" panose="020B0604020202020204" pitchFamily="34" charset="0"/>
              <a:buChar char="•"/>
            </a:pPr>
            <a:r>
              <a:rPr lang="en-US" sz="1200" b="1" dirty="0"/>
              <a:t>Adj Close</a:t>
            </a:r>
            <a:r>
              <a:rPr lang="en-US" sz="1200" dirty="0"/>
              <a:t> – Adjusted close price accounting for dividends and stock splits.</a:t>
            </a:r>
          </a:p>
          <a:p>
            <a:pPr marL="171450" indent="-171450">
              <a:lnSpc>
                <a:spcPct val="150000"/>
              </a:lnSpc>
              <a:buFont typeface="Arial" panose="020B0604020202020204" pitchFamily="34" charset="0"/>
              <a:buChar char="•"/>
            </a:pPr>
            <a:r>
              <a:rPr lang="en-US" sz="1200" b="1" dirty="0"/>
              <a:t>Volume</a:t>
            </a:r>
            <a:r>
              <a:rPr lang="en-US" sz="1200" dirty="0"/>
              <a:t> – Number of shares traded on that day.</a:t>
            </a:r>
          </a:p>
          <a:p>
            <a:pPr>
              <a:lnSpc>
                <a:spcPct val="150000"/>
              </a:lnSpc>
            </a:pPr>
            <a:endParaRPr lang="en-US" sz="1200" dirty="0"/>
          </a:p>
        </p:txBody>
      </p:sp>
    </p:spTree>
    <p:extLst>
      <p:ext uri="{BB962C8B-B14F-4D97-AF65-F5344CB8AC3E}">
        <p14:creationId xmlns:p14="http://schemas.microsoft.com/office/powerpoint/2010/main" val="3616231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562262C0-96A7-D7A4-A1B9-9E1A10189653}"/>
            </a:ext>
          </a:extLst>
        </p:cNvPr>
        <p:cNvGrpSpPr/>
        <p:nvPr/>
      </p:nvGrpSpPr>
      <p:grpSpPr>
        <a:xfrm>
          <a:off x="0" y="0"/>
          <a:ext cx="0" cy="0"/>
          <a:chOff x="0" y="0"/>
          <a:chExt cx="0" cy="0"/>
        </a:xfrm>
      </p:grpSpPr>
      <p:sp>
        <p:nvSpPr>
          <p:cNvPr id="90" name="Google Shape;90;p14">
            <a:extLst>
              <a:ext uri="{FF2B5EF4-FFF2-40B4-BE49-F238E27FC236}">
                <a16:creationId xmlns:a16="http://schemas.microsoft.com/office/drawing/2014/main" id="{2C8E7C7F-CCF5-3011-E1F1-2D10FCB8BB67}"/>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lvl="0"/>
            <a:r>
              <a:rPr lang="en-GB" dirty="0"/>
              <a:t>Data Preprocessing</a:t>
            </a:r>
            <a:endParaRPr dirty="0"/>
          </a:p>
        </p:txBody>
      </p:sp>
      <p:sp>
        <p:nvSpPr>
          <p:cNvPr id="91" name="Google Shape;91;p14">
            <a:extLst>
              <a:ext uri="{FF2B5EF4-FFF2-40B4-BE49-F238E27FC236}">
                <a16:creationId xmlns:a16="http://schemas.microsoft.com/office/drawing/2014/main" id="{A30522C4-1C6A-A971-95BB-9338DEB2A7A6}"/>
              </a:ext>
            </a:extLst>
          </p:cNvPr>
          <p:cNvSpPr txBox="1">
            <a:spLocks noGrp="1"/>
          </p:cNvSpPr>
          <p:nvPr>
            <p:ph type="body" idx="1"/>
          </p:nvPr>
        </p:nvSpPr>
        <p:spPr>
          <a:xfrm>
            <a:off x="401444" y="1017799"/>
            <a:ext cx="8228718" cy="3561635"/>
          </a:xfrm>
          <a:prstGeom prst="rect">
            <a:avLst/>
          </a:prstGeom>
        </p:spPr>
        <p:txBody>
          <a:bodyPr spcFirstLastPara="1" wrap="square" lIns="91425" tIns="91425" rIns="91425" bIns="91425" anchor="t" anchorCtr="0">
            <a:normAutofit fontScale="92500" lnSpcReduction="10000"/>
          </a:bodyPr>
          <a:lstStyle/>
          <a:p>
            <a:pPr marL="114300" indent="0" algn="just">
              <a:buNone/>
            </a:pPr>
            <a:r>
              <a:rPr lang="en-US" sz="1050" dirty="0"/>
              <a:t>To prepare the Apple stock data for time series forecasting, several preprocessing steps were performed:</a:t>
            </a:r>
          </a:p>
          <a:p>
            <a:pPr marL="114300" indent="0" algn="just">
              <a:buNone/>
            </a:pPr>
            <a:endParaRPr lang="en-US" sz="1050" dirty="0"/>
          </a:p>
          <a:p>
            <a:pPr marL="114300" indent="0" algn="just">
              <a:lnSpc>
                <a:spcPct val="100000"/>
              </a:lnSpc>
              <a:buNone/>
            </a:pPr>
            <a:r>
              <a:rPr lang="en-US" sz="1050" dirty="0"/>
              <a:t>1. Aligning with U.S. Business Days:</a:t>
            </a:r>
          </a:p>
          <a:p>
            <a:pPr marL="114300" indent="0" algn="just">
              <a:lnSpc>
                <a:spcPct val="100000"/>
              </a:lnSpc>
              <a:buNone/>
            </a:pPr>
            <a:r>
              <a:rPr lang="en-US" altLang="en-US" sz="1050" dirty="0"/>
              <a:t>*A Custom BusinessDay calendar was created using the US Federal Holiday Calendar to define valid trading days, excluding weekends and U.S. public holidays. </a:t>
            </a:r>
          </a:p>
          <a:p>
            <a:pPr marL="114300" indent="0" algn="just">
              <a:lnSpc>
                <a:spcPct val="100000"/>
              </a:lnSpc>
              <a:buNone/>
            </a:pPr>
            <a:r>
              <a:rPr lang="en-US" altLang="en-US" sz="1050" dirty="0"/>
              <a:t>*A date range (</a:t>
            </a:r>
            <a:r>
              <a:rPr lang="en-US" altLang="en-US" sz="1050" dirty="0" err="1"/>
              <a:t>my_range</a:t>
            </a:r>
            <a:r>
              <a:rPr lang="en-US" altLang="en-US" sz="1050" dirty="0"/>
              <a:t>) was generated from 2012-01-03 to 2019-12-30 using this custom calendar. </a:t>
            </a:r>
          </a:p>
          <a:p>
            <a:pPr marL="114300" indent="0" algn="just">
              <a:lnSpc>
                <a:spcPct val="100000"/>
              </a:lnSpc>
              <a:buNone/>
            </a:pPr>
            <a:endParaRPr lang="en-US" altLang="en-US" sz="1050" dirty="0"/>
          </a:p>
          <a:p>
            <a:pPr marL="114300" indent="0" algn="just">
              <a:lnSpc>
                <a:spcPct val="100000"/>
              </a:lnSpc>
              <a:buNone/>
            </a:pPr>
            <a:r>
              <a:rPr lang="en-US" sz="1050" dirty="0"/>
              <a:t>2. Handling Non-Trading Days:</a:t>
            </a:r>
          </a:p>
          <a:p>
            <a:pPr marL="114300" indent="0" algn="just">
              <a:lnSpc>
                <a:spcPct val="100000"/>
              </a:lnSpc>
              <a:buNone/>
            </a:pPr>
            <a:r>
              <a:rPr lang="en-US" altLang="en-US" sz="1050" dirty="0"/>
              <a:t>*The dataset (data) was compared against </a:t>
            </a:r>
            <a:r>
              <a:rPr lang="en-US" altLang="en-US" sz="1050" dirty="0" err="1"/>
              <a:t>my_range</a:t>
            </a:r>
            <a:r>
              <a:rPr lang="en-US" altLang="en-US" sz="1050" dirty="0"/>
              <a:t> to identify any mismatched dates. </a:t>
            </a:r>
          </a:p>
          <a:p>
            <a:pPr marL="114300" indent="0" algn="just">
              <a:lnSpc>
                <a:spcPct val="100000"/>
              </a:lnSpc>
              <a:buNone/>
            </a:pPr>
            <a:r>
              <a:rPr lang="en-US" sz="1050" dirty="0"/>
              <a:t>*Additional custom holidays (like Good Friday and market-closed days not included in the standard calendar) were manually added to ensure alignment.</a:t>
            </a:r>
          </a:p>
          <a:p>
            <a:pPr marL="114300" indent="0" algn="just">
              <a:lnSpc>
                <a:spcPct val="100000"/>
              </a:lnSpc>
              <a:buNone/>
            </a:pPr>
            <a:endParaRPr lang="en-US" sz="1050" dirty="0"/>
          </a:p>
          <a:p>
            <a:pPr marL="114300" indent="0" algn="just" eaLnBrk="0" fontAlgn="base" hangingPunct="0">
              <a:lnSpc>
                <a:spcPct val="100000"/>
              </a:lnSpc>
              <a:buNone/>
            </a:pPr>
            <a:r>
              <a:rPr lang="en-US" altLang="en-US" sz="1050" dirty="0"/>
              <a:t>3. Filtering by Frequency:</a:t>
            </a:r>
          </a:p>
          <a:p>
            <a:pPr marL="114300" indent="0" algn="just" eaLnBrk="0" fontAlgn="base" hangingPunct="0">
              <a:lnSpc>
                <a:spcPct val="100000"/>
              </a:lnSpc>
              <a:buNone/>
            </a:pPr>
            <a:r>
              <a:rPr lang="en-US" altLang="en-US" sz="1050" dirty="0"/>
              <a:t>*The dataset’s frequency was set to the refined Custom Business Day calendar, ensuring consistent time intervals for modeling.</a:t>
            </a:r>
          </a:p>
          <a:p>
            <a:pPr marL="114300" indent="0" algn="just" eaLnBrk="0" fontAlgn="base" hangingPunct="0">
              <a:lnSpc>
                <a:spcPct val="100000"/>
              </a:lnSpc>
              <a:buNone/>
            </a:pPr>
            <a:r>
              <a:rPr lang="en-US" altLang="en-US" sz="1050" dirty="0"/>
              <a:t>*Non-trading days were excluded, and the index was set to valid business dates only.</a:t>
            </a:r>
          </a:p>
          <a:p>
            <a:pPr marL="114300" indent="0" algn="just" eaLnBrk="0" fontAlgn="base" hangingPunct="0">
              <a:lnSpc>
                <a:spcPct val="100000"/>
              </a:lnSpc>
              <a:buNone/>
            </a:pPr>
            <a:endParaRPr lang="en-US" altLang="en-US" sz="1050" dirty="0"/>
          </a:p>
          <a:p>
            <a:pPr marL="0" indent="0" algn="just" eaLnBrk="0" fontAlgn="base" hangingPunct="0">
              <a:lnSpc>
                <a:spcPct val="100000"/>
              </a:lnSpc>
              <a:spcBef>
                <a:spcPct val="0"/>
              </a:spcBef>
              <a:spcAft>
                <a:spcPct val="0"/>
              </a:spcAft>
              <a:buClrTx/>
              <a:buSzTx/>
              <a:buNone/>
            </a:pPr>
            <a:r>
              <a:rPr lang="en-US" altLang="en-US" sz="1100" dirty="0"/>
              <a:t>   4. Dropping Unnecessary Columns:</a:t>
            </a:r>
          </a:p>
          <a:p>
            <a:pPr marL="0" indent="0" eaLnBrk="0" fontAlgn="base" hangingPunct="0">
              <a:lnSpc>
                <a:spcPct val="100000"/>
              </a:lnSpc>
              <a:spcBef>
                <a:spcPct val="0"/>
              </a:spcBef>
              <a:spcAft>
                <a:spcPct val="0"/>
              </a:spcAft>
              <a:buClrTx/>
              <a:buSzTx/>
              <a:buNone/>
            </a:pPr>
            <a:r>
              <a:rPr lang="en-US" altLang="en-US" sz="1100" dirty="0"/>
              <a:t>    *Columns not required for forecasting (Open, High, Low, Close, Volume) were removed.</a:t>
            </a:r>
          </a:p>
          <a:p>
            <a:pPr marL="0" lvl="0" indent="0" algn="just" eaLnBrk="0" fontAlgn="base" hangingPunct="0">
              <a:lnSpc>
                <a:spcPct val="100000"/>
              </a:lnSpc>
              <a:buNone/>
            </a:pPr>
            <a:r>
              <a:rPr lang="en-US" altLang="en-US" sz="1100" dirty="0"/>
              <a:t>    *Only the Adj Close column was retained, as it reflects stock prices adjusted for splits and dividends.</a:t>
            </a:r>
          </a:p>
          <a:p>
            <a:pPr marL="0" lvl="0" indent="0" algn="just" eaLnBrk="0" fontAlgn="base" hangingPunct="0">
              <a:lnSpc>
                <a:spcPct val="100000"/>
              </a:lnSpc>
              <a:spcBef>
                <a:spcPct val="0"/>
              </a:spcBef>
              <a:spcAft>
                <a:spcPct val="0"/>
              </a:spcAft>
              <a:buClrTx/>
              <a:buSzTx/>
              <a:buNone/>
            </a:pPr>
            <a:endParaRPr lang="en-US" altLang="en-US" sz="1100" dirty="0"/>
          </a:p>
          <a:p>
            <a:pPr marL="0" indent="0" algn="just" eaLnBrk="0" fontAlgn="base" hangingPunct="0">
              <a:lnSpc>
                <a:spcPct val="100000"/>
              </a:lnSpc>
              <a:spcBef>
                <a:spcPct val="0"/>
              </a:spcBef>
              <a:spcAft>
                <a:spcPct val="0"/>
              </a:spcAft>
              <a:buClrTx/>
              <a:buSzTx/>
              <a:buNone/>
            </a:pPr>
            <a:r>
              <a:rPr lang="en-US" sz="1100" dirty="0"/>
              <a:t>  5. Saving the Cleaned Dataset:</a:t>
            </a:r>
          </a:p>
          <a:p>
            <a:pPr marL="0" indent="0" algn="just" eaLnBrk="0" fontAlgn="base" hangingPunct="0">
              <a:lnSpc>
                <a:spcPct val="100000"/>
              </a:lnSpc>
              <a:spcBef>
                <a:spcPct val="0"/>
              </a:spcBef>
              <a:spcAft>
                <a:spcPct val="0"/>
              </a:spcAft>
              <a:buClrTx/>
              <a:buSzTx/>
              <a:buNone/>
            </a:pPr>
            <a:r>
              <a:rPr lang="en-US" altLang="en-US" sz="1100" dirty="0"/>
              <a:t>    *The cleaned and preprocessed dataset was saved as new_Apple_data.csv for future use in modeling </a:t>
            </a:r>
          </a:p>
          <a:p>
            <a:pPr marL="0" indent="0" algn="just" eaLnBrk="0" fontAlgn="base" hangingPunct="0">
              <a:lnSpc>
                <a:spcPct val="100000"/>
              </a:lnSpc>
              <a:spcBef>
                <a:spcPct val="0"/>
              </a:spcBef>
              <a:spcAft>
                <a:spcPct val="0"/>
              </a:spcAft>
              <a:buClrTx/>
              <a:buSzTx/>
              <a:buNone/>
            </a:pPr>
            <a:endParaRPr lang="en-US" sz="1100" dirty="0"/>
          </a:p>
          <a:p>
            <a:pPr marL="0" indent="0" algn="just" eaLnBrk="0" fontAlgn="base" hangingPunct="0">
              <a:lnSpc>
                <a:spcPct val="100000"/>
              </a:lnSpc>
              <a:spcBef>
                <a:spcPct val="0"/>
              </a:spcBef>
              <a:spcAft>
                <a:spcPct val="0"/>
              </a:spcAft>
              <a:buClrTx/>
              <a:buSzTx/>
              <a:buNone/>
            </a:pPr>
            <a:endParaRPr lang="en-US" altLang="en-US" sz="1100" dirty="0"/>
          </a:p>
          <a:p>
            <a:pPr marL="0" indent="0" algn="just" eaLnBrk="0" fontAlgn="base" hangingPunct="0">
              <a:lnSpc>
                <a:spcPct val="100000"/>
              </a:lnSpc>
              <a:spcBef>
                <a:spcPct val="0"/>
              </a:spcBef>
              <a:spcAft>
                <a:spcPct val="0"/>
              </a:spcAft>
              <a:buClrTx/>
              <a:buSzTx/>
              <a:buNone/>
            </a:pPr>
            <a:endParaRPr lang="en-US" altLang="en-US" sz="1100" dirty="0"/>
          </a:p>
          <a:p>
            <a:pPr marL="114300" indent="0" algn="just" eaLnBrk="0" fontAlgn="base" hangingPunct="0">
              <a:lnSpc>
                <a:spcPct val="100000"/>
              </a:lnSpc>
              <a:buNone/>
            </a:pPr>
            <a:endParaRPr lang="en-US" altLang="en-US" sz="1050" dirty="0"/>
          </a:p>
          <a:p>
            <a:pPr marL="114300" indent="0" algn="just" eaLnBrk="0" fontAlgn="base" hangingPunct="0">
              <a:lnSpc>
                <a:spcPct val="100000"/>
              </a:lnSpc>
              <a:buNone/>
            </a:pPr>
            <a:endParaRPr lang="en-US" altLang="en-US" sz="1050" dirty="0"/>
          </a:p>
          <a:p>
            <a:pPr marL="114300" indent="0" algn="just" eaLnBrk="0" fontAlgn="base" hangingPunct="0">
              <a:lnSpc>
                <a:spcPct val="100000"/>
              </a:lnSpc>
              <a:buNone/>
            </a:pPr>
            <a:endParaRPr lang="en-US" altLang="en-US" sz="1050" dirty="0"/>
          </a:p>
          <a:p>
            <a:pPr marL="0" indent="0" algn="just" eaLnBrk="0" fontAlgn="base" hangingPunct="0">
              <a:lnSpc>
                <a:spcPct val="100000"/>
              </a:lnSpc>
              <a:spcBef>
                <a:spcPct val="0"/>
              </a:spcBef>
              <a:spcAft>
                <a:spcPct val="0"/>
              </a:spcAft>
              <a:buClrTx/>
              <a:buSzTx/>
              <a:buNone/>
            </a:pPr>
            <a:endParaRPr lang="en-US" altLang="en-US" sz="1050" dirty="0">
              <a:solidFill>
                <a:schemeClr val="tx1"/>
              </a:solidFill>
              <a:latin typeface="Arial" panose="020B0604020202020204" pitchFamily="34" charset="0"/>
            </a:endParaRPr>
          </a:p>
          <a:p>
            <a:pPr marL="114300" indent="0" algn="just">
              <a:buNone/>
            </a:pPr>
            <a:endParaRPr lang="en-US" sz="1050" dirty="0"/>
          </a:p>
          <a:p>
            <a:pPr marL="114300" indent="0" algn="just">
              <a:buNone/>
            </a:pPr>
            <a:endParaRPr lang="en-US" sz="1050" dirty="0"/>
          </a:p>
          <a:p>
            <a:pPr marL="114300" indent="0" algn="just">
              <a:buNone/>
            </a:pPr>
            <a:endParaRPr sz="1200" dirty="0"/>
          </a:p>
        </p:txBody>
      </p:sp>
    </p:spTree>
    <p:extLst>
      <p:ext uri="{BB962C8B-B14F-4D97-AF65-F5344CB8AC3E}">
        <p14:creationId xmlns:p14="http://schemas.microsoft.com/office/powerpoint/2010/main" val="384441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4C6413E8-E8DE-2310-0435-AF6C454BEF31}"/>
            </a:ext>
          </a:extLst>
        </p:cNvPr>
        <p:cNvGrpSpPr/>
        <p:nvPr/>
      </p:nvGrpSpPr>
      <p:grpSpPr>
        <a:xfrm>
          <a:off x="0" y="0"/>
          <a:ext cx="0" cy="0"/>
          <a:chOff x="0" y="0"/>
          <a:chExt cx="0" cy="0"/>
        </a:xfrm>
      </p:grpSpPr>
      <p:sp>
        <p:nvSpPr>
          <p:cNvPr id="90" name="Google Shape;90;p14">
            <a:extLst>
              <a:ext uri="{FF2B5EF4-FFF2-40B4-BE49-F238E27FC236}">
                <a16:creationId xmlns:a16="http://schemas.microsoft.com/office/drawing/2014/main" id="{2ED706DC-AF97-17A4-49B9-F2AD750C6DDE}"/>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lvl="0"/>
            <a:r>
              <a:rPr lang="en-US" dirty="0"/>
              <a:t>Exploratory Data Analysis (EDA)</a:t>
            </a:r>
            <a:endParaRPr dirty="0"/>
          </a:p>
        </p:txBody>
      </p:sp>
      <p:sp>
        <p:nvSpPr>
          <p:cNvPr id="91" name="Google Shape;91;p14">
            <a:extLst>
              <a:ext uri="{FF2B5EF4-FFF2-40B4-BE49-F238E27FC236}">
                <a16:creationId xmlns:a16="http://schemas.microsoft.com/office/drawing/2014/main" id="{E1FA7EA0-8425-F2D7-D1BA-70BDC7365D90}"/>
              </a:ext>
            </a:extLst>
          </p:cNvPr>
          <p:cNvSpPr txBox="1">
            <a:spLocks noGrp="1"/>
          </p:cNvSpPr>
          <p:nvPr>
            <p:ph type="body" idx="1"/>
          </p:nvPr>
        </p:nvSpPr>
        <p:spPr>
          <a:xfrm>
            <a:off x="259661" y="1092450"/>
            <a:ext cx="2981093" cy="431860"/>
          </a:xfrm>
          <a:prstGeom prst="rect">
            <a:avLst/>
          </a:prstGeom>
        </p:spPr>
        <p:txBody>
          <a:bodyPr spcFirstLastPara="1" wrap="square" lIns="91425" tIns="91425" rIns="91425" bIns="91425" anchor="t" anchorCtr="0">
            <a:normAutofit/>
          </a:bodyPr>
          <a:lstStyle/>
          <a:p>
            <a:pPr marL="114300" indent="0" algn="just">
              <a:buNone/>
            </a:pPr>
            <a:r>
              <a:rPr lang="en-US" sz="1100" dirty="0"/>
              <a:t>Apple Stock Price Over Time</a:t>
            </a:r>
            <a:endParaRPr sz="1200" dirty="0"/>
          </a:p>
        </p:txBody>
      </p:sp>
      <p:pic>
        <p:nvPicPr>
          <p:cNvPr id="3" name="Picture 2">
            <a:extLst>
              <a:ext uri="{FF2B5EF4-FFF2-40B4-BE49-F238E27FC236}">
                <a16:creationId xmlns:a16="http://schemas.microsoft.com/office/drawing/2014/main" id="{3BDED308-2100-F9AA-9E1C-B4A3C3572B33}"/>
              </a:ext>
            </a:extLst>
          </p:cNvPr>
          <p:cNvPicPr>
            <a:picLocks noChangeAspect="1"/>
          </p:cNvPicPr>
          <p:nvPr/>
        </p:nvPicPr>
        <p:blipFill>
          <a:blip r:embed="rId3"/>
          <a:stretch>
            <a:fillRect/>
          </a:stretch>
        </p:blipFill>
        <p:spPr>
          <a:xfrm>
            <a:off x="259661" y="1598961"/>
            <a:ext cx="4022407" cy="2452089"/>
          </a:xfrm>
          <a:prstGeom prst="rect">
            <a:avLst/>
          </a:prstGeom>
        </p:spPr>
      </p:pic>
      <p:pic>
        <p:nvPicPr>
          <p:cNvPr id="5" name="Picture 4">
            <a:extLst>
              <a:ext uri="{FF2B5EF4-FFF2-40B4-BE49-F238E27FC236}">
                <a16:creationId xmlns:a16="http://schemas.microsoft.com/office/drawing/2014/main" id="{7587A468-5F4A-81F5-D661-871F094F7199}"/>
              </a:ext>
            </a:extLst>
          </p:cNvPr>
          <p:cNvPicPr>
            <a:picLocks noChangeAspect="1"/>
          </p:cNvPicPr>
          <p:nvPr/>
        </p:nvPicPr>
        <p:blipFill>
          <a:blip r:embed="rId4"/>
          <a:stretch>
            <a:fillRect/>
          </a:stretch>
        </p:blipFill>
        <p:spPr>
          <a:xfrm>
            <a:off x="4348975" y="1598961"/>
            <a:ext cx="4597071" cy="2512122"/>
          </a:xfrm>
          <a:prstGeom prst="rect">
            <a:avLst/>
          </a:prstGeom>
        </p:spPr>
      </p:pic>
      <p:sp>
        <p:nvSpPr>
          <p:cNvPr id="8" name="Google Shape;91;p14">
            <a:extLst>
              <a:ext uri="{FF2B5EF4-FFF2-40B4-BE49-F238E27FC236}">
                <a16:creationId xmlns:a16="http://schemas.microsoft.com/office/drawing/2014/main" id="{016191A1-B655-C2DB-4D69-926DD5657154}"/>
              </a:ext>
            </a:extLst>
          </p:cNvPr>
          <p:cNvSpPr txBox="1">
            <a:spLocks/>
          </p:cNvSpPr>
          <p:nvPr/>
        </p:nvSpPr>
        <p:spPr>
          <a:xfrm>
            <a:off x="4348975" y="1017800"/>
            <a:ext cx="2981093" cy="43186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114300" indent="0" algn="just">
              <a:buNone/>
            </a:pPr>
            <a:r>
              <a:rPr lang="en-US" sz="1100" dirty="0"/>
              <a:t>Distribution of Adjusted Close Prices</a:t>
            </a:r>
            <a:endParaRPr lang="en-US" sz="1200" dirty="0"/>
          </a:p>
        </p:txBody>
      </p:sp>
      <p:sp>
        <p:nvSpPr>
          <p:cNvPr id="10" name="TextBox 9">
            <a:extLst>
              <a:ext uri="{FF2B5EF4-FFF2-40B4-BE49-F238E27FC236}">
                <a16:creationId xmlns:a16="http://schemas.microsoft.com/office/drawing/2014/main" id="{E6A05756-889C-0CD0-708C-3DE823D0F25A}"/>
              </a:ext>
            </a:extLst>
          </p:cNvPr>
          <p:cNvSpPr txBox="1"/>
          <p:nvPr/>
        </p:nvSpPr>
        <p:spPr>
          <a:xfrm>
            <a:off x="405161" y="3973949"/>
            <a:ext cx="3876907" cy="861774"/>
          </a:xfrm>
          <a:prstGeom prst="rect">
            <a:avLst/>
          </a:prstGeom>
          <a:noFill/>
        </p:spPr>
        <p:txBody>
          <a:bodyPr wrap="square">
            <a:spAutoFit/>
          </a:bodyPr>
          <a:lstStyle/>
          <a:p>
            <a:r>
              <a:rPr lang="en-US" sz="1000" dirty="0"/>
              <a:t>The chart shows a steady rise in Apple’s adjusted stock price from 2012 to 2019, with periods of short-term volatility. It highlights strong long-term growth, especially after 2017, indicating increasing investor confidence and market performance.</a:t>
            </a:r>
          </a:p>
        </p:txBody>
      </p:sp>
      <p:sp>
        <p:nvSpPr>
          <p:cNvPr id="12" name="TextBox 11">
            <a:extLst>
              <a:ext uri="{FF2B5EF4-FFF2-40B4-BE49-F238E27FC236}">
                <a16:creationId xmlns:a16="http://schemas.microsoft.com/office/drawing/2014/main" id="{DB933C89-F98C-BDAC-CA73-737488D3A832}"/>
              </a:ext>
            </a:extLst>
          </p:cNvPr>
          <p:cNvSpPr txBox="1"/>
          <p:nvPr/>
        </p:nvSpPr>
        <p:spPr>
          <a:xfrm>
            <a:off x="4716966" y="3984358"/>
            <a:ext cx="3876907" cy="707886"/>
          </a:xfrm>
          <a:prstGeom prst="rect">
            <a:avLst/>
          </a:prstGeom>
          <a:noFill/>
        </p:spPr>
        <p:txBody>
          <a:bodyPr wrap="square">
            <a:spAutoFit/>
          </a:bodyPr>
          <a:lstStyle/>
          <a:p>
            <a:r>
              <a:rPr lang="en-US" sz="1000" dirty="0"/>
              <a:t>The distribution plot shows that most of Apple’s adjusted close prices fall between $50 and $150, with a right-skewed pattern. Higher prices are less frequent, indicating consistent growth over time with fewer occurrences of high-price peaks.</a:t>
            </a:r>
          </a:p>
        </p:txBody>
      </p:sp>
    </p:spTree>
    <p:extLst>
      <p:ext uri="{BB962C8B-B14F-4D97-AF65-F5344CB8AC3E}">
        <p14:creationId xmlns:p14="http://schemas.microsoft.com/office/powerpoint/2010/main" val="3754851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790684BC-D789-81E3-E07D-B86DCF2B4B9A}"/>
            </a:ext>
          </a:extLst>
        </p:cNvPr>
        <p:cNvGrpSpPr/>
        <p:nvPr/>
      </p:nvGrpSpPr>
      <p:grpSpPr>
        <a:xfrm>
          <a:off x="0" y="0"/>
          <a:ext cx="0" cy="0"/>
          <a:chOff x="0" y="0"/>
          <a:chExt cx="0" cy="0"/>
        </a:xfrm>
      </p:grpSpPr>
      <p:sp>
        <p:nvSpPr>
          <p:cNvPr id="90" name="Google Shape;90;p14">
            <a:extLst>
              <a:ext uri="{FF2B5EF4-FFF2-40B4-BE49-F238E27FC236}">
                <a16:creationId xmlns:a16="http://schemas.microsoft.com/office/drawing/2014/main" id="{219AF8BC-D204-B2AC-5BA4-EF85D82DD6C0}"/>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lvl="0"/>
            <a:r>
              <a:rPr lang="en-US" sz="2400" dirty="0"/>
              <a:t>Time Series Decomposition of Apple Stock Prices(EDA)</a:t>
            </a:r>
            <a:endParaRPr sz="2400" dirty="0"/>
          </a:p>
        </p:txBody>
      </p:sp>
      <p:pic>
        <p:nvPicPr>
          <p:cNvPr id="7" name="Picture 6">
            <a:extLst>
              <a:ext uri="{FF2B5EF4-FFF2-40B4-BE49-F238E27FC236}">
                <a16:creationId xmlns:a16="http://schemas.microsoft.com/office/drawing/2014/main" id="{A3A31D3A-8643-BCCE-2C66-BDE4D149B28D}"/>
              </a:ext>
            </a:extLst>
          </p:cNvPr>
          <p:cNvPicPr>
            <a:picLocks noChangeAspect="1"/>
          </p:cNvPicPr>
          <p:nvPr/>
        </p:nvPicPr>
        <p:blipFill>
          <a:blip r:embed="rId3"/>
          <a:stretch>
            <a:fillRect/>
          </a:stretch>
        </p:blipFill>
        <p:spPr>
          <a:xfrm>
            <a:off x="311700" y="954812"/>
            <a:ext cx="5598714" cy="3778688"/>
          </a:xfrm>
          <a:prstGeom prst="rect">
            <a:avLst/>
          </a:prstGeom>
        </p:spPr>
      </p:pic>
      <p:sp>
        <p:nvSpPr>
          <p:cNvPr id="11" name="TextBox 10">
            <a:extLst>
              <a:ext uri="{FF2B5EF4-FFF2-40B4-BE49-F238E27FC236}">
                <a16:creationId xmlns:a16="http://schemas.microsoft.com/office/drawing/2014/main" id="{AC9E759F-5380-D97F-B589-01499E73A204}"/>
              </a:ext>
            </a:extLst>
          </p:cNvPr>
          <p:cNvSpPr txBox="1"/>
          <p:nvPr/>
        </p:nvSpPr>
        <p:spPr>
          <a:xfrm>
            <a:off x="5910414" y="1017800"/>
            <a:ext cx="2683726" cy="2274149"/>
          </a:xfrm>
          <a:prstGeom prst="rect">
            <a:avLst/>
          </a:prstGeom>
          <a:noFill/>
        </p:spPr>
        <p:txBody>
          <a:bodyPr wrap="square">
            <a:spAutoFit/>
          </a:bodyPr>
          <a:lstStyle/>
          <a:p>
            <a:pPr>
              <a:lnSpc>
                <a:spcPct val="150000"/>
              </a:lnSpc>
            </a:pPr>
            <a:r>
              <a:rPr lang="en-US" sz="1200" dirty="0"/>
              <a:t>The decomposition plot shows a clear upward trend in Apple’s stock prices over time, with strong yearly seasonality. The residuals remain relatively stable, indicating that the multiplicative model captures both the trend and seasonal patterns effectively.</a:t>
            </a:r>
          </a:p>
        </p:txBody>
      </p:sp>
    </p:spTree>
    <p:extLst>
      <p:ext uri="{BB962C8B-B14F-4D97-AF65-F5344CB8AC3E}">
        <p14:creationId xmlns:p14="http://schemas.microsoft.com/office/powerpoint/2010/main" val="1987326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6E27E20E-85C7-E037-F233-376B06056888}"/>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F7123CD-997C-1E8E-FA49-5B2619E9FF69}"/>
              </a:ext>
            </a:extLst>
          </p:cNvPr>
          <p:cNvSpPr txBox="1"/>
          <p:nvPr/>
        </p:nvSpPr>
        <p:spPr>
          <a:xfrm>
            <a:off x="311700" y="1017800"/>
            <a:ext cx="2825510" cy="307777"/>
          </a:xfrm>
          <a:prstGeom prst="rect">
            <a:avLst/>
          </a:prstGeom>
          <a:noFill/>
        </p:spPr>
        <p:txBody>
          <a:bodyPr wrap="square">
            <a:spAutoFit/>
          </a:bodyPr>
          <a:lstStyle/>
          <a:p>
            <a:r>
              <a:rPr lang="en-US" dirty="0"/>
              <a:t>Monthly Seasonal Subseries Plot</a:t>
            </a:r>
          </a:p>
        </p:txBody>
      </p:sp>
      <p:sp>
        <p:nvSpPr>
          <p:cNvPr id="6" name="Google Shape;90;p14">
            <a:extLst>
              <a:ext uri="{FF2B5EF4-FFF2-40B4-BE49-F238E27FC236}">
                <a16:creationId xmlns:a16="http://schemas.microsoft.com/office/drawing/2014/main" id="{9E492FD4-5C1F-DAA4-8FA5-9A98D57DB7B9}"/>
              </a:ext>
            </a:extLst>
          </p:cNvPr>
          <p:cNvSpPr txBox="1">
            <a:spLocks noGrp="1"/>
          </p:cNvSpPr>
          <p:nvPr>
            <p:ph type="title"/>
          </p:nvPr>
        </p:nvSpPr>
        <p:spPr>
          <a:xfrm>
            <a:off x="311700" y="358426"/>
            <a:ext cx="8520600" cy="607800"/>
          </a:xfrm>
          <a:prstGeom prst="rect">
            <a:avLst/>
          </a:prstGeom>
        </p:spPr>
        <p:txBody>
          <a:bodyPr spcFirstLastPara="1" wrap="square" lIns="91425" tIns="91425" rIns="91425" bIns="91425" anchor="t" anchorCtr="0">
            <a:normAutofit fontScale="90000"/>
          </a:bodyPr>
          <a:lstStyle/>
          <a:p>
            <a:pPr lvl="0"/>
            <a:r>
              <a:rPr lang="en-US" dirty="0"/>
              <a:t>Exploratory Data Analysis (EDA)</a:t>
            </a:r>
            <a:endParaRPr dirty="0"/>
          </a:p>
        </p:txBody>
      </p:sp>
      <p:pic>
        <p:nvPicPr>
          <p:cNvPr id="9" name="Picture 8">
            <a:extLst>
              <a:ext uri="{FF2B5EF4-FFF2-40B4-BE49-F238E27FC236}">
                <a16:creationId xmlns:a16="http://schemas.microsoft.com/office/drawing/2014/main" id="{2F446ECA-7D4B-B6C7-CBA9-5C342DB49DEC}"/>
              </a:ext>
            </a:extLst>
          </p:cNvPr>
          <p:cNvPicPr>
            <a:picLocks noChangeAspect="1"/>
          </p:cNvPicPr>
          <p:nvPr/>
        </p:nvPicPr>
        <p:blipFill>
          <a:blip r:embed="rId3"/>
          <a:stretch>
            <a:fillRect/>
          </a:stretch>
        </p:blipFill>
        <p:spPr>
          <a:xfrm>
            <a:off x="409334" y="1377151"/>
            <a:ext cx="3932208" cy="2440773"/>
          </a:xfrm>
          <a:prstGeom prst="rect">
            <a:avLst/>
          </a:prstGeom>
        </p:spPr>
      </p:pic>
      <p:sp>
        <p:nvSpPr>
          <p:cNvPr id="12" name="TextBox 11">
            <a:extLst>
              <a:ext uri="{FF2B5EF4-FFF2-40B4-BE49-F238E27FC236}">
                <a16:creationId xmlns:a16="http://schemas.microsoft.com/office/drawing/2014/main" id="{32599F78-7DCB-6D5B-2454-E8BBDB95EA2D}"/>
              </a:ext>
            </a:extLst>
          </p:cNvPr>
          <p:cNvSpPr txBox="1"/>
          <p:nvPr/>
        </p:nvSpPr>
        <p:spPr>
          <a:xfrm>
            <a:off x="657923" y="3843968"/>
            <a:ext cx="3683619" cy="1015663"/>
          </a:xfrm>
          <a:prstGeom prst="rect">
            <a:avLst/>
          </a:prstGeom>
          <a:noFill/>
        </p:spPr>
        <p:txBody>
          <a:bodyPr wrap="square">
            <a:spAutoFit/>
          </a:bodyPr>
          <a:lstStyle/>
          <a:p>
            <a:r>
              <a:rPr lang="en-US" sz="1200" dirty="0"/>
              <a:t>The seasonal subseries plot shows a clear yearly upward trend in Apple’s average stock prices, with noticeable month-wise patterns. Prices tend to rise sharply toward year-end, especially in November and December, indicating strong seasonal effects.</a:t>
            </a:r>
          </a:p>
        </p:txBody>
      </p:sp>
      <p:sp>
        <p:nvSpPr>
          <p:cNvPr id="13" name="TextBox 12">
            <a:extLst>
              <a:ext uri="{FF2B5EF4-FFF2-40B4-BE49-F238E27FC236}">
                <a16:creationId xmlns:a16="http://schemas.microsoft.com/office/drawing/2014/main" id="{924E3F28-224F-24D6-D926-B8A8742D31D0}"/>
              </a:ext>
            </a:extLst>
          </p:cNvPr>
          <p:cNvSpPr txBox="1"/>
          <p:nvPr/>
        </p:nvSpPr>
        <p:spPr>
          <a:xfrm>
            <a:off x="4890656" y="954610"/>
            <a:ext cx="3126592" cy="307777"/>
          </a:xfrm>
          <a:prstGeom prst="rect">
            <a:avLst/>
          </a:prstGeom>
          <a:noFill/>
        </p:spPr>
        <p:txBody>
          <a:bodyPr wrap="square">
            <a:spAutoFit/>
          </a:bodyPr>
          <a:lstStyle/>
          <a:p>
            <a:r>
              <a:rPr lang="en-US" dirty="0"/>
              <a:t>Quarterly Seasonal Subseries Plot</a:t>
            </a:r>
          </a:p>
        </p:txBody>
      </p:sp>
      <p:pic>
        <p:nvPicPr>
          <p:cNvPr id="15" name="Picture 14">
            <a:extLst>
              <a:ext uri="{FF2B5EF4-FFF2-40B4-BE49-F238E27FC236}">
                <a16:creationId xmlns:a16="http://schemas.microsoft.com/office/drawing/2014/main" id="{51BA2545-C544-BAC8-F05D-6DE16F490CAD}"/>
              </a:ext>
            </a:extLst>
          </p:cNvPr>
          <p:cNvPicPr>
            <a:picLocks noChangeAspect="1"/>
          </p:cNvPicPr>
          <p:nvPr/>
        </p:nvPicPr>
        <p:blipFill>
          <a:blip r:embed="rId4"/>
          <a:stretch>
            <a:fillRect/>
          </a:stretch>
        </p:blipFill>
        <p:spPr>
          <a:xfrm>
            <a:off x="4708042" y="1377151"/>
            <a:ext cx="3491821" cy="2440773"/>
          </a:xfrm>
          <a:prstGeom prst="rect">
            <a:avLst/>
          </a:prstGeom>
        </p:spPr>
      </p:pic>
      <p:sp>
        <p:nvSpPr>
          <p:cNvPr id="17" name="TextBox 16">
            <a:extLst>
              <a:ext uri="{FF2B5EF4-FFF2-40B4-BE49-F238E27FC236}">
                <a16:creationId xmlns:a16="http://schemas.microsoft.com/office/drawing/2014/main" id="{B11697F0-F81D-2E80-5AC0-6CFFA065EEC6}"/>
              </a:ext>
            </a:extLst>
          </p:cNvPr>
          <p:cNvSpPr txBox="1"/>
          <p:nvPr/>
        </p:nvSpPr>
        <p:spPr>
          <a:xfrm>
            <a:off x="4802460" y="3817924"/>
            <a:ext cx="3683617" cy="1015663"/>
          </a:xfrm>
          <a:prstGeom prst="rect">
            <a:avLst/>
          </a:prstGeom>
          <a:noFill/>
        </p:spPr>
        <p:txBody>
          <a:bodyPr wrap="square">
            <a:spAutoFit/>
          </a:bodyPr>
          <a:lstStyle/>
          <a:p>
            <a:r>
              <a:rPr lang="en-US" sz="1200" dirty="0"/>
              <a:t>The quarterly subseries plot reveals a consistent upward trend across all quarters, with the highest stock prices typically observed in Q4. This suggests strong year-end performance, likely influenced by product launches and holiday season demand.</a:t>
            </a:r>
          </a:p>
        </p:txBody>
      </p:sp>
    </p:spTree>
    <p:extLst>
      <p:ext uri="{BB962C8B-B14F-4D97-AF65-F5344CB8AC3E}">
        <p14:creationId xmlns:p14="http://schemas.microsoft.com/office/powerpoint/2010/main" val="3418490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9ED32467-EE21-06C0-ACEA-821137FA9BED}"/>
            </a:ext>
          </a:extLst>
        </p:cNvPr>
        <p:cNvGrpSpPr/>
        <p:nvPr/>
      </p:nvGrpSpPr>
      <p:grpSpPr>
        <a:xfrm>
          <a:off x="0" y="0"/>
          <a:ext cx="0" cy="0"/>
          <a:chOff x="0" y="0"/>
          <a:chExt cx="0" cy="0"/>
        </a:xfrm>
      </p:grpSpPr>
      <p:sp>
        <p:nvSpPr>
          <p:cNvPr id="6" name="Google Shape;90;p14">
            <a:extLst>
              <a:ext uri="{FF2B5EF4-FFF2-40B4-BE49-F238E27FC236}">
                <a16:creationId xmlns:a16="http://schemas.microsoft.com/office/drawing/2014/main" id="{A79062C4-0798-51B5-482D-EF0737A0A043}"/>
              </a:ext>
            </a:extLst>
          </p:cNvPr>
          <p:cNvSpPr txBox="1">
            <a:spLocks noGrp="1"/>
          </p:cNvSpPr>
          <p:nvPr>
            <p:ph type="title"/>
          </p:nvPr>
        </p:nvSpPr>
        <p:spPr>
          <a:xfrm>
            <a:off x="311700" y="358426"/>
            <a:ext cx="8520600" cy="607800"/>
          </a:xfrm>
          <a:prstGeom prst="rect">
            <a:avLst/>
          </a:prstGeom>
        </p:spPr>
        <p:txBody>
          <a:bodyPr spcFirstLastPara="1" wrap="square" lIns="91425" tIns="91425" rIns="91425" bIns="91425" anchor="t" anchorCtr="0">
            <a:normAutofit fontScale="90000"/>
          </a:bodyPr>
          <a:lstStyle/>
          <a:p>
            <a:pPr lvl="0"/>
            <a:r>
              <a:rPr lang="en-US" dirty="0"/>
              <a:t>Model Building using ARIMA</a:t>
            </a:r>
            <a:endParaRPr dirty="0"/>
          </a:p>
        </p:txBody>
      </p:sp>
      <p:sp>
        <p:nvSpPr>
          <p:cNvPr id="3" name="TextBox 2">
            <a:extLst>
              <a:ext uri="{FF2B5EF4-FFF2-40B4-BE49-F238E27FC236}">
                <a16:creationId xmlns:a16="http://schemas.microsoft.com/office/drawing/2014/main" id="{9C637390-1AE8-7559-99D8-7D81778C1DAE}"/>
              </a:ext>
            </a:extLst>
          </p:cNvPr>
          <p:cNvSpPr txBox="1"/>
          <p:nvPr/>
        </p:nvSpPr>
        <p:spPr>
          <a:xfrm>
            <a:off x="311700" y="966226"/>
            <a:ext cx="8520600" cy="461665"/>
          </a:xfrm>
          <a:prstGeom prst="rect">
            <a:avLst/>
          </a:prstGeom>
          <a:noFill/>
        </p:spPr>
        <p:txBody>
          <a:bodyPr wrap="square">
            <a:spAutoFit/>
          </a:bodyPr>
          <a:lstStyle/>
          <a:p>
            <a:r>
              <a:rPr lang="en-US" sz="1200" dirty="0"/>
              <a:t>An ARIMA(1,1,1) model was used to forecast Apple’s adjusted stock prices. The model achieved a MAPE of 26.37% and RMSE of 66.82, indicating moderate prediction accuracy with noticeable forecasting error compared to advanced models.</a:t>
            </a:r>
          </a:p>
        </p:txBody>
      </p:sp>
      <p:pic>
        <p:nvPicPr>
          <p:cNvPr id="16" name="Picture 15">
            <a:extLst>
              <a:ext uri="{FF2B5EF4-FFF2-40B4-BE49-F238E27FC236}">
                <a16:creationId xmlns:a16="http://schemas.microsoft.com/office/drawing/2014/main" id="{E1C5FEA6-DCC0-5492-DBDE-6889DBA848D7}"/>
              </a:ext>
            </a:extLst>
          </p:cNvPr>
          <p:cNvPicPr>
            <a:picLocks noChangeAspect="1"/>
          </p:cNvPicPr>
          <p:nvPr/>
        </p:nvPicPr>
        <p:blipFill>
          <a:blip r:embed="rId3"/>
          <a:stretch>
            <a:fillRect/>
          </a:stretch>
        </p:blipFill>
        <p:spPr>
          <a:xfrm>
            <a:off x="363739" y="1574026"/>
            <a:ext cx="4899637" cy="2801127"/>
          </a:xfrm>
          <a:prstGeom prst="rect">
            <a:avLst/>
          </a:prstGeom>
        </p:spPr>
      </p:pic>
      <p:pic>
        <p:nvPicPr>
          <p:cNvPr id="19" name="Picture 18">
            <a:extLst>
              <a:ext uri="{FF2B5EF4-FFF2-40B4-BE49-F238E27FC236}">
                <a16:creationId xmlns:a16="http://schemas.microsoft.com/office/drawing/2014/main" id="{527B339C-4F77-6B96-BC41-D262D4C0D6F6}"/>
              </a:ext>
            </a:extLst>
          </p:cNvPr>
          <p:cNvPicPr>
            <a:picLocks noChangeAspect="1"/>
          </p:cNvPicPr>
          <p:nvPr/>
        </p:nvPicPr>
        <p:blipFill>
          <a:blip r:embed="rId4"/>
          <a:stretch>
            <a:fillRect/>
          </a:stretch>
        </p:blipFill>
        <p:spPr>
          <a:xfrm>
            <a:off x="5193778" y="1574025"/>
            <a:ext cx="3586483" cy="1853115"/>
          </a:xfrm>
          <a:prstGeom prst="rect">
            <a:avLst/>
          </a:prstGeom>
        </p:spPr>
      </p:pic>
    </p:spTree>
    <p:extLst>
      <p:ext uri="{BB962C8B-B14F-4D97-AF65-F5344CB8AC3E}">
        <p14:creationId xmlns:p14="http://schemas.microsoft.com/office/powerpoint/2010/main" val="2641495571"/>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1383</Words>
  <Application>Microsoft Office PowerPoint</Application>
  <PresentationFormat>On-screen Show (16:9)</PresentationFormat>
  <Paragraphs>93</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Roboto</vt:lpstr>
      <vt:lpstr>Geometric</vt:lpstr>
      <vt:lpstr>Apple Stock Price Prediction</vt:lpstr>
      <vt:lpstr>Mentor &amp; Team Member Details</vt:lpstr>
      <vt:lpstr>Objective</vt:lpstr>
      <vt:lpstr>Dataset Details : Apple Inc. Stock Prices</vt:lpstr>
      <vt:lpstr>Data Preprocessing</vt:lpstr>
      <vt:lpstr>Exploratory Data Analysis (EDA)</vt:lpstr>
      <vt:lpstr>Time Series Decomposition of Apple Stock Prices(EDA)</vt:lpstr>
      <vt:lpstr>Exploratory Data Analysis (EDA)</vt:lpstr>
      <vt:lpstr>Model Building using ARIMA</vt:lpstr>
      <vt:lpstr>Model Building using SARIMA</vt:lpstr>
      <vt:lpstr>SARIMA Model(Quarterly)</vt:lpstr>
      <vt:lpstr>Model Building (XG Boost)</vt:lpstr>
      <vt:lpstr>Model Building (XG Boost)</vt:lpstr>
      <vt:lpstr>Model Evaluation and Selection  </vt:lpstr>
      <vt:lpstr>Deployment</vt:lpstr>
      <vt:lpstr>Challenges Faced During the Project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Fairoz Shiek</dc:creator>
  <cp:lastModifiedBy>Axe2397</cp:lastModifiedBy>
  <cp:revision>4</cp:revision>
  <dcterms:modified xsi:type="dcterms:W3CDTF">2025-06-23T18:05:34Z</dcterms:modified>
</cp:coreProperties>
</file>