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70" r:id="rId14"/>
    <p:sldId id="267" r:id="rId15"/>
    <p:sldId id="268" r:id="rId16"/>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986"/>
    <a:srgbClr val="5D806D"/>
    <a:srgbClr val="F5F5F5"/>
    <a:srgbClr val="E6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F520E-2D03-45F4-8D46-A021EA8E34CD}" v="1162" dt="2023-12-03T06:31:18.742"/>
    <p1510:client id="{1C166934-A7BB-423B-BB53-9BB8287C496E}" v="8" dt="2023-12-02T12:34:39.424"/>
    <p1510:client id="{3005E2F3-813F-4511-9D70-FC7078EE327B}" v="3615" dt="2023-11-30T19:57:23.047"/>
    <p1510:client id="{C5E7A898-2361-4053-9833-0A4C28CACB4D}" v="1180" dt="2023-12-01T08:14:56.820"/>
    <p1510:client id="{CF4ECC60-7706-43B7-AC9F-CAD1B241D672}" v="540" dt="2023-12-03T16:00:2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4" d="100"/>
          <a:sy n="44" d="100"/>
        </p:scale>
        <p:origin x="-876" y="-120"/>
      </p:cViewPr>
      <p:guideLst>
        <p:guide orient="horz" pos="3240"/>
        <p:guide pos="5760"/>
      </p:guideLst>
    </p:cSldViewPr>
  </p:slideViewPr>
  <p:notesTextViewPr>
    <p:cViewPr>
      <p:scale>
        <a:sx n="100" d="100"/>
        <a:sy n="100" d="100"/>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4"/>
    </inkml:context>
    <inkml:brush xml:id="br0">
      <inkml:brushProperty name="width" value="0.1" units="cm"/>
      <inkml:brushProperty name="height" value="0.1" units="cm"/>
      <inkml:brushProperty name="color" value="#E71224"/>
    </inkml:brush>
  </inkml:definitions>
  <inkml:trace contextRef="#ctx0" brushRef="#br0">7144 8731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7"/>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8"/>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9"/>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30"/>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99"/>
    </inkml:context>
    <inkml:brush xml:id="br0">
      <inkml:brushProperty name="width" value="0.1" units="cm"/>
      <inkml:brushProperty name="height" value="0.1" units="cm"/>
      <inkml:brushProperty name="color" value="#E71224"/>
    </inkml:brush>
  </inkml:definitions>
  <inkml:trace contextRef="#ctx0" brushRef="#br0">8520 1958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200"/>
    </inkml:context>
    <inkml:brush xml:id="br0">
      <inkml:brushProperty name="width" value="0.1" units="cm"/>
      <inkml:brushProperty name="height" value="0.1" units="cm"/>
      <inkml:brushProperty name="color" value="#E71224"/>
    </inkml:brush>
  </inkml:definitions>
  <inkml:trace contextRef="#ctx0" brushRef="#br0">9631 2434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201"/>
    </inkml:context>
    <inkml:brush xml:id="br0">
      <inkml:brushProperty name="width" value="0.1" units="cm"/>
      <inkml:brushProperty name="height" value="0.1" units="cm"/>
      <inkml:brushProperty name="color" value="#E71224"/>
    </inkml:brush>
  </inkml:definitions>
  <inkml:trace contextRef="#ctx0" brushRef="#br0">8943 1879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202"/>
    </inkml:context>
    <inkml:brush xml:id="br0">
      <inkml:brushProperty name="width" value="0.1" units="cm"/>
      <inkml:brushProperty name="height" value="0.1" units="cm"/>
      <inkml:brushProperty name="color" value="#E71224"/>
    </inkml:brush>
  </inkml:definitions>
  <inkml:trace contextRef="#ctx0" brushRef="#br0">8573 2143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203"/>
    </inkml:context>
    <inkml:brush xml:id="br0">
      <inkml:brushProperty name="width" value="0.1" units="cm"/>
      <inkml:brushProperty name="height" value="0.1" units="cm"/>
      <inkml:brushProperty name="color" value="#E71224"/>
    </inkml:brush>
  </inkml:definitions>
  <inkml:trace contextRef="#ctx0" brushRef="#br0">6826 2514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5"/>
    </inkml:context>
    <inkml:brush xml:id="br0">
      <inkml:brushProperty name="width" value="0.1" units="cm"/>
      <inkml:brushProperty name="height" value="0.1" units="cm"/>
      <inkml:brushProperty name="color" value="#E71224"/>
    </inkml:brush>
  </inkml:definitions>
  <inkml:trace contextRef="#ctx0" brushRef="#br0">7144 8731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6"/>
    </inkml:context>
    <inkml:brush xml:id="br0">
      <inkml:brushProperty name="width" value="0.1" units="cm"/>
      <inkml:brushProperty name="height" value="0.1" units="cm"/>
      <inkml:brushProperty name="color" value="#E71224"/>
    </inkml:brush>
  </inkml:definitions>
  <inkml:trace contextRef="#ctx0" brushRef="#br0">16748 6482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1"/>
    </inkml:context>
    <inkml:brush xml:id="br0">
      <inkml:brushProperty name="width" value="0.1" units="cm"/>
      <inkml:brushProperty name="height" value="0.1" units="cm"/>
      <inkml:brushProperty name="color" value="#E71224"/>
    </inkml:brush>
  </inkml:definitions>
  <inkml:trace contextRef="#ctx0" brushRef="#br0">6403 2223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2"/>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3"/>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4"/>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5"/>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6"/>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10667">
                <a:effectLst/>
              </a:defRPr>
            </a:lvl1pPr>
          </a:lstStyle>
          <a:p>
            <a:r>
              <a:rPr lang="en-US" dirty="0"/>
              <a:t>Click to edit Master title style</a:t>
            </a:r>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733">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a:xfrm>
            <a:off x="7998618" y="8824913"/>
            <a:ext cx="6486066" cy="547688"/>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226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4267" b="0"/>
            </a:lvl1pPr>
          </a:lstStyle>
          <a:p>
            <a:r>
              <a:rPr lang="en-US" dirty="0"/>
              <a:t>Click to edit Master title style</a:t>
            </a:r>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54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5689" b="0" cap="none"/>
            </a:lvl1pPr>
          </a:lstStyle>
          <a:p>
            <a:r>
              <a:rPr lang="en-US" dirty="0"/>
              <a:t>Click to edit Master title style</a:t>
            </a:r>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847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3200"/>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533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5689" b="0" cap="none"/>
            </a:lvl1pPr>
          </a:lstStyle>
          <a:p>
            <a:r>
              <a:rPr lang="en-US" dirty="0"/>
              <a:t>Click to edit Master title style</a:t>
            </a:r>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336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4267"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452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399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975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350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6427785" y="8800697"/>
            <a:ext cx="826751" cy="547688"/>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09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7111" b="0" cap="none"/>
            </a:lvl1pPr>
          </a:lstStyle>
          <a:p>
            <a:r>
              <a:rPr lang="en-US" dirty="0"/>
              <a:t>Click to edit Master title style</a:t>
            </a:r>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210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dirty="0"/>
              <a:t>Click to edit Master title style</a:t>
            </a:r>
          </a:p>
        </p:txBody>
      </p:sp>
      <p:sp>
        <p:nvSpPr>
          <p:cNvPr id="3" name="Content Placeholder 2"/>
          <p:cNvSpPr>
            <a:spLocks noGrp="1"/>
          </p:cNvSpPr>
          <p:nvPr>
            <p:ph sz="half" idx="1"/>
          </p:nvPr>
        </p:nvSpPr>
        <p:spPr>
          <a:xfrm>
            <a:off x="2226469" y="4000499"/>
            <a:ext cx="7342583" cy="468630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9911951" y="4000500"/>
            <a:ext cx="7342584" cy="4686300"/>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767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182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57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12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4267" b="0"/>
            </a:lvl1pPr>
          </a:lstStyle>
          <a:p>
            <a:r>
              <a:rPr lang="en-US" dirty="0"/>
              <a:t>Click to edit Master title style</a:t>
            </a:r>
          </a:p>
        </p:txBody>
      </p:sp>
      <p:sp>
        <p:nvSpPr>
          <p:cNvPr id="3" name="Content Placeholder 2"/>
          <p:cNvSpPr>
            <a:spLocks noGrp="1"/>
          </p:cNvSpPr>
          <p:nvPr>
            <p:ph idx="1"/>
          </p:nvPr>
        </p:nvSpPr>
        <p:spPr>
          <a:xfrm>
            <a:off x="7893050" y="1028699"/>
            <a:ext cx="9361485" cy="7658102"/>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108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978" b="0"/>
            </a:lvl1pPr>
          </a:lstStyle>
          <a:p>
            <a:r>
              <a:rPr lang="en-US" dirty="0"/>
              <a:t>Click to edit Master title style</a:t>
            </a:r>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1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t="-9000" b="-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12/3/2023</a:t>
            </a:fld>
            <a:endParaRPr lang="en-US" dirty="0"/>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99880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ustomXml" Target="../ink/ink18.xml"/><Relationship Id="rId2"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17.xml"/><Relationship Id="rId5" Type="http://schemas.openxmlformats.org/officeDocument/2006/relationships/customXml" Target="../ink/ink16.xml"/><Relationship Id="rId4" Type="http://schemas.openxmlformats.org/officeDocument/2006/relationships/customXml" Target="../ink/ink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securelist.com/steganography-in-contemporary-cyberattacks" TargetMode="External"/><Relationship Id="rId2" Type="http://schemas.openxmlformats.org/officeDocument/2006/relationships/hyperlink" Target="https://en.wikipedia.org/wiki/Steganography" TargetMode="External"/><Relationship Id="rId1" Type="http://schemas.openxmlformats.org/officeDocument/2006/relationships/slideLayout" Target="../slideLayouts/slideLayout7.xml"/><Relationship Id="rId5" Type="http://schemas.openxmlformats.org/officeDocument/2006/relationships/hyperlink" Target="https://www.edureka.co/blog/steganography-tutorial" TargetMode="External"/><Relationship Id="rId4" Type="http://schemas.openxmlformats.org/officeDocument/2006/relationships/hyperlink" Target="https://www.tutorialspoint.com/image-based-steganography-using-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commons.wikimedia.org/wiki/File:Thank_you_00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customXml" Target="../ink/ink3.xml"/><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21.png"/><Relationship Id="rId7" Type="http://schemas.openxmlformats.org/officeDocument/2006/relationships/customXml" Target="../ink/ink8.xml"/><Relationship Id="rId12" Type="http://schemas.openxmlformats.org/officeDocument/2006/relationships/customXml" Target="../ink/ink13.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7.xml"/><Relationship Id="rId11" Type="http://schemas.openxmlformats.org/officeDocument/2006/relationships/customXml" Target="../ink/ink12.xml"/><Relationship Id="rId5" Type="http://schemas.openxmlformats.org/officeDocument/2006/relationships/customXml" Target="../ink/ink6.xml"/><Relationship Id="rId10" Type="http://schemas.openxmlformats.org/officeDocument/2006/relationships/customXml" Target="../ink/ink11.xml"/><Relationship Id="rId4" Type="http://schemas.openxmlformats.org/officeDocument/2006/relationships/customXml" Target="../ink/ink5.xml"/><Relationship Id="rId9"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2"/>
          <p:cNvSpPr/>
          <p:nvPr/>
        </p:nvSpPr>
        <p:spPr>
          <a:xfrm>
            <a:off x="1028880" y="128520"/>
            <a:ext cx="16563600" cy="1057302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578"/>
              </a:lnSpc>
            </a:pPr>
            <a:r>
              <a:rPr lang="en-US" sz="3600" b="0" strike="noStrike" spc="-1" dirty="0">
                <a:solidFill>
                  <a:srgbClr val="000000"/>
                </a:solidFill>
                <a:latin typeface="Times New Roman"/>
                <a:cs typeface="Times New Roman"/>
              </a:rPr>
              <a:t>VISVESVARAYA TECHNOLOGICAL UNIVERSITY</a:t>
            </a:r>
            <a:r>
              <a:rPr lang="en-US" sz="3600" spc="-1" dirty="0">
                <a:solidFill>
                  <a:srgbClr val="000000"/>
                </a:solidFill>
                <a:latin typeface="Times New Roman"/>
                <a:cs typeface="Times New Roman"/>
              </a:rPr>
              <a:t> </a:t>
            </a:r>
            <a:endParaRPr lang="en-IN" sz="3600" b="0" strike="noStrike" spc="-1">
              <a:latin typeface="Times New Roman"/>
              <a:cs typeface="Times New Roman"/>
            </a:endParaRPr>
          </a:p>
          <a:p>
            <a:pPr algn="ctr">
              <a:lnSpc>
                <a:spcPts val="4578"/>
              </a:lnSpc>
            </a:pPr>
            <a:r>
              <a:rPr lang="en-US" sz="3600" b="0" strike="noStrike" spc="-1" dirty="0">
                <a:solidFill>
                  <a:srgbClr val="000000"/>
                </a:solidFill>
                <a:latin typeface="Times New Roman"/>
                <a:cs typeface="Times New Roman"/>
              </a:rPr>
              <a:t>"JNANA SANGAMA",BELAGAVI-590018</a:t>
            </a:r>
            <a:endParaRPr lang="en-IN" sz="3600" b="0" strike="noStrike" spc="-1">
              <a:latin typeface="Times New Roman"/>
              <a:cs typeface="Times New Roman"/>
            </a:endParaRPr>
          </a:p>
          <a:p>
            <a:pPr algn="ctr">
              <a:lnSpc>
                <a:spcPts val="4578"/>
              </a:lnSpc>
            </a:pPr>
            <a:endParaRPr lang="en-IN" sz="3270" b="0" strike="noStrike" spc="-1">
              <a:latin typeface="Arial"/>
            </a:endParaRPr>
          </a:p>
          <a:p>
            <a:pPr algn="ctr">
              <a:lnSpc>
                <a:spcPts val="4578"/>
              </a:lnSpc>
            </a:pPr>
            <a:endParaRPr lang="en-IN" sz="3270" b="0" strike="noStrike" spc="-1">
              <a:latin typeface="Arial"/>
            </a:endParaRPr>
          </a:p>
          <a:p>
            <a:pPr algn="ctr">
              <a:lnSpc>
                <a:spcPts val="4578"/>
              </a:lnSpc>
            </a:pPr>
            <a:endParaRPr lang="en-IN" sz="3270" b="0" strike="noStrike" spc="-1">
              <a:latin typeface="Arial"/>
            </a:endParaRPr>
          </a:p>
          <a:p>
            <a:pPr algn="ctr">
              <a:lnSpc>
                <a:spcPts val="4578"/>
              </a:lnSpc>
            </a:pPr>
            <a:r>
              <a:rPr lang="en-US" sz="3250" spc="-1" dirty="0">
                <a:solidFill>
                  <a:srgbClr val="000000"/>
                </a:solidFill>
                <a:latin typeface="Canva Sans"/>
              </a:rPr>
              <a:t> </a:t>
            </a:r>
            <a:r>
              <a:rPr lang="en-US" sz="3250" b="0" strike="noStrike" spc="-1" dirty="0">
                <a:solidFill>
                  <a:srgbClr val="000000"/>
                </a:solidFill>
                <a:latin typeface="Times New Roman"/>
                <a:cs typeface="Times New Roman"/>
              </a:rPr>
              <a:t>DEPARTMENT OF COMPUTER SCEINCE AND ENGINEERING</a:t>
            </a:r>
            <a:r>
              <a:rPr lang="en-US" sz="3250" spc="-1" dirty="0">
                <a:solidFill>
                  <a:srgbClr val="000000"/>
                </a:solidFill>
                <a:latin typeface="Times New Roman"/>
                <a:cs typeface="Times New Roman"/>
              </a:rPr>
              <a:t> </a:t>
            </a:r>
            <a:endParaRPr lang="en-IN" sz="3250" b="0" strike="noStrike" spc="-1">
              <a:latin typeface="Times New Roman"/>
              <a:cs typeface="Times New Roman"/>
            </a:endParaRPr>
          </a:p>
          <a:p>
            <a:pPr algn="ctr">
              <a:lnSpc>
                <a:spcPts val="4578"/>
              </a:lnSpc>
            </a:pPr>
            <a:r>
              <a:rPr lang="en-US" sz="3250" b="0" strike="noStrike" spc="-1" dirty="0">
                <a:solidFill>
                  <a:srgbClr val="000000"/>
                </a:solidFill>
                <a:latin typeface="Times New Roman"/>
                <a:cs typeface="Times New Roman"/>
              </a:rPr>
              <a:t>PRESENTATION ON</a:t>
            </a:r>
            <a:endParaRPr lang="en-IN" sz="3250" b="0" strike="noStrike" spc="-1" dirty="0">
              <a:latin typeface="Times New Roman"/>
              <a:cs typeface="Times New Roman"/>
            </a:endParaRPr>
          </a:p>
          <a:p>
            <a:pPr algn="ctr">
              <a:lnSpc>
                <a:spcPts val="4578"/>
              </a:lnSpc>
            </a:pPr>
            <a:r>
              <a:rPr lang="en-US" sz="3600" spc="-1" dirty="0">
                <a:latin typeface="Times New Roman"/>
                <a:cs typeface="Times New Roman"/>
              </a:rPr>
              <a:t>Image Steganography Using Python</a:t>
            </a:r>
            <a:endParaRPr lang="en-US" sz="3600">
              <a:latin typeface="Times New Roman"/>
              <a:cs typeface="Times New Roman"/>
            </a:endParaRPr>
          </a:p>
          <a:p>
            <a:pPr algn="ctr">
              <a:lnSpc>
                <a:spcPts val="4578"/>
              </a:lnSpc>
            </a:pPr>
            <a:r>
              <a:rPr lang="en-US" sz="3250" spc="-1" dirty="0">
                <a:solidFill>
                  <a:srgbClr val="000000"/>
                </a:solidFill>
                <a:latin typeface="Canva Sans"/>
              </a:rPr>
              <a:t>     </a:t>
            </a:r>
            <a:r>
              <a:rPr lang="en-US" sz="3250" b="0" strike="noStrike" spc="-1" dirty="0">
                <a:solidFill>
                  <a:srgbClr val="000000"/>
                </a:solidFill>
                <a:latin typeface="Times New Roman"/>
                <a:cs typeface="Times New Roman"/>
              </a:rPr>
              <a:t>Presented By</a:t>
            </a:r>
            <a:r>
              <a:rPr lang="en-US" sz="3250" spc="-1" dirty="0">
                <a:solidFill>
                  <a:srgbClr val="000000"/>
                </a:solidFill>
                <a:latin typeface="Times New Roman"/>
                <a:cs typeface="Times New Roman"/>
              </a:rPr>
              <a:t> </a:t>
            </a:r>
            <a:endParaRPr lang="en-IN" sz="2150" spc="-1">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Monika D M</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 4HG20CS013</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a:t>
            </a:r>
            <a:r>
              <a:rPr lang="en-US" sz="3250" spc="-1" dirty="0">
                <a:solidFill>
                  <a:srgbClr val="000000"/>
                </a:solidFill>
                <a:latin typeface="Times New Roman"/>
                <a:cs typeface="Times New Roman"/>
              </a:rPr>
              <a:t>    </a:t>
            </a:r>
            <a:endParaRPr lang="en-IN" sz="2150" spc="-1">
              <a:solidFill>
                <a:srgbClr val="FFFFFF"/>
              </a:solidFill>
              <a:latin typeface="Times New Roman"/>
              <a:cs typeface="Arial"/>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Chandana S</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4HG21CS405</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Nagendra B K</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4HG21CS417</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Swathi H </a:t>
            </a:r>
            <a:r>
              <a:rPr lang="en-US" sz="3250" spc="-1" dirty="0">
                <a:solidFill>
                  <a:srgbClr val="000000"/>
                </a:solidFill>
                <a:latin typeface="Times New Roman"/>
                <a:cs typeface="Times New Roman"/>
              </a:rPr>
              <a:t>C      : 4HG21CS428</a:t>
            </a:r>
            <a:r>
              <a:rPr lang="en-US" sz="3250" spc="-1" dirty="0">
                <a:solidFill>
                  <a:srgbClr val="000000"/>
                </a:solidFill>
                <a:latin typeface="Canva Sans"/>
              </a:rPr>
              <a:t>                         </a:t>
            </a:r>
            <a:endParaRPr lang="en-IN" sz="2150" spc="-1" dirty="0">
              <a:solidFill>
                <a:srgbClr val="000000"/>
              </a:solidFill>
              <a:latin typeface="Arial"/>
              <a:cs typeface="Arial"/>
            </a:endParaRPr>
          </a:p>
          <a:p>
            <a:pPr algn="ctr">
              <a:lnSpc>
                <a:spcPts val="4578"/>
              </a:lnSpc>
            </a:pPr>
            <a:r>
              <a:rPr lang="en-US" sz="3250" spc="-1" dirty="0">
                <a:solidFill>
                  <a:srgbClr val="000000"/>
                </a:solidFill>
                <a:latin typeface="Canva Sans"/>
              </a:rPr>
              <a:t>     </a:t>
            </a:r>
            <a:r>
              <a:rPr lang="en-US" sz="3250" spc="-1" dirty="0">
                <a:solidFill>
                  <a:srgbClr val="000000"/>
                </a:solidFill>
                <a:latin typeface="Times New Roman"/>
                <a:cs typeface="Times New Roman"/>
              </a:rPr>
              <a:t>Under The Guidance Of                                                        Under The Guidance Of  </a:t>
            </a:r>
            <a:endParaRPr lang="en-IN" sz="2150" spc="-1">
              <a:solidFill>
                <a:srgbClr val="000000"/>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Dr.K.C.Ravishankar                                                                     </a:t>
            </a:r>
            <a:r>
              <a:rPr lang="en-US" sz="3250" spc="-1" err="1">
                <a:solidFill>
                  <a:srgbClr val="000000"/>
                </a:solidFill>
                <a:latin typeface="Times New Roman"/>
                <a:cs typeface="Times New Roman"/>
              </a:rPr>
              <a:t>Ms.Ayesha</a:t>
            </a:r>
            <a:r>
              <a:rPr lang="en-US" sz="3250" spc="-1" dirty="0">
                <a:solidFill>
                  <a:srgbClr val="000000"/>
                </a:solidFill>
                <a:latin typeface="Times New Roman"/>
                <a:cs typeface="Times New Roman"/>
              </a:rPr>
              <a:t> P </a:t>
            </a:r>
            <a:endParaRPr lang="en-IN" sz="2150" spc="-1">
              <a:solidFill>
                <a:srgbClr val="000000"/>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spc="-1" dirty="0" err="1">
                <a:solidFill>
                  <a:srgbClr val="000000"/>
                </a:solidFill>
                <a:latin typeface="Times New Roman"/>
                <a:cs typeface="Times New Roman"/>
              </a:rPr>
              <a:t>Professor,Dept</a:t>
            </a:r>
            <a:r>
              <a:rPr lang="en-US" sz="3250" spc="-1" dirty="0">
                <a:solidFill>
                  <a:srgbClr val="000000"/>
                </a:solidFill>
                <a:latin typeface="Times New Roman"/>
                <a:cs typeface="Times New Roman"/>
              </a:rPr>
              <a:t> Of CSE                                                            </a:t>
            </a:r>
            <a:r>
              <a:rPr lang="en-US" sz="3250" spc="-1" dirty="0" err="1">
                <a:solidFill>
                  <a:srgbClr val="000000"/>
                </a:solidFill>
                <a:latin typeface="Times New Roman"/>
                <a:cs typeface="Times New Roman"/>
              </a:rPr>
              <a:t>Faculty,Dept</a:t>
            </a:r>
            <a:r>
              <a:rPr lang="en-US" sz="3250" spc="-1" dirty="0">
                <a:solidFill>
                  <a:srgbClr val="000000"/>
                </a:solidFill>
                <a:latin typeface="Times New Roman"/>
                <a:cs typeface="Times New Roman"/>
              </a:rPr>
              <a:t> Of CSE   </a:t>
            </a:r>
            <a:r>
              <a:rPr lang="en-US" sz="3250" spc="-1" dirty="0">
                <a:solidFill>
                  <a:srgbClr val="000000"/>
                </a:solidFill>
                <a:latin typeface="Canva Sans"/>
              </a:rPr>
              <a:t>   </a:t>
            </a:r>
            <a:r>
              <a:rPr lang="en-US" sz="2150" spc="-1" dirty="0">
                <a:solidFill>
                  <a:srgbClr val="000000"/>
                </a:solidFill>
                <a:latin typeface="Canva Sans"/>
              </a:rPr>
              <a:t>      </a:t>
            </a:r>
            <a:endParaRPr lang="en-IN" sz="3400" spc="-1">
              <a:solidFill>
                <a:srgbClr val="000000"/>
              </a:solidFill>
              <a:latin typeface="Times New Roman"/>
              <a:cs typeface="Times New Roman"/>
            </a:endParaRPr>
          </a:p>
          <a:p>
            <a:pPr algn="ctr">
              <a:lnSpc>
                <a:spcPts val="4578"/>
              </a:lnSpc>
            </a:pPr>
            <a:r>
              <a:rPr lang="en-US" sz="2150" spc="-1" dirty="0">
                <a:solidFill>
                  <a:srgbClr val="000000"/>
                </a:solidFill>
                <a:latin typeface="Canva Sans"/>
              </a:rPr>
              <a:t>  </a:t>
            </a:r>
            <a:r>
              <a:rPr lang="en-US" sz="3400" b="0" strike="noStrike" spc="-1" dirty="0">
                <a:solidFill>
                  <a:srgbClr val="000000"/>
                </a:solidFill>
                <a:latin typeface="Times New Roman"/>
                <a:cs typeface="Times New Roman"/>
              </a:rPr>
              <a:t>Dept Of CSE GOVERNMENT ENGINEERING COLLEGE MOSALEHOSAHALLI,HASSAN-573212 2023-2024</a:t>
            </a:r>
            <a:r>
              <a:rPr lang="en-US" sz="3400" spc="-1" dirty="0">
                <a:solidFill>
                  <a:srgbClr val="000000"/>
                </a:solidFill>
                <a:latin typeface="Times New Roman"/>
                <a:cs typeface="Times New Roman"/>
              </a:rPr>
              <a:t> </a:t>
            </a:r>
            <a:endParaRPr lang="en-IN" sz="3400" b="0" strike="noStrike" spc="-1">
              <a:latin typeface="Times New Roman"/>
              <a:cs typeface="Times New Roman"/>
            </a:endParaRPr>
          </a:p>
        </p:txBody>
      </p:sp>
      <p:sp>
        <p:nvSpPr>
          <p:cNvPr id="43" name="CustomShape 3"/>
          <p:cNvSpPr/>
          <p:nvPr/>
        </p:nvSpPr>
        <p:spPr>
          <a:xfrm>
            <a:off x="8275062" y="1245804"/>
            <a:ext cx="1733760" cy="1607760"/>
          </a:xfrm>
          <a:custGeom>
            <a:avLst/>
            <a:gdLst/>
            <a:ahLst/>
            <a:cxnLst/>
            <a:rect l="l" t="t" r="r" b="b"/>
            <a:pathLst>
              <a:path w="1734285" h="1608144">
                <a:moveTo>
                  <a:pt x="0" y="0"/>
                </a:moveTo>
                <a:lnTo>
                  <a:pt x="1734285" y="0"/>
                </a:lnTo>
                <a:lnTo>
                  <a:pt x="1734285" y="1608143"/>
                </a:lnTo>
                <a:lnTo>
                  <a:pt x="0" y="1608143"/>
                </a:lnTo>
                <a:lnTo>
                  <a:pt x="0" y="0"/>
                </a:lnTo>
                <a:close/>
              </a:path>
            </a:pathLst>
          </a:custGeom>
          <a:blipFill rotWithShape="0">
            <a:blip r:embed="rId2"/>
            <a:stretch>
              <a:fillRect t="-3919" b="-3919"/>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2"/>
          <p:cNvSpPr/>
          <p:nvPr/>
        </p:nvSpPr>
        <p:spPr>
          <a:xfrm>
            <a:off x="178988" y="75403"/>
            <a:ext cx="11233290" cy="1185453"/>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9941"/>
              </a:lnSpc>
            </a:pPr>
            <a:r>
              <a:rPr lang="en-US" sz="7200" spc="-1" dirty="0">
                <a:solidFill>
                  <a:srgbClr val="000000"/>
                </a:solidFill>
                <a:latin typeface="Times New Roman"/>
                <a:cs typeface="Times New Roman"/>
              </a:rPr>
              <a:t>Use Case Diagram</a:t>
            </a:r>
            <a:endParaRPr lang="en-US" sz="7200" b="0" strike="noStrike" spc="-1" dirty="0">
              <a:solidFill>
                <a:srgbClr val="000000"/>
              </a:solidFill>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ECF78E-AFCD-9F24-E764-7DA1277FFD82}"/>
                  </a:ext>
                </a:extLst>
              </p14:cNvPr>
              <p14:cNvContentPartPr/>
              <p14:nvPr/>
            </p14:nvContentPartPr>
            <p14:xfrm>
              <a:off x="3498979" y="1073020"/>
              <a:ext cx="23326" cy="23326"/>
            </p14:xfrm>
          </p:contentPart>
        </mc:Choice>
        <mc:Fallback xmlns="">
          <p:pic>
            <p:nvPicPr>
              <p:cNvPr id="2" name="Ink 1">
                <a:extLst>
                  <a:ext uri="{FF2B5EF4-FFF2-40B4-BE49-F238E27FC236}">
                    <a16:creationId xmlns:a16="http://schemas.microsoft.com/office/drawing/2014/main" id="{73ECF78E-AFCD-9F24-E764-7DA1277FFD82}"/>
                  </a:ext>
                </a:extLst>
              </p:cNvPr>
              <p:cNvPicPr/>
              <p:nvPr/>
            </p:nvPicPr>
            <p:blipFill>
              <a:blip r:embed="rId3"/>
              <a:stretch>
                <a:fillRect/>
              </a:stretch>
            </p:blipFill>
            <p:spPr>
              <a:xfrm>
                <a:off x="2356005" y="-69954"/>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41CCCAB-D77C-0A14-915A-C3E876E0084C}"/>
                  </a:ext>
                </a:extLst>
              </p14:cNvPr>
              <p14:cNvContentPartPr/>
              <p14:nvPr/>
            </p14:nvContentPartPr>
            <p14:xfrm>
              <a:off x="4478694" y="1492898"/>
              <a:ext cx="23326" cy="23326"/>
            </p14:xfrm>
          </p:contentPart>
        </mc:Choice>
        <mc:Fallback xmlns="">
          <p:pic>
            <p:nvPicPr>
              <p:cNvPr id="3" name="Ink 2">
                <a:extLst>
                  <a:ext uri="{FF2B5EF4-FFF2-40B4-BE49-F238E27FC236}">
                    <a16:creationId xmlns:a16="http://schemas.microsoft.com/office/drawing/2014/main" id="{341CCCAB-D77C-0A14-915A-C3E876E0084C}"/>
                  </a:ext>
                </a:extLst>
              </p:cNvPr>
              <p:cNvPicPr/>
              <p:nvPr/>
            </p:nvPicPr>
            <p:blipFill>
              <a:blip r:embed="rId3"/>
              <a:stretch>
                <a:fillRect/>
              </a:stretch>
            </p:blipFill>
            <p:spPr>
              <a:xfrm>
                <a:off x="3335720" y="32659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3C0A077-80BD-E8E1-EF90-9E32DB6A36CE}"/>
                  </a:ext>
                </a:extLst>
              </p14:cNvPr>
              <p14:cNvContentPartPr/>
              <p14:nvPr/>
            </p14:nvContentPartPr>
            <p14:xfrm>
              <a:off x="3872204" y="1003041"/>
              <a:ext cx="23326" cy="23326"/>
            </p14:xfrm>
          </p:contentPart>
        </mc:Choice>
        <mc:Fallback xmlns="">
          <p:pic>
            <p:nvPicPr>
              <p:cNvPr id="4" name="Ink 3">
                <a:extLst>
                  <a:ext uri="{FF2B5EF4-FFF2-40B4-BE49-F238E27FC236}">
                    <a16:creationId xmlns:a16="http://schemas.microsoft.com/office/drawing/2014/main" id="{C3C0A077-80BD-E8E1-EF90-9E32DB6A36CE}"/>
                  </a:ext>
                </a:extLst>
              </p:cNvPr>
              <p:cNvPicPr/>
              <p:nvPr/>
            </p:nvPicPr>
            <p:blipFill>
              <a:blip r:embed="rId3"/>
              <a:stretch>
                <a:fillRect/>
              </a:stretch>
            </p:blipFill>
            <p:spPr>
              <a:xfrm>
                <a:off x="2729230" y="-139933"/>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F205C6C-B471-FE17-E5F1-4F8ACD56E9EB}"/>
                  </a:ext>
                </a:extLst>
              </p14:cNvPr>
              <p14:cNvContentPartPr/>
              <p14:nvPr/>
            </p14:nvContentPartPr>
            <p14:xfrm>
              <a:off x="3545632" y="1236306"/>
              <a:ext cx="23326" cy="23326"/>
            </p14:xfrm>
          </p:contentPart>
        </mc:Choice>
        <mc:Fallback xmlns="">
          <p:pic>
            <p:nvPicPr>
              <p:cNvPr id="5" name="Ink 4">
                <a:extLst>
                  <a:ext uri="{FF2B5EF4-FFF2-40B4-BE49-F238E27FC236}">
                    <a16:creationId xmlns:a16="http://schemas.microsoft.com/office/drawing/2014/main" id="{4F205C6C-B471-FE17-E5F1-4F8ACD56E9EB}"/>
                  </a:ext>
                </a:extLst>
              </p:cNvPr>
              <p:cNvPicPr/>
              <p:nvPr/>
            </p:nvPicPr>
            <p:blipFill>
              <a:blip r:embed="rId3"/>
              <a:stretch>
                <a:fillRect/>
              </a:stretch>
            </p:blipFill>
            <p:spPr>
              <a:xfrm>
                <a:off x="2402658" y="70006"/>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564E2D2-7295-2B39-AC51-FF6879A8BDF4}"/>
                  </a:ext>
                </a:extLst>
              </p14:cNvPr>
              <p14:cNvContentPartPr/>
              <p14:nvPr/>
            </p14:nvContentPartPr>
            <p14:xfrm>
              <a:off x="2006081" y="1562877"/>
              <a:ext cx="23326" cy="23326"/>
            </p14:xfrm>
          </p:contentPart>
        </mc:Choice>
        <mc:Fallback xmlns="">
          <p:pic>
            <p:nvPicPr>
              <p:cNvPr id="6" name="Ink 5">
                <a:extLst>
                  <a:ext uri="{FF2B5EF4-FFF2-40B4-BE49-F238E27FC236}">
                    <a16:creationId xmlns:a16="http://schemas.microsoft.com/office/drawing/2014/main" id="{6564E2D2-7295-2B39-AC51-FF6879A8BDF4}"/>
                  </a:ext>
                </a:extLst>
              </p:cNvPr>
              <p:cNvPicPr/>
              <p:nvPr/>
            </p:nvPicPr>
            <p:blipFill>
              <a:blip r:embed="rId3"/>
              <a:stretch>
                <a:fillRect/>
              </a:stretch>
            </p:blipFill>
            <p:spPr>
              <a:xfrm>
                <a:off x="839781" y="419903"/>
                <a:ext cx="2332600" cy="2332600"/>
              </a:xfrm>
              <a:prstGeom prst="rect">
                <a:avLst/>
              </a:prstGeom>
            </p:spPr>
          </p:pic>
        </mc:Fallback>
      </mc:AlternateContent>
      <p:sp>
        <p:nvSpPr>
          <p:cNvPr id="8" name="Rectangle 7">
            <a:extLst>
              <a:ext uri="{FF2B5EF4-FFF2-40B4-BE49-F238E27FC236}">
                <a16:creationId xmlns:a16="http://schemas.microsoft.com/office/drawing/2014/main" id="{4CB3063D-9A71-9066-961F-6440FD7B8EAD}"/>
              </a:ext>
            </a:extLst>
          </p:cNvPr>
          <p:cNvSpPr/>
          <p:nvPr/>
        </p:nvSpPr>
        <p:spPr>
          <a:xfrm>
            <a:off x="4280638" y="9398830"/>
            <a:ext cx="9100867" cy="754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New Roman"/>
                <a:cs typeface="Times New Roman"/>
              </a:rPr>
              <a:t>Fig: Use Case Diagram of Image Steganography</a:t>
            </a:r>
          </a:p>
        </p:txBody>
      </p:sp>
      <p:sp>
        <p:nvSpPr>
          <p:cNvPr id="9" name="Rectangle: Rounded Corners 8">
            <a:extLst>
              <a:ext uri="{FF2B5EF4-FFF2-40B4-BE49-F238E27FC236}">
                <a16:creationId xmlns:a16="http://schemas.microsoft.com/office/drawing/2014/main" id="{9AE25CB8-970A-A9BD-EF35-868D165C82C8}"/>
              </a:ext>
            </a:extLst>
          </p:cNvPr>
          <p:cNvSpPr/>
          <p:nvPr/>
        </p:nvSpPr>
        <p:spPr>
          <a:xfrm>
            <a:off x="6727666" y="1505871"/>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a:cs typeface="Times New Roman"/>
              </a:rPr>
              <a:t>Select secret text</a:t>
            </a:r>
          </a:p>
        </p:txBody>
      </p:sp>
      <p:sp>
        <p:nvSpPr>
          <p:cNvPr id="10" name="Rectangle: Rounded Corners 9">
            <a:extLst>
              <a:ext uri="{FF2B5EF4-FFF2-40B4-BE49-F238E27FC236}">
                <a16:creationId xmlns:a16="http://schemas.microsoft.com/office/drawing/2014/main" id="{D65C0A41-3350-3BBF-A3A4-0ADF4CA85761}"/>
              </a:ext>
            </a:extLst>
          </p:cNvPr>
          <p:cNvSpPr/>
          <p:nvPr/>
        </p:nvSpPr>
        <p:spPr>
          <a:xfrm>
            <a:off x="6727665" y="3446814"/>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New Roman"/>
                <a:cs typeface="Times New Roman"/>
              </a:rPr>
              <a:t>LSB implementation</a:t>
            </a:r>
          </a:p>
        </p:txBody>
      </p:sp>
      <p:sp>
        <p:nvSpPr>
          <p:cNvPr id="11" name="Rectangle: Rounded Corners 10">
            <a:extLst>
              <a:ext uri="{FF2B5EF4-FFF2-40B4-BE49-F238E27FC236}">
                <a16:creationId xmlns:a16="http://schemas.microsoft.com/office/drawing/2014/main" id="{E53E24A0-1153-3C1E-3506-EDB00BDD4F53}"/>
              </a:ext>
            </a:extLst>
          </p:cNvPr>
          <p:cNvSpPr/>
          <p:nvPr/>
        </p:nvSpPr>
        <p:spPr>
          <a:xfrm>
            <a:off x="6727665" y="4438852"/>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rgbClr val="000000"/>
                </a:solidFill>
                <a:latin typeface="Times New Roman"/>
                <a:cs typeface="Times New Roman"/>
              </a:rPr>
              <a:t>Send </a:t>
            </a:r>
            <a:r>
              <a:rPr lang="en-US" sz="3200" err="1">
                <a:solidFill>
                  <a:srgbClr val="000000"/>
                </a:solidFill>
                <a:latin typeface="Times New Roman"/>
                <a:cs typeface="Times New Roman"/>
              </a:rPr>
              <a:t>stego</a:t>
            </a:r>
            <a:r>
              <a:rPr lang="en-US" sz="3200" dirty="0">
                <a:solidFill>
                  <a:srgbClr val="000000"/>
                </a:solidFill>
                <a:latin typeface="Times New Roman"/>
                <a:cs typeface="Times New Roman"/>
              </a:rPr>
              <a:t> image</a:t>
            </a:r>
          </a:p>
        </p:txBody>
      </p:sp>
      <p:sp>
        <p:nvSpPr>
          <p:cNvPr id="12" name="Rectangle: Rounded Corners 11">
            <a:extLst>
              <a:ext uri="{FF2B5EF4-FFF2-40B4-BE49-F238E27FC236}">
                <a16:creationId xmlns:a16="http://schemas.microsoft.com/office/drawing/2014/main" id="{1817679C-B276-7829-DA45-4D9F75317BB0}"/>
              </a:ext>
            </a:extLst>
          </p:cNvPr>
          <p:cNvSpPr/>
          <p:nvPr/>
        </p:nvSpPr>
        <p:spPr>
          <a:xfrm>
            <a:off x="6727665" y="2497908"/>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New Roman"/>
                <a:cs typeface="Times New Roman"/>
              </a:rPr>
              <a:t>Select cover image</a:t>
            </a:r>
          </a:p>
        </p:txBody>
      </p:sp>
      <p:sp>
        <p:nvSpPr>
          <p:cNvPr id="13" name="Rectangle: Rounded Corners 12">
            <a:extLst>
              <a:ext uri="{FF2B5EF4-FFF2-40B4-BE49-F238E27FC236}">
                <a16:creationId xmlns:a16="http://schemas.microsoft.com/office/drawing/2014/main" id="{B367AA71-BF85-4153-1AD3-DF7C29FDD4F3}"/>
              </a:ext>
            </a:extLst>
          </p:cNvPr>
          <p:cNvSpPr/>
          <p:nvPr/>
        </p:nvSpPr>
        <p:spPr>
          <a:xfrm>
            <a:off x="6727666" y="6444493"/>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New Roman"/>
                <a:cs typeface="Times New Roman"/>
              </a:rPr>
              <a:t>Select </a:t>
            </a:r>
            <a:r>
              <a:rPr lang="en-US" sz="3200" dirty="0" err="1">
                <a:solidFill>
                  <a:schemeClr val="tx1"/>
                </a:solidFill>
                <a:latin typeface="Times New Roman"/>
                <a:cs typeface="Times New Roman"/>
              </a:rPr>
              <a:t>stego</a:t>
            </a:r>
            <a:r>
              <a:rPr lang="en-US" sz="3200" dirty="0">
                <a:solidFill>
                  <a:schemeClr val="tx1"/>
                </a:solidFill>
                <a:latin typeface="Times New Roman"/>
                <a:cs typeface="Times New Roman"/>
              </a:rPr>
              <a:t> image</a:t>
            </a:r>
          </a:p>
        </p:txBody>
      </p:sp>
      <p:sp>
        <p:nvSpPr>
          <p:cNvPr id="14" name="Rectangle: Rounded Corners 13">
            <a:extLst>
              <a:ext uri="{FF2B5EF4-FFF2-40B4-BE49-F238E27FC236}">
                <a16:creationId xmlns:a16="http://schemas.microsoft.com/office/drawing/2014/main" id="{55EA9ABE-0602-B07F-9559-5147B98E00CA}"/>
              </a:ext>
            </a:extLst>
          </p:cNvPr>
          <p:cNvSpPr/>
          <p:nvPr/>
        </p:nvSpPr>
        <p:spPr>
          <a:xfrm>
            <a:off x="6727665" y="7501230"/>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rgbClr val="000000"/>
                </a:solidFill>
                <a:latin typeface="Times New Roman"/>
                <a:cs typeface="Times New Roman"/>
              </a:rPr>
              <a:t>LSB decryption</a:t>
            </a:r>
          </a:p>
        </p:txBody>
      </p:sp>
      <p:sp>
        <p:nvSpPr>
          <p:cNvPr id="15" name="Rectangle: Rounded Corners 14">
            <a:extLst>
              <a:ext uri="{FF2B5EF4-FFF2-40B4-BE49-F238E27FC236}">
                <a16:creationId xmlns:a16="http://schemas.microsoft.com/office/drawing/2014/main" id="{BA023BFC-066B-5E29-50BD-6B0123634E26}"/>
              </a:ext>
            </a:extLst>
          </p:cNvPr>
          <p:cNvSpPr/>
          <p:nvPr/>
        </p:nvSpPr>
        <p:spPr>
          <a:xfrm>
            <a:off x="6727665" y="8493267"/>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rgbClr val="000000"/>
                </a:solidFill>
                <a:latin typeface="Times New Roman"/>
                <a:cs typeface="Times New Roman"/>
              </a:rPr>
              <a:t>Get hidden text</a:t>
            </a:r>
          </a:p>
        </p:txBody>
      </p:sp>
      <p:sp>
        <p:nvSpPr>
          <p:cNvPr id="16" name="Rectangle: Rounded Corners 15">
            <a:extLst>
              <a:ext uri="{FF2B5EF4-FFF2-40B4-BE49-F238E27FC236}">
                <a16:creationId xmlns:a16="http://schemas.microsoft.com/office/drawing/2014/main" id="{87A2BB4E-6BD6-599F-97FA-C3CB641089C9}"/>
              </a:ext>
            </a:extLst>
          </p:cNvPr>
          <p:cNvSpPr/>
          <p:nvPr/>
        </p:nvSpPr>
        <p:spPr>
          <a:xfrm>
            <a:off x="6727665" y="5430889"/>
            <a:ext cx="4205376" cy="5607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New Roman"/>
                <a:cs typeface="Times New Roman"/>
              </a:rPr>
              <a:t>Receive </a:t>
            </a:r>
            <a:r>
              <a:rPr lang="en-US" sz="3200" err="1">
                <a:solidFill>
                  <a:schemeClr val="tx1"/>
                </a:solidFill>
                <a:latin typeface="Times New Roman"/>
                <a:cs typeface="Times New Roman"/>
              </a:rPr>
              <a:t>stego</a:t>
            </a:r>
            <a:r>
              <a:rPr lang="en-US" sz="3200" dirty="0">
                <a:solidFill>
                  <a:schemeClr val="tx1"/>
                </a:solidFill>
                <a:latin typeface="Times New Roman"/>
                <a:cs typeface="Times New Roman"/>
              </a:rPr>
              <a:t> image</a:t>
            </a:r>
          </a:p>
        </p:txBody>
      </p:sp>
      <p:cxnSp>
        <p:nvCxnSpPr>
          <p:cNvPr id="18" name="Straight Arrow Connector 17">
            <a:extLst>
              <a:ext uri="{FF2B5EF4-FFF2-40B4-BE49-F238E27FC236}">
                <a16:creationId xmlns:a16="http://schemas.microsoft.com/office/drawing/2014/main" id="{392E428B-31FA-D3A8-3FDF-72CB106D701A}"/>
              </a:ext>
            </a:extLst>
          </p:cNvPr>
          <p:cNvCxnSpPr/>
          <p:nvPr/>
        </p:nvCxnSpPr>
        <p:spPr>
          <a:xfrm flipV="1">
            <a:off x="4732127" y="1861688"/>
            <a:ext cx="1971136" cy="8971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7A8BE93-EE51-535F-90AF-E1A62A034451}"/>
              </a:ext>
            </a:extLst>
          </p:cNvPr>
          <p:cNvCxnSpPr>
            <a:cxnSpLocks/>
          </p:cNvCxnSpPr>
          <p:nvPr/>
        </p:nvCxnSpPr>
        <p:spPr>
          <a:xfrm flipH="1">
            <a:off x="10951772" y="7891552"/>
            <a:ext cx="2104844" cy="7850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41B71088-F711-8600-3146-FC9A67600942}"/>
              </a:ext>
            </a:extLst>
          </p:cNvPr>
          <p:cNvCxnSpPr>
            <a:cxnSpLocks/>
          </p:cNvCxnSpPr>
          <p:nvPr/>
        </p:nvCxnSpPr>
        <p:spPr>
          <a:xfrm flipH="1" flipV="1">
            <a:off x="10951773" y="5657310"/>
            <a:ext cx="2169543" cy="1155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81FFFD5-F57D-1931-55D0-328D5717B2B1}"/>
              </a:ext>
            </a:extLst>
          </p:cNvPr>
          <p:cNvCxnSpPr>
            <a:cxnSpLocks/>
          </p:cNvCxnSpPr>
          <p:nvPr/>
        </p:nvCxnSpPr>
        <p:spPr>
          <a:xfrm flipH="1">
            <a:off x="10973338" y="7460231"/>
            <a:ext cx="2126412" cy="3752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627EF05-593D-C1AA-103D-3176DE274FB0}"/>
              </a:ext>
            </a:extLst>
          </p:cNvPr>
          <p:cNvCxnSpPr>
            <a:cxnSpLocks/>
          </p:cNvCxnSpPr>
          <p:nvPr/>
        </p:nvCxnSpPr>
        <p:spPr>
          <a:xfrm flipH="1" flipV="1">
            <a:off x="10973337" y="6757178"/>
            <a:ext cx="2126410" cy="336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EF1276D-E12B-AC19-9D79-FB2800C50649}"/>
              </a:ext>
            </a:extLst>
          </p:cNvPr>
          <p:cNvCxnSpPr>
            <a:cxnSpLocks/>
          </p:cNvCxnSpPr>
          <p:nvPr/>
        </p:nvCxnSpPr>
        <p:spPr>
          <a:xfrm>
            <a:off x="4796825" y="3254854"/>
            <a:ext cx="1906438" cy="4615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067DB2F3-7FB7-1875-D00B-031E27C3E737}"/>
              </a:ext>
            </a:extLst>
          </p:cNvPr>
          <p:cNvCxnSpPr>
            <a:cxnSpLocks/>
          </p:cNvCxnSpPr>
          <p:nvPr/>
        </p:nvCxnSpPr>
        <p:spPr>
          <a:xfrm flipV="1">
            <a:off x="4775259" y="2681197"/>
            <a:ext cx="1928004" cy="336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B19D3AD-5FC6-2C7A-AED3-FD8F6641F47B}"/>
              </a:ext>
            </a:extLst>
          </p:cNvPr>
          <p:cNvCxnSpPr>
            <a:cxnSpLocks/>
          </p:cNvCxnSpPr>
          <p:nvPr/>
        </p:nvCxnSpPr>
        <p:spPr>
          <a:xfrm>
            <a:off x="4818390" y="3535212"/>
            <a:ext cx="1863306" cy="1173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DDD530A1-D29D-70E9-6FEC-83231C5B1597}"/>
              </a:ext>
            </a:extLst>
          </p:cNvPr>
          <p:cNvSpPr/>
          <p:nvPr/>
        </p:nvSpPr>
        <p:spPr>
          <a:xfrm>
            <a:off x="3329608" y="2459935"/>
            <a:ext cx="948905" cy="45288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F32AAF3-C8CB-B762-4A81-DCFAE268DF83}"/>
              </a:ext>
            </a:extLst>
          </p:cNvPr>
          <p:cNvCxnSpPr/>
          <p:nvPr/>
        </p:nvCxnSpPr>
        <p:spPr>
          <a:xfrm>
            <a:off x="3791309" y="2917885"/>
            <a:ext cx="30192" cy="935966"/>
          </a:xfrm>
          <a:prstGeom prst="straightConnector1">
            <a:avLst/>
          </a:prstGeom>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B7ADA28E-8056-B1D0-A438-29B6E5990945}"/>
              </a:ext>
            </a:extLst>
          </p:cNvPr>
          <p:cNvCxnSpPr/>
          <p:nvPr/>
        </p:nvCxnSpPr>
        <p:spPr>
          <a:xfrm>
            <a:off x="3826354" y="3815571"/>
            <a:ext cx="353684" cy="332118"/>
          </a:xfrm>
          <a:prstGeom prst="straightConnector1">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1125057-AF62-ACAA-5C1D-2C4FA4D9AD1C}"/>
              </a:ext>
            </a:extLst>
          </p:cNvPr>
          <p:cNvCxnSpPr>
            <a:cxnSpLocks/>
          </p:cNvCxnSpPr>
          <p:nvPr/>
        </p:nvCxnSpPr>
        <p:spPr>
          <a:xfrm flipH="1">
            <a:off x="3511490" y="3837137"/>
            <a:ext cx="293297" cy="310552"/>
          </a:xfrm>
          <a:prstGeom prst="straightConnector1">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E8587606-564F-FCFB-2BCD-EFD90C55846B}"/>
              </a:ext>
            </a:extLst>
          </p:cNvPr>
          <p:cNvCxnSpPr>
            <a:cxnSpLocks/>
          </p:cNvCxnSpPr>
          <p:nvPr/>
        </p:nvCxnSpPr>
        <p:spPr>
          <a:xfrm flipV="1">
            <a:off x="3524430" y="3263482"/>
            <a:ext cx="569344" cy="12938"/>
          </a:xfrm>
          <a:prstGeom prst="straightConnector1">
            <a:avLst/>
          </a:prstGeom>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544A4B5B-58D3-7298-DBD4-DDE2D4CE075B}"/>
              </a:ext>
            </a:extLst>
          </p:cNvPr>
          <p:cNvSpPr/>
          <p:nvPr/>
        </p:nvSpPr>
        <p:spPr>
          <a:xfrm>
            <a:off x="13964478" y="6460435"/>
            <a:ext cx="927339" cy="51758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E799E877-C149-3E5A-57FA-DF9C6D73B302}"/>
              </a:ext>
            </a:extLst>
          </p:cNvPr>
          <p:cNvCxnSpPr/>
          <p:nvPr/>
        </p:nvCxnSpPr>
        <p:spPr>
          <a:xfrm flipH="1">
            <a:off x="14415818" y="6999258"/>
            <a:ext cx="12939" cy="1022230"/>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9CE6662F-3BDA-3620-BE49-40BBBEB1BB28}"/>
              </a:ext>
            </a:extLst>
          </p:cNvPr>
          <p:cNvCxnSpPr/>
          <p:nvPr/>
        </p:nvCxnSpPr>
        <p:spPr>
          <a:xfrm>
            <a:off x="14399104" y="8004774"/>
            <a:ext cx="439948" cy="418382"/>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B7F95F95-731B-74AE-2FA3-C9374F53825E}"/>
              </a:ext>
            </a:extLst>
          </p:cNvPr>
          <p:cNvCxnSpPr>
            <a:cxnSpLocks/>
          </p:cNvCxnSpPr>
          <p:nvPr/>
        </p:nvCxnSpPr>
        <p:spPr>
          <a:xfrm flipH="1">
            <a:off x="14041108" y="8004774"/>
            <a:ext cx="422693" cy="396816"/>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A03EDBF-899F-FEB7-CCE6-93BE3F99705F}"/>
              </a:ext>
            </a:extLst>
          </p:cNvPr>
          <p:cNvCxnSpPr>
            <a:cxnSpLocks/>
          </p:cNvCxnSpPr>
          <p:nvPr/>
        </p:nvCxnSpPr>
        <p:spPr>
          <a:xfrm flipV="1">
            <a:off x="13967783" y="7344854"/>
            <a:ext cx="849702" cy="12938"/>
          </a:xfrm>
          <a:prstGeom prst="straightConnector1">
            <a:avLst/>
          </a:prstGeom>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375BD089-6FF4-D307-0EF3-A91C886336BE}"/>
              </a:ext>
            </a:extLst>
          </p:cNvPr>
          <p:cNvSpPr txBox="1"/>
          <p:nvPr/>
        </p:nvSpPr>
        <p:spPr>
          <a:xfrm>
            <a:off x="3213808" y="4228819"/>
            <a:ext cx="18138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mes New Roman"/>
                <a:cs typeface="Times New Roman"/>
              </a:rPr>
              <a:t>Sender</a:t>
            </a:r>
          </a:p>
        </p:txBody>
      </p:sp>
      <p:sp>
        <p:nvSpPr>
          <p:cNvPr id="44" name="TextBox 43">
            <a:extLst>
              <a:ext uri="{FF2B5EF4-FFF2-40B4-BE49-F238E27FC236}">
                <a16:creationId xmlns:a16="http://schemas.microsoft.com/office/drawing/2014/main" id="{7EC34FF3-BFC4-C9F4-EBC7-131E6D1344D7}"/>
              </a:ext>
            </a:extLst>
          </p:cNvPr>
          <p:cNvSpPr txBox="1"/>
          <p:nvPr/>
        </p:nvSpPr>
        <p:spPr>
          <a:xfrm>
            <a:off x="13627861" y="8390126"/>
            <a:ext cx="19629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mes New Roman"/>
                <a:cs typeface="Times New Roman"/>
              </a:rPr>
              <a:t>Receiver</a:t>
            </a:r>
          </a:p>
        </p:txBody>
      </p:sp>
    </p:spTree>
    <p:extLst>
      <p:ext uri="{BB962C8B-B14F-4D97-AF65-F5344CB8AC3E}">
        <p14:creationId xmlns:p14="http://schemas.microsoft.com/office/powerpoint/2010/main" val="12984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2"/>
          <p:cNvSpPr/>
          <p:nvPr/>
        </p:nvSpPr>
        <p:spPr>
          <a:xfrm>
            <a:off x="129396" y="609487"/>
            <a:ext cx="656640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Applications</a:t>
            </a:r>
            <a:endParaRPr lang="en-IN" sz="7000" b="0" strike="noStrike" spc="-1">
              <a:latin typeface="Arial"/>
            </a:endParaRPr>
          </a:p>
        </p:txBody>
      </p:sp>
      <p:sp>
        <p:nvSpPr>
          <p:cNvPr id="75" name="CustomShape 3"/>
          <p:cNvSpPr/>
          <p:nvPr/>
        </p:nvSpPr>
        <p:spPr>
          <a:xfrm>
            <a:off x="1308906" y="2109566"/>
            <a:ext cx="17169840" cy="487825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marL="285750" indent="-285750" algn="just">
              <a:buFont typeface="Arial"/>
              <a:buChar char="•"/>
            </a:pPr>
            <a:r>
              <a:rPr lang="en-US" sz="3600" spc="-1" dirty="0">
                <a:latin typeface="Times New Roman"/>
                <a:ea typeface="+mn-lt"/>
                <a:cs typeface="+mn-lt"/>
              </a:rPr>
              <a:t>Human Rights Organizations</a:t>
            </a:r>
            <a:endParaRPr lang="en-US" sz="3600" spc="-1">
              <a:latin typeface="Times New Roman"/>
              <a:cs typeface="Times New Roman"/>
            </a:endParaRPr>
          </a:p>
          <a:p>
            <a:pPr marL="285750" indent="-285750" algn="just">
              <a:buFont typeface="Arial"/>
              <a:buChar char="•"/>
            </a:pPr>
            <a:r>
              <a:rPr lang="en-US" sz="3600" spc="-1" dirty="0">
                <a:latin typeface="Times New Roman"/>
                <a:ea typeface="+mn-lt"/>
                <a:cs typeface="+mn-lt"/>
              </a:rPr>
              <a:t>Copyright Control of  Materials</a:t>
            </a:r>
            <a:endParaRPr lang="en-US" sz="3600" spc="-1">
              <a:latin typeface="Times New Roman"/>
              <a:cs typeface="Times New Roman"/>
            </a:endParaRPr>
          </a:p>
          <a:p>
            <a:pPr marL="285750" indent="-285750" algn="just">
              <a:buFont typeface="Arial"/>
              <a:buChar char="•"/>
            </a:pPr>
            <a:r>
              <a:rPr lang="en-US" sz="3600" spc="-1" dirty="0">
                <a:latin typeface="Times New Roman"/>
                <a:ea typeface="+mn-lt"/>
                <a:cs typeface="+mn-lt"/>
              </a:rPr>
              <a:t>Enhancing Robustness of Image Search Engines</a:t>
            </a:r>
            <a:endParaRPr lang="en-US" sz="3600" spc="-1">
              <a:latin typeface="Times New Roman"/>
              <a:cs typeface="Times New Roman"/>
            </a:endParaRPr>
          </a:p>
          <a:p>
            <a:pPr marL="285750" indent="-285750" algn="just">
              <a:buFont typeface="Arial"/>
              <a:buChar char="•"/>
            </a:pPr>
            <a:r>
              <a:rPr lang="en-US" sz="3600" spc="-1" dirty="0">
                <a:latin typeface="Times New Roman"/>
                <a:ea typeface="+mn-lt"/>
                <a:cs typeface="+mn-lt"/>
              </a:rPr>
              <a:t>Smart Identity Cards</a:t>
            </a:r>
            <a:endParaRPr lang="en-US" sz="3600" spc="-1">
              <a:latin typeface="Times New Roman"/>
              <a:cs typeface="Times New Roman"/>
            </a:endParaRPr>
          </a:p>
          <a:p>
            <a:pPr marL="285750" indent="-285750" algn="just">
              <a:buFont typeface="Arial"/>
              <a:buChar char="•"/>
            </a:pPr>
            <a:r>
              <a:rPr lang="en-US" sz="3600" spc="-1" dirty="0">
                <a:latin typeface="Times New Roman"/>
                <a:ea typeface="+mn-lt"/>
                <a:cs typeface="+mn-lt"/>
              </a:rPr>
              <a:t>Malware Transmission.</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Communication.</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Preventing Counterfeiting</a:t>
            </a:r>
            <a:endParaRPr lang="en-US" sz="3600">
              <a:latin typeface="Times New Roman"/>
              <a:cs typeface="Times New Roman"/>
            </a:endParaRPr>
          </a:p>
          <a:p>
            <a:pPr algn="just">
              <a:lnSpc>
                <a:spcPts val="3936"/>
              </a:lnSpc>
            </a:pPr>
            <a:endParaRPr lang="en-US" sz="3600" b="0" strike="noStrike" spc="-1" dirty="0">
              <a:solidFill>
                <a:schemeClr val="bg1"/>
              </a:solidFill>
              <a:latin typeface="Times New Roman"/>
              <a:cs typeface="Arial"/>
            </a:endParaRPr>
          </a:p>
          <a:p>
            <a:pPr algn="just">
              <a:lnSpc>
                <a:spcPts val="3937"/>
              </a:lnSpc>
            </a:pPr>
            <a:endParaRPr lang="en-IN" sz="3600" b="0" strike="noStrike" spc="-1" dirty="0">
              <a:solidFill>
                <a:schemeClr val="bg1"/>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2"/>
          <p:cNvSpPr/>
          <p:nvPr/>
        </p:nvSpPr>
        <p:spPr>
          <a:xfrm>
            <a:off x="205560" y="885960"/>
            <a:ext cx="838548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Results Expected</a:t>
            </a:r>
            <a:endParaRPr lang="en-IN" sz="7000" b="0" strike="noStrike" spc="-1">
              <a:latin typeface="Arial"/>
            </a:endParaRPr>
          </a:p>
        </p:txBody>
      </p:sp>
      <p:sp>
        <p:nvSpPr>
          <p:cNvPr id="78" name="CustomShape 3"/>
          <p:cNvSpPr/>
          <p:nvPr/>
        </p:nvSpPr>
        <p:spPr>
          <a:xfrm>
            <a:off x="1073045" y="2277442"/>
            <a:ext cx="16487640" cy="440120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r>
              <a:rPr lang="en-US" sz="3600" b="0" strike="noStrike" spc="-1" dirty="0">
                <a:latin typeface="Times New Roman"/>
                <a:cs typeface="Times New Roman"/>
              </a:rPr>
              <a:t>The </a:t>
            </a:r>
            <a:r>
              <a:rPr lang="en-US" sz="3600" spc="-1" dirty="0">
                <a:latin typeface="Times New Roman"/>
                <a:cs typeface="Times New Roman"/>
              </a:rPr>
              <a:t>expected results of an image steganography is the objective is to deceptively hide a message within another original message and thereby, modifying it. The modified message is expected to look very similar to the original message. The result of image steganography is a </a:t>
            </a:r>
            <a:r>
              <a:rPr lang="en-US" sz="3600" spc="-1" err="1">
                <a:latin typeface="Times New Roman"/>
                <a:cs typeface="Times New Roman"/>
              </a:rPr>
              <a:t>stego</a:t>
            </a:r>
            <a:r>
              <a:rPr lang="en-US" sz="3600" spc="-1" dirty="0">
                <a:latin typeface="Times New Roman"/>
                <a:cs typeface="Times New Roman"/>
              </a:rPr>
              <a:t>-image, which is the original image with the hidden message embedded in it. The </a:t>
            </a:r>
            <a:r>
              <a:rPr lang="en-US" sz="3600" spc="-1" err="1">
                <a:latin typeface="Times New Roman"/>
                <a:cs typeface="Times New Roman"/>
              </a:rPr>
              <a:t>stego</a:t>
            </a:r>
            <a:r>
              <a:rPr lang="en-US" sz="3600" spc="-1" dirty="0">
                <a:latin typeface="Times New Roman"/>
                <a:cs typeface="Times New Roman"/>
              </a:rPr>
              <a:t>-image should look almost identical to the original image, and the hidden message should be detect without the knowledge of the steganography algorithm used.</a:t>
            </a:r>
          </a:p>
          <a:p>
            <a:pPr algn="ctr"/>
            <a:endParaRPr lang="en-IN" sz="3400" b="0" strike="noStrike" spc="-1">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41D89-5B44-B6CA-7388-42DC0E36E0CC}"/>
              </a:ext>
            </a:extLst>
          </p:cNvPr>
          <p:cNvSpPr txBox="1"/>
          <p:nvPr/>
        </p:nvSpPr>
        <p:spPr>
          <a:xfrm>
            <a:off x="785004" y="644825"/>
            <a:ext cx="556835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0" dirty="0">
                <a:latin typeface="Times New Roman"/>
                <a:cs typeface="Times New Roman"/>
              </a:rPr>
              <a:t>Reference</a:t>
            </a:r>
          </a:p>
        </p:txBody>
      </p:sp>
      <p:sp>
        <p:nvSpPr>
          <p:cNvPr id="3" name="TextBox 2">
            <a:extLst>
              <a:ext uri="{FF2B5EF4-FFF2-40B4-BE49-F238E27FC236}">
                <a16:creationId xmlns:a16="http://schemas.microsoft.com/office/drawing/2014/main" id="{335B0E1C-29C7-ECAC-D643-CEA383146BB8}"/>
              </a:ext>
            </a:extLst>
          </p:cNvPr>
          <p:cNvSpPr txBox="1"/>
          <p:nvPr/>
        </p:nvSpPr>
        <p:spPr>
          <a:xfrm>
            <a:off x="1281023" y="2283843"/>
            <a:ext cx="1516523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3600" dirty="0">
                <a:solidFill>
                  <a:schemeClr val="tx2"/>
                </a:solidFill>
                <a:latin typeface="Times New Roman"/>
                <a:cs typeface="Times New Roman"/>
                <a:hlinkClick r:id="rId2">
                  <a:extLst>
                    <a:ext uri="{A12FA001-AC4F-418D-AE19-62706E023703}">
                      <ahyp:hlinkClr xmlns:ahyp="http://schemas.microsoft.com/office/drawing/2018/hyperlinkcolor" val="tx"/>
                    </a:ext>
                  </a:extLst>
                </a:hlinkClick>
              </a:rPr>
              <a:t>https://en.wikipedia.org/wiki/Steganography</a:t>
            </a:r>
            <a:endParaRPr lang="en-US" sz="3600">
              <a:solidFill>
                <a:schemeClr val="tx2"/>
              </a:solidFill>
              <a:latin typeface="Times New Roman"/>
              <a:cs typeface="Times New Roman"/>
            </a:endParaRPr>
          </a:p>
          <a:p>
            <a:pPr marL="342900" indent="-342900">
              <a:buAutoNum type="arabicParenR"/>
            </a:pPr>
            <a:r>
              <a:rPr lang="en-US" sz="3600" dirty="0">
                <a:solidFill>
                  <a:schemeClr val="tx2"/>
                </a:solidFill>
                <a:latin typeface="Times New Roman"/>
                <a:cs typeface="Times New Roman"/>
                <a:hlinkClick r:id="rId3">
                  <a:extLst>
                    <a:ext uri="{A12FA001-AC4F-418D-AE19-62706E023703}">
                      <ahyp:hlinkClr xmlns:ahyp="http://schemas.microsoft.com/office/drawing/2018/hyperlinkcolor" val="tx"/>
                    </a:ext>
                  </a:extLst>
                </a:hlinkClick>
              </a:rPr>
              <a:t>https://securelist.com/steganography-in-contemporary-cyberattacks</a:t>
            </a:r>
            <a:endParaRPr lang="en-US" sz="3600">
              <a:solidFill>
                <a:schemeClr val="tx2"/>
              </a:solidFill>
              <a:latin typeface="Times New Roman"/>
              <a:cs typeface="Times New Roman"/>
            </a:endParaRPr>
          </a:p>
          <a:p>
            <a:pPr marL="342900" indent="-342900">
              <a:buAutoNum type="arabicParenR"/>
            </a:pPr>
            <a:r>
              <a:rPr lang="en-US" sz="3600" dirty="0">
                <a:solidFill>
                  <a:schemeClr val="tx2"/>
                </a:solidFill>
                <a:latin typeface="Times New Roman"/>
                <a:cs typeface="Times New Roman"/>
                <a:hlinkClick r:id="rId4">
                  <a:extLst>
                    <a:ext uri="{A12FA001-AC4F-418D-AE19-62706E023703}">
                      <ahyp:hlinkClr xmlns:ahyp="http://schemas.microsoft.com/office/drawing/2018/hyperlinkcolor" val="tx"/>
                    </a:ext>
                  </a:extLst>
                </a:hlinkClick>
              </a:rPr>
              <a:t>https://www.tutorialspoint.com/image-based-steganography-using-python</a:t>
            </a:r>
            <a:endParaRPr lang="en-US" sz="3600">
              <a:solidFill>
                <a:schemeClr val="tx2"/>
              </a:solidFill>
              <a:latin typeface="Times New Roman"/>
              <a:cs typeface="Times New Roman"/>
            </a:endParaRPr>
          </a:p>
          <a:p>
            <a:pPr marL="342900" indent="-342900">
              <a:buAutoNum type="arabicParenR"/>
            </a:pPr>
            <a:r>
              <a:rPr lang="en-US" sz="3600" dirty="0">
                <a:solidFill>
                  <a:schemeClr val="tx2"/>
                </a:solidFill>
                <a:latin typeface="Times New Roman"/>
                <a:cs typeface="Times New Roman"/>
                <a:hlinkClick r:id="rId5">
                  <a:extLst>
                    <a:ext uri="{A12FA001-AC4F-418D-AE19-62706E023703}">
                      <ahyp:hlinkClr xmlns:ahyp="http://schemas.microsoft.com/office/drawing/2018/hyperlinkcolor" val="tx"/>
                    </a:ext>
                  </a:extLst>
                </a:hlinkClick>
              </a:rPr>
              <a:t>https://www.edureka.co/blog/steganography-tutorial</a:t>
            </a:r>
            <a:endParaRPr lang="en-US" sz="3600">
              <a:solidFill>
                <a:schemeClr val="tx2"/>
              </a:solidFill>
              <a:latin typeface="Times New Roman"/>
              <a:cs typeface="Times New Roman"/>
            </a:endParaRPr>
          </a:p>
          <a:p>
            <a:endParaRPr lang="en-US" dirty="0"/>
          </a:p>
          <a:p>
            <a:pPr marL="342900" indent="-342900">
              <a:buAutoNum type="arabicParenR"/>
            </a:pPr>
            <a:endParaRPr lang="en-US" dirty="0"/>
          </a:p>
        </p:txBody>
      </p:sp>
    </p:spTree>
    <p:extLst>
      <p:ext uri="{BB962C8B-B14F-4D97-AF65-F5344CB8AC3E}">
        <p14:creationId xmlns:p14="http://schemas.microsoft.com/office/powerpoint/2010/main" val="238082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2"/>
          <p:cNvSpPr/>
          <p:nvPr/>
        </p:nvSpPr>
        <p:spPr>
          <a:xfrm>
            <a:off x="334800" y="557376"/>
            <a:ext cx="509184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Time-Line</a:t>
            </a:r>
            <a:endParaRPr lang="en-IN" sz="7000" b="0" strike="noStrike" spc="-1">
              <a:latin typeface="Arial"/>
            </a:endParaRPr>
          </a:p>
        </p:txBody>
      </p:sp>
      <p:sp>
        <p:nvSpPr>
          <p:cNvPr id="2" name="Rectangle 1">
            <a:extLst>
              <a:ext uri="{FF2B5EF4-FFF2-40B4-BE49-F238E27FC236}">
                <a16:creationId xmlns:a16="http://schemas.microsoft.com/office/drawing/2014/main" id="{8BF7B272-23EA-A1F9-AF9F-489210289D9C}"/>
              </a:ext>
            </a:extLst>
          </p:cNvPr>
          <p:cNvSpPr/>
          <p:nvPr/>
        </p:nvSpPr>
        <p:spPr>
          <a:xfrm>
            <a:off x="1367903" y="1936542"/>
            <a:ext cx="16562716" cy="47660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US" sz="3600" dirty="0">
                <a:solidFill>
                  <a:schemeClr val="tx1"/>
                </a:solidFill>
                <a:latin typeface="Times New Roman"/>
                <a:cs typeface="Times New Roman"/>
              </a:rPr>
              <a:t>Research and understanding  : 05 September  2023 to 25 November 2023</a:t>
            </a:r>
          </a:p>
          <a:p>
            <a:pPr algn="just"/>
            <a:r>
              <a:rPr lang="en-US" sz="3600" dirty="0">
                <a:solidFill>
                  <a:schemeClr val="tx1"/>
                </a:solidFill>
                <a:latin typeface="Times New Roman"/>
                <a:cs typeface="Times New Roman"/>
              </a:rPr>
              <a:t>Choose a library                     : 28 November 2023 to 8 December 2023</a:t>
            </a:r>
          </a:p>
          <a:p>
            <a:pPr algn="just"/>
            <a:r>
              <a:rPr lang="en-US" sz="3600" dirty="0">
                <a:solidFill>
                  <a:schemeClr val="tx1"/>
                </a:solidFill>
                <a:latin typeface="Times New Roman"/>
                <a:cs typeface="Times New Roman"/>
              </a:rPr>
              <a:t>Basic image handling             : 9 December 2023 to 17 December 2023</a:t>
            </a:r>
          </a:p>
          <a:p>
            <a:pPr algn="just"/>
            <a:r>
              <a:rPr lang="en-US" sz="3600" dirty="0">
                <a:solidFill>
                  <a:schemeClr val="tx1"/>
                </a:solidFill>
                <a:latin typeface="Times New Roman"/>
                <a:cs typeface="Times New Roman"/>
              </a:rPr>
              <a:t>Implement steganography </a:t>
            </a:r>
          </a:p>
          <a:p>
            <a:pPr algn="just"/>
            <a:r>
              <a:rPr lang="en-US" sz="3600" dirty="0">
                <a:solidFill>
                  <a:schemeClr val="tx1"/>
                </a:solidFill>
                <a:latin typeface="Times New Roman"/>
                <a:cs typeface="Times New Roman"/>
              </a:rPr>
              <a:t>Technique                               : 19 December 2023 to 15 January 2024</a:t>
            </a:r>
          </a:p>
          <a:p>
            <a:pPr algn="just"/>
            <a:r>
              <a:rPr lang="en-US" sz="3600" dirty="0">
                <a:solidFill>
                  <a:schemeClr val="tx1"/>
                </a:solidFill>
                <a:latin typeface="Times New Roman"/>
                <a:cs typeface="Times New Roman"/>
              </a:rPr>
              <a:t>Testing                                    : 16 January 2024 to 28 February 2024</a:t>
            </a:r>
          </a:p>
          <a:p>
            <a:pPr algn="just"/>
            <a:r>
              <a:rPr lang="en-US" sz="3600" dirty="0">
                <a:solidFill>
                  <a:schemeClr val="tx1"/>
                </a:solidFill>
                <a:latin typeface="Times New Roman"/>
                <a:cs typeface="Times New Roman"/>
              </a:rPr>
              <a:t>Enhancements                         : 1 March 2024 to 15 March 2024</a:t>
            </a:r>
          </a:p>
          <a:p>
            <a:pPr algn="just"/>
            <a:r>
              <a:rPr lang="en-US" sz="3600" dirty="0">
                <a:solidFill>
                  <a:schemeClr val="tx1"/>
                </a:solidFill>
                <a:latin typeface="Times New Roman"/>
                <a:cs typeface="Times New Roman"/>
              </a:rPr>
              <a:t>Documentation and clean up  : 16 March 2024 to 09 April 2024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22"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 name="Picture 1" descr="A close up of colorful letters&#10;&#10;Description automatically generated">
            <a:extLst>
              <a:ext uri="{FF2B5EF4-FFF2-40B4-BE49-F238E27FC236}">
                <a16:creationId xmlns:a16="http://schemas.microsoft.com/office/drawing/2014/main" id="{588B64E4-704F-9004-5EEB-10ADD3BDE2BD}"/>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9364" r="1" b="10398"/>
          <a:stretch/>
        </p:blipFill>
        <p:spPr>
          <a:xfrm>
            <a:off x="1021569" y="10"/>
            <a:ext cx="17266429" cy="10286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2"/>
          <p:cNvSpPr/>
          <p:nvPr/>
        </p:nvSpPr>
        <p:spPr>
          <a:xfrm>
            <a:off x="492480" y="2671200"/>
            <a:ext cx="17302320" cy="4719241"/>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8926"/>
              </a:lnSpc>
            </a:pPr>
            <a:r>
              <a:rPr lang="en-US" sz="8500" b="0" strike="noStrike" spc="-1" dirty="0">
                <a:solidFill>
                  <a:srgbClr val="000000"/>
                </a:solidFill>
                <a:latin typeface="Kollektif"/>
              </a:rPr>
              <a:t>Welcome To</a:t>
            </a:r>
            <a:endParaRPr lang="en-IN" sz="8500" b="0" strike="noStrike" spc="-1" dirty="0">
              <a:latin typeface="Arial"/>
            </a:endParaRPr>
          </a:p>
          <a:p>
            <a:pPr algn="ctr">
              <a:lnSpc>
                <a:spcPts val="8926"/>
              </a:lnSpc>
            </a:pPr>
            <a:r>
              <a:rPr lang="en-US" sz="8500" b="0" strike="noStrike" spc="-1" dirty="0">
                <a:solidFill>
                  <a:srgbClr val="000000"/>
                </a:solidFill>
                <a:latin typeface="Kollektif"/>
              </a:rPr>
              <a:t>Our </a:t>
            </a:r>
            <a:r>
              <a:rPr lang="en-US" sz="8500" spc="-1" dirty="0">
                <a:solidFill>
                  <a:srgbClr val="000000"/>
                </a:solidFill>
                <a:latin typeface="Kollektif"/>
              </a:rPr>
              <a:t>Development Of Image Steganography  </a:t>
            </a:r>
            <a:endParaRPr lang="en-IN" sz="8500" b="0" strike="noStrike" spc="-1" dirty="0">
              <a:latin typeface="Arial"/>
            </a:endParaRPr>
          </a:p>
          <a:p>
            <a:pPr algn="ctr">
              <a:lnSpc>
                <a:spcPts val="10080"/>
              </a:lnSpc>
            </a:pPr>
            <a:endParaRPr lang="en-IN" sz="85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783000" y="369360"/>
            <a:ext cx="6085080" cy="16354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2881"/>
              </a:lnSpc>
            </a:pPr>
            <a:r>
              <a:rPr lang="en-US" sz="9200" b="0" strike="noStrike" spc="-1">
                <a:solidFill>
                  <a:srgbClr val="000000"/>
                </a:solidFill>
                <a:latin typeface="Canva Sans Bold"/>
              </a:rPr>
              <a:t>Contents</a:t>
            </a:r>
            <a:endParaRPr lang="en-IN" sz="9200" b="0" strike="noStrike" spc="-1">
              <a:latin typeface="Arial"/>
            </a:endParaRPr>
          </a:p>
        </p:txBody>
      </p:sp>
      <p:sp>
        <p:nvSpPr>
          <p:cNvPr id="47" name="CustomShape 2"/>
          <p:cNvSpPr/>
          <p:nvPr/>
        </p:nvSpPr>
        <p:spPr>
          <a:xfrm>
            <a:off x="1624076" y="2245252"/>
            <a:ext cx="7656480" cy="945643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marL="820420" lvl="1" indent="-409575">
              <a:lnSpc>
                <a:spcPts val="5321"/>
              </a:lnSpc>
              <a:buClr>
                <a:srgbClr val="000000"/>
              </a:buClr>
              <a:buFont typeface="Arial"/>
              <a:buChar char="•"/>
            </a:pPr>
            <a:r>
              <a:rPr lang="en-US" sz="3800" b="0" strike="noStrike" spc="-1" dirty="0">
                <a:solidFill>
                  <a:srgbClr val="000000"/>
                </a:solidFill>
                <a:latin typeface="Canva Sans"/>
              </a:rPr>
              <a:t>Introduction</a:t>
            </a:r>
            <a:r>
              <a:rPr lang="en-US" sz="3800" spc="-1" dirty="0">
                <a:solidFill>
                  <a:srgbClr val="000000"/>
                </a:solidFill>
                <a:latin typeface="Canva Sans"/>
              </a:rPr>
              <a:t> </a:t>
            </a:r>
            <a:endParaRPr lang="en-IN" sz="3800" b="0" strike="noStrike" spc="-1">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Problem statement</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Aim and scope</a:t>
            </a:r>
            <a:r>
              <a:rPr lang="en-US" sz="3800" spc="-1" dirty="0">
                <a:solidFill>
                  <a:srgbClr val="000000"/>
                </a:solidFill>
                <a:latin typeface="Canva Sans"/>
              </a:rPr>
              <a:t> </a:t>
            </a:r>
            <a:endParaRPr lang="en-IN" sz="3800" b="0" strike="noStrike" spc="-1">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Objectives</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Requirement analysis</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Methodology</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Applications</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b="0" strike="noStrike" spc="-1" dirty="0">
                <a:solidFill>
                  <a:srgbClr val="000000"/>
                </a:solidFill>
                <a:latin typeface="Canva Sans"/>
              </a:rPr>
              <a:t>Results Expected</a:t>
            </a:r>
            <a:endParaRPr lang="en-IN" sz="3800" b="0" strike="noStrike" spc="-1" dirty="0">
              <a:latin typeface="Arial"/>
              <a:cs typeface="Arial"/>
            </a:endParaRPr>
          </a:p>
          <a:p>
            <a:pPr marL="820420" lvl="1" indent="-409575">
              <a:lnSpc>
                <a:spcPts val="5321"/>
              </a:lnSpc>
              <a:buClr>
                <a:srgbClr val="000000"/>
              </a:buClr>
              <a:buFont typeface="Arial"/>
              <a:buChar char="•"/>
            </a:pPr>
            <a:r>
              <a:rPr lang="en-US" sz="3800" spc="-1" dirty="0">
                <a:solidFill>
                  <a:srgbClr val="000000"/>
                </a:solidFill>
                <a:latin typeface="Canva Sans"/>
              </a:rPr>
              <a:t>Reference</a:t>
            </a:r>
          </a:p>
          <a:p>
            <a:pPr marL="820420" lvl="1" indent="-409575">
              <a:lnSpc>
                <a:spcPts val="5321"/>
              </a:lnSpc>
              <a:buClr>
                <a:srgbClr val="000000"/>
              </a:buClr>
              <a:buFont typeface="Arial"/>
              <a:buChar char="•"/>
            </a:pPr>
            <a:r>
              <a:rPr lang="en-US" sz="3800" b="0" strike="noStrike" spc="-1" dirty="0">
                <a:solidFill>
                  <a:srgbClr val="000000"/>
                </a:solidFill>
                <a:latin typeface="Canva Sans"/>
              </a:rPr>
              <a:t>Time-Line</a:t>
            </a:r>
            <a:endParaRPr lang="en-IN" sz="3800" b="0" strike="noStrike" spc="-1" dirty="0">
              <a:latin typeface="Arial"/>
              <a:cs typeface="Arial"/>
            </a:endParaRPr>
          </a:p>
          <a:p>
            <a:pPr marL="820420" lvl="1" indent="-409575">
              <a:lnSpc>
                <a:spcPts val="5321"/>
              </a:lnSpc>
              <a:buClr>
                <a:srgbClr val="000000"/>
              </a:buClr>
              <a:buFont typeface="Arial"/>
              <a:buChar char="•"/>
            </a:pPr>
            <a:endParaRPr lang="en-US" sz="3800" b="0" strike="noStrike" spc="-1" dirty="0">
              <a:latin typeface="Canva Sans"/>
            </a:endParaRPr>
          </a:p>
          <a:p>
            <a:pPr marL="820420" lvl="1" indent="-409575">
              <a:lnSpc>
                <a:spcPts val="5321"/>
              </a:lnSpc>
              <a:buClr>
                <a:srgbClr val="000000"/>
              </a:buClr>
              <a:buFont typeface="Arial"/>
              <a:buChar char="•"/>
            </a:pPr>
            <a:endParaRPr lang="en-US" sz="3800" b="0" strike="noStrike" spc="-1" dirty="0">
              <a:latin typeface="Canva Sans"/>
            </a:endParaRPr>
          </a:p>
          <a:p>
            <a:pPr algn="ctr">
              <a:lnSpc>
                <a:spcPts val="5321"/>
              </a:lnSpc>
            </a:pPr>
            <a:endParaRPr lang="en-IN" sz="3800" spc="-1">
              <a:latin typeface="Arial"/>
              <a:cs typeface="Arial"/>
            </a:endParaRPr>
          </a:p>
          <a:p>
            <a:pPr algn="ctr">
              <a:lnSpc>
                <a:spcPts val="5321"/>
              </a:lnSpc>
            </a:pPr>
            <a:endParaRPr lang="en-IN" sz="3800" spc="-1">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75083" y="950658"/>
            <a:ext cx="624204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Introduction</a:t>
            </a:r>
            <a:endParaRPr lang="en-IN" sz="7000" b="0" strike="noStrike" spc="-1">
              <a:latin typeface="Arial"/>
            </a:endParaRPr>
          </a:p>
        </p:txBody>
      </p:sp>
      <p:sp>
        <p:nvSpPr>
          <p:cNvPr id="51" name="CustomShape 3"/>
          <p:cNvSpPr/>
          <p:nvPr/>
        </p:nvSpPr>
        <p:spPr>
          <a:xfrm>
            <a:off x="1389199" y="2303619"/>
            <a:ext cx="15703914" cy="252639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040"/>
              </a:lnSpc>
            </a:pPr>
            <a:r>
              <a:rPr lang="en-US" sz="3600" spc="-1" dirty="0">
                <a:latin typeface="Canva Sans"/>
                <a:cs typeface="Times New Roman"/>
              </a:rPr>
              <a:t>Steganography is the process of hiding one file inside another, such that others can neither identify the meaning of the embedded object nor even recognize its existence. Current trends favor using digital image files as the cover file to hide other digital file that contains the secret message or information. </a:t>
            </a:r>
            <a:endParaRPr lang="en-US" sz="3600" b="0" strike="noStrike" spc="-1" dirty="0">
              <a:latin typeface="Canva Sans"/>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2"/>
          <p:cNvSpPr/>
          <p:nvPr/>
        </p:nvSpPr>
        <p:spPr>
          <a:xfrm>
            <a:off x="-215660" y="803608"/>
            <a:ext cx="971640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Problem Statement</a:t>
            </a:r>
            <a:endParaRPr lang="en-IN" sz="7000" b="0" strike="noStrike" spc="-1">
              <a:latin typeface="Arial"/>
            </a:endParaRPr>
          </a:p>
        </p:txBody>
      </p:sp>
      <p:sp>
        <p:nvSpPr>
          <p:cNvPr id="54" name="CustomShape 3"/>
          <p:cNvSpPr/>
          <p:nvPr/>
        </p:nvSpPr>
        <p:spPr>
          <a:xfrm>
            <a:off x="1481767" y="2198622"/>
            <a:ext cx="16577280" cy="315079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040"/>
              </a:lnSpc>
            </a:pPr>
            <a:r>
              <a:rPr lang="en-US" sz="3600" spc="-1" dirty="0">
                <a:latin typeface="Times New Roman"/>
                <a:ea typeface="+mn-lt"/>
                <a:cs typeface="+mn-lt"/>
              </a:rPr>
              <a:t>Steganography is the practice of hiding secret data within an image, audio, or video file. In image-based steganography, the digital data (pixels) that make up an image are used to hide the intended information. The idea is to encode the data in such a way that it doesn’t appear to be secret just by looking at the image.</a:t>
            </a:r>
            <a:endParaRPr lang="en-US" sz="3600">
              <a:latin typeface="Times New Roman"/>
              <a:cs typeface="Times New Roman"/>
            </a:endParaRPr>
          </a:p>
          <a:p>
            <a:pPr algn="just">
              <a:lnSpc>
                <a:spcPts val="5040"/>
              </a:lnSpc>
            </a:pPr>
            <a:endParaRPr lang="en-IN" sz="3600" b="0" strike="noStrike" spc="-1"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2"/>
          <p:cNvSpPr/>
          <p:nvPr/>
        </p:nvSpPr>
        <p:spPr>
          <a:xfrm>
            <a:off x="0" y="355680"/>
            <a:ext cx="788796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Aim and Scope</a:t>
            </a:r>
            <a:endParaRPr lang="en-IN" sz="7000" b="0" strike="noStrike" spc="-1">
              <a:latin typeface="Arial"/>
            </a:endParaRPr>
          </a:p>
        </p:txBody>
      </p:sp>
      <p:sp>
        <p:nvSpPr>
          <p:cNvPr id="57" name="CustomShape 3"/>
          <p:cNvSpPr/>
          <p:nvPr/>
        </p:nvSpPr>
        <p:spPr>
          <a:xfrm>
            <a:off x="209520" y="2127600"/>
            <a:ext cx="2793960" cy="7999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6301"/>
              </a:lnSpc>
            </a:pPr>
            <a:r>
              <a:rPr lang="en-US" sz="4500" b="0" strike="noStrike" spc="-1">
                <a:solidFill>
                  <a:srgbClr val="000000"/>
                </a:solidFill>
                <a:latin typeface="Canva Sans Bold"/>
              </a:rPr>
              <a:t>Aim:</a:t>
            </a:r>
            <a:endParaRPr lang="en-IN" sz="4500" b="0" strike="noStrike" spc="-1">
              <a:latin typeface="Arial"/>
            </a:endParaRPr>
          </a:p>
        </p:txBody>
      </p:sp>
      <p:sp>
        <p:nvSpPr>
          <p:cNvPr id="58" name="CustomShape 4"/>
          <p:cNvSpPr/>
          <p:nvPr/>
        </p:nvSpPr>
        <p:spPr>
          <a:xfrm>
            <a:off x="745594" y="3137896"/>
            <a:ext cx="16752960" cy="1885196"/>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040"/>
              </a:lnSpc>
            </a:pPr>
            <a:r>
              <a:rPr lang="en-US" sz="3600" spc="-1" dirty="0">
                <a:latin typeface="Times New Roman"/>
                <a:cs typeface="Times New Roman"/>
              </a:rPr>
              <a:t>The aim of steganography is to avoid drawing suspicion to the existence of a hidden message. This approach of information hiding technique has recently become important in a number of application arears.</a:t>
            </a:r>
            <a:endParaRPr lang="en-US" sz="3600" b="0" strike="noStrike" spc="-1" dirty="0">
              <a:latin typeface="Times New Roman"/>
              <a:cs typeface="Times New Roman"/>
            </a:endParaRPr>
          </a:p>
        </p:txBody>
      </p:sp>
      <p:sp>
        <p:nvSpPr>
          <p:cNvPr id="59" name="CustomShape 5"/>
          <p:cNvSpPr/>
          <p:nvPr/>
        </p:nvSpPr>
        <p:spPr>
          <a:xfrm>
            <a:off x="482400" y="6269040"/>
            <a:ext cx="2926080" cy="7999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6301"/>
              </a:lnSpc>
            </a:pPr>
            <a:r>
              <a:rPr lang="en-US" sz="4500" b="0" strike="noStrike" spc="-1">
                <a:solidFill>
                  <a:srgbClr val="000000"/>
                </a:solidFill>
                <a:latin typeface="Canva Sans Bold"/>
              </a:rPr>
              <a:t>Scope:</a:t>
            </a:r>
            <a:endParaRPr lang="en-IN" sz="4500" b="0" strike="noStrike" spc="-1">
              <a:latin typeface="Arial"/>
            </a:endParaRPr>
          </a:p>
        </p:txBody>
      </p:sp>
      <p:sp>
        <p:nvSpPr>
          <p:cNvPr id="60" name="CustomShape 6"/>
          <p:cNvSpPr/>
          <p:nvPr/>
        </p:nvSpPr>
        <p:spPr>
          <a:xfrm>
            <a:off x="748522" y="7215840"/>
            <a:ext cx="16752960" cy="2490362"/>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040"/>
              </a:lnSpc>
            </a:pPr>
            <a:r>
              <a:rPr lang="en-US" sz="3600" spc="-1" dirty="0">
                <a:latin typeface="Times New Roman"/>
                <a:cs typeface="Times New Roman"/>
              </a:rPr>
              <a:t>The scope of an image steganography can be quite broad. Some possible areas of exploration are encryption and decryption techniques, image file formats, GUI based applications and real world applications. </a:t>
            </a:r>
            <a:endParaRPr lang="en-US" sz="3600" b="0" strike="noStrike" spc="-1" dirty="0">
              <a:latin typeface="Times New Roman"/>
              <a:cs typeface="Times New Roman"/>
            </a:endParaRPr>
          </a:p>
          <a:p>
            <a:pPr algn="ctr">
              <a:lnSpc>
                <a:spcPts val="4759"/>
              </a:lnSpc>
            </a:pPr>
            <a:endParaRPr lang="en-IN" sz="3600" b="0" strike="noStrike" spc="-1"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2"/>
          <p:cNvSpPr/>
          <p:nvPr/>
        </p:nvSpPr>
        <p:spPr>
          <a:xfrm>
            <a:off x="111084" y="959529"/>
            <a:ext cx="562068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a:solidFill>
                  <a:srgbClr val="000000"/>
                </a:solidFill>
                <a:latin typeface="Canva Sans Bold"/>
              </a:rPr>
              <a:t>Objectives</a:t>
            </a:r>
            <a:endParaRPr lang="en-IN" sz="7000" b="0" strike="noStrike" spc="-1">
              <a:latin typeface="Arial"/>
            </a:endParaRPr>
          </a:p>
        </p:txBody>
      </p:sp>
      <p:sp>
        <p:nvSpPr>
          <p:cNvPr id="63" name="CustomShape 3"/>
          <p:cNvSpPr/>
          <p:nvPr/>
        </p:nvSpPr>
        <p:spPr>
          <a:xfrm>
            <a:off x="1421205" y="2573939"/>
            <a:ext cx="16570800" cy="391305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marL="285750" indent="-285750" algn="just">
              <a:buFont typeface="Arial"/>
              <a:buChar char="•"/>
            </a:pPr>
            <a:r>
              <a:rPr lang="en-US" sz="3600" spc="-1" dirty="0">
                <a:latin typeface="Times New Roman"/>
                <a:ea typeface="+mn-lt"/>
                <a:cs typeface="+mn-lt"/>
              </a:rPr>
              <a:t>To hide messages inside pictures.</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To hide the presence of the message itself.</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To detect the existence of a secret message in a binary image.</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To evaluate techniques that can be used to distinguish the images hidden with secret messages from those without.</a:t>
            </a:r>
            <a:endParaRPr lang="en-US" sz="3600">
              <a:latin typeface="Times New Roman"/>
              <a:cs typeface="Times New Roman"/>
            </a:endParaRPr>
          </a:p>
          <a:p>
            <a:pPr marL="285750" indent="-285750" algn="just">
              <a:buFont typeface="Arial"/>
              <a:buChar char="•"/>
            </a:pPr>
            <a:r>
              <a:rPr lang="en-US" sz="3600" spc="-1" dirty="0">
                <a:latin typeface="Times New Roman"/>
                <a:ea typeface="+mn-lt"/>
                <a:cs typeface="+mn-lt"/>
              </a:rPr>
              <a:t>To identify the type of steganographic method used to create the steganography image.</a:t>
            </a:r>
            <a:endParaRPr lang="en-US" sz="3600">
              <a:latin typeface="Times New Roman"/>
              <a:cs typeface="Times New Roman"/>
            </a:endParaRPr>
          </a:p>
          <a:p>
            <a:pPr algn="just">
              <a:lnSpc>
                <a:spcPts val="5040"/>
              </a:lnSpc>
            </a:pPr>
            <a:endParaRPr lang="en-US" sz="3600" b="0" strike="noStrike" spc="-1" dirty="0">
              <a:latin typeface="Times New Roman"/>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2"/>
          <p:cNvSpPr/>
          <p:nvPr/>
        </p:nvSpPr>
        <p:spPr>
          <a:xfrm>
            <a:off x="0" y="365040"/>
            <a:ext cx="10488240" cy="117256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799"/>
              </a:lnSpc>
            </a:pPr>
            <a:r>
              <a:rPr lang="en-US" sz="7000" b="0" strike="noStrike" spc="-1" dirty="0">
                <a:solidFill>
                  <a:srgbClr val="000000"/>
                </a:solidFill>
                <a:latin typeface="Times New Roman"/>
                <a:cs typeface="Times New Roman"/>
              </a:rPr>
              <a:t>Requirement</a:t>
            </a:r>
            <a:r>
              <a:rPr lang="en-US" sz="7000" b="0" strike="noStrike" spc="-1" dirty="0">
                <a:solidFill>
                  <a:srgbClr val="000000"/>
                </a:solidFill>
                <a:latin typeface="Canva Sans Bold"/>
              </a:rPr>
              <a:t> </a:t>
            </a:r>
            <a:r>
              <a:rPr lang="en-US" sz="7000" b="0" strike="noStrike" spc="-1" dirty="0">
                <a:solidFill>
                  <a:srgbClr val="000000"/>
                </a:solidFill>
                <a:latin typeface="Times New Roman"/>
                <a:cs typeface="Times New Roman"/>
              </a:rPr>
              <a:t>Analysis</a:t>
            </a:r>
            <a:endParaRPr lang="en-IN" sz="7000" b="0" strike="noStrike" spc="-1" dirty="0">
              <a:latin typeface="Times New Roman"/>
              <a:cs typeface="Times New Roman"/>
            </a:endParaRPr>
          </a:p>
        </p:txBody>
      </p:sp>
      <p:sp>
        <p:nvSpPr>
          <p:cNvPr id="66" name="CustomShape 3"/>
          <p:cNvSpPr/>
          <p:nvPr/>
        </p:nvSpPr>
        <p:spPr>
          <a:xfrm>
            <a:off x="1428066" y="2829050"/>
            <a:ext cx="8664480" cy="252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040"/>
              </a:lnSpc>
            </a:pPr>
            <a:r>
              <a:rPr lang="en-US" sz="3600" b="0" strike="noStrike" spc="-1" dirty="0">
                <a:solidFill>
                  <a:srgbClr val="000000"/>
                </a:solidFill>
                <a:latin typeface="Times New Roman"/>
                <a:cs typeface="Times New Roman"/>
              </a:rPr>
              <a:t>Processor</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i3 or i5 Processor</a:t>
            </a:r>
            <a:r>
              <a:rPr lang="en-US" sz="3600" spc="-1" dirty="0">
                <a:solidFill>
                  <a:srgbClr val="000000"/>
                </a:solidFill>
                <a:latin typeface="Times New Roman"/>
                <a:cs typeface="Times New Roman"/>
              </a:rPr>
              <a:t> </a:t>
            </a:r>
            <a:endParaRPr lang="en-IN" sz="3600" b="0" strike="noStrike" spc="-1" dirty="0">
              <a:latin typeface="Times New Roman"/>
              <a:cs typeface="Times New Roman"/>
            </a:endParaRPr>
          </a:p>
          <a:p>
            <a:pPr algn="just">
              <a:lnSpc>
                <a:spcPts val="5040"/>
              </a:lnSpc>
            </a:pPr>
            <a:r>
              <a:rPr lang="en-US" sz="3600" b="0" strike="noStrike" spc="-1" dirty="0">
                <a:solidFill>
                  <a:srgbClr val="000000"/>
                </a:solidFill>
                <a:latin typeface="Times New Roman"/>
                <a:cs typeface="Times New Roman"/>
              </a:rPr>
              <a:t>RAM</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8GB or more</a:t>
            </a:r>
            <a:r>
              <a:rPr lang="en-US" sz="3600" spc="-1" dirty="0">
                <a:solidFill>
                  <a:srgbClr val="000000"/>
                </a:solidFill>
                <a:latin typeface="Times New Roman"/>
                <a:cs typeface="Times New Roman"/>
              </a:rPr>
              <a:t> </a:t>
            </a:r>
            <a:endParaRPr lang="en-IN" sz="3600" b="0" strike="noStrike" spc="-1" dirty="0">
              <a:latin typeface="Times New Roman"/>
              <a:cs typeface="Times New Roman"/>
            </a:endParaRPr>
          </a:p>
          <a:p>
            <a:pPr algn="just">
              <a:lnSpc>
                <a:spcPts val="5040"/>
              </a:lnSpc>
            </a:pPr>
            <a:r>
              <a:rPr lang="en-US" sz="3600" b="0" strike="noStrike" spc="-1" dirty="0">
                <a:solidFill>
                  <a:srgbClr val="000000"/>
                </a:solidFill>
                <a:latin typeface="Times New Roman"/>
                <a:cs typeface="Times New Roman"/>
              </a:rPr>
              <a:t>Hard disk</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500GB</a:t>
            </a:r>
            <a:r>
              <a:rPr lang="en-US" sz="3600" spc="-1" dirty="0">
                <a:solidFill>
                  <a:srgbClr val="000000"/>
                </a:solidFill>
                <a:latin typeface="Times New Roman"/>
                <a:cs typeface="Times New Roman"/>
              </a:rPr>
              <a:t> </a:t>
            </a:r>
            <a:endParaRPr lang="en-IN" sz="3600" b="0" strike="noStrike" spc="-1">
              <a:latin typeface="Times New Roman"/>
              <a:cs typeface="Times New Roman"/>
            </a:endParaRPr>
          </a:p>
          <a:p>
            <a:pPr algn="ctr">
              <a:lnSpc>
                <a:spcPts val="4759"/>
              </a:lnSpc>
            </a:pPr>
            <a:endParaRPr lang="en-IN" sz="3600" b="0" strike="noStrike" spc="-1" dirty="0">
              <a:latin typeface="Times New Roman"/>
              <a:cs typeface="Times New Roman"/>
            </a:endParaRPr>
          </a:p>
        </p:txBody>
      </p:sp>
      <p:sp>
        <p:nvSpPr>
          <p:cNvPr id="67" name="CustomShape 4"/>
          <p:cNvSpPr/>
          <p:nvPr/>
        </p:nvSpPr>
        <p:spPr>
          <a:xfrm>
            <a:off x="538118" y="5137540"/>
            <a:ext cx="8081640" cy="70551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879"/>
              </a:lnSpc>
            </a:pPr>
            <a:r>
              <a:rPr lang="en-US" sz="4200" b="0" strike="noStrike" spc="-1" dirty="0">
                <a:solidFill>
                  <a:srgbClr val="000000"/>
                </a:solidFill>
                <a:latin typeface="Times New Roman"/>
                <a:cs typeface="Times New Roman"/>
              </a:rPr>
              <a:t>SOFTWARE REQUIREMENTS</a:t>
            </a:r>
            <a:endParaRPr lang="en-IN" sz="4200" b="0" strike="noStrike" spc="-1" dirty="0">
              <a:latin typeface="Times New Roman"/>
              <a:cs typeface="Times New Roman"/>
            </a:endParaRPr>
          </a:p>
        </p:txBody>
      </p:sp>
      <p:sp>
        <p:nvSpPr>
          <p:cNvPr id="68" name="CustomShape 5"/>
          <p:cNvSpPr/>
          <p:nvPr/>
        </p:nvSpPr>
        <p:spPr>
          <a:xfrm>
            <a:off x="1147707" y="5936495"/>
            <a:ext cx="11560320" cy="2490362"/>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040"/>
              </a:lnSpc>
            </a:pPr>
            <a:r>
              <a:rPr lang="en-US" sz="3600" b="0" strike="noStrike" spc="-1" dirty="0">
                <a:solidFill>
                  <a:srgbClr val="000000"/>
                </a:solidFill>
                <a:latin typeface="Times New Roman"/>
                <a:cs typeface="Times New Roman"/>
              </a:rPr>
              <a:t>Operating System</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Windows/Visual Studio</a:t>
            </a:r>
            <a:endParaRPr lang="en-IN" sz="3600" b="0" strike="noStrike" spc="-1" dirty="0">
              <a:latin typeface="Times New Roman"/>
              <a:cs typeface="Times New Roman"/>
            </a:endParaRPr>
          </a:p>
          <a:p>
            <a:pPr algn="just">
              <a:lnSpc>
                <a:spcPts val="5040"/>
              </a:lnSpc>
            </a:pPr>
            <a:r>
              <a:rPr lang="en-US" sz="3600" b="0" strike="noStrike" spc="-1" dirty="0">
                <a:solidFill>
                  <a:srgbClr val="000000"/>
                </a:solidFill>
                <a:latin typeface="Times New Roman"/>
                <a:cs typeface="Times New Roman"/>
              </a:rPr>
              <a:t>Technology</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a:t>
            </a:r>
            <a:r>
              <a:rPr lang="en-US" sz="3600" spc="-1" dirty="0">
                <a:solidFill>
                  <a:srgbClr val="000000"/>
                </a:solidFill>
                <a:latin typeface="Times New Roman"/>
                <a:cs typeface="Times New Roman"/>
              </a:rPr>
              <a:t>LSB techniques </a:t>
            </a:r>
            <a:endParaRPr lang="en-IN" sz="3600" b="0" strike="noStrike" spc="-1" dirty="0">
              <a:latin typeface="Times New Roman"/>
              <a:cs typeface="Times New Roman"/>
            </a:endParaRPr>
          </a:p>
          <a:p>
            <a:pPr algn="just">
              <a:lnSpc>
                <a:spcPts val="5040"/>
              </a:lnSpc>
            </a:pPr>
            <a:r>
              <a:rPr lang="en-US" sz="3600" spc="-1" dirty="0">
                <a:solidFill>
                  <a:srgbClr val="000000"/>
                </a:solidFill>
                <a:latin typeface="Times New Roman"/>
                <a:cs typeface="Times New Roman"/>
              </a:rPr>
              <a:t> Language              </a:t>
            </a:r>
            <a:r>
              <a:rPr lang="en-US" sz="3600" b="0" strike="noStrike" spc="-1" dirty="0">
                <a:solidFill>
                  <a:srgbClr val="000000"/>
                </a:solidFill>
                <a:latin typeface="Times New Roman"/>
                <a:cs typeface="Times New Roman"/>
              </a:rPr>
              <a:t>:</a:t>
            </a:r>
            <a:r>
              <a:rPr lang="en-US" sz="3600" spc="-1" dirty="0">
                <a:solidFill>
                  <a:srgbClr val="000000"/>
                </a:solidFill>
                <a:latin typeface="Times New Roman"/>
                <a:cs typeface="Times New Roman"/>
              </a:rPr>
              <a:t> </a:t>
            </a:r>
            <a:r>
              <a:rPr lang="en-US" sz="3600" b="0" strike="noStrike" spc="-1" dirty="0">
                <a:solidFill>
                  <a:srgbClr val="000000"/>
                </a:solidFill>
                <a:latin typeface="Times New Roman"/>
                <a:cs typeface="Times New Roman"/>
              </a:rPr>
              <a:t> </a:t>
            </a:r>
            <a:r>
              <a:rPr lang="en-US" sz="3600" spc="-1" dirty="0">
                <a:solidFill>
                  <a:srgbClr val="000000"/>
                </a:solidFill>
                <a:latin typeface="Times New Roman"/>
                <a:cs typeface="Times New Roman"/>
              </a:rPr>
              <a:t>Python</a:t>
            </a:r>
            <a:endParaRPr lang="en-IN" sz="3600" b="0" strike="noStrike" spc="-1" dirty="0">
              <a:latin typeface="Times New Roman"/>
              <a:cs typeface="Times New Roman"/>
            </a:endParaRPr>
          </a:p>
          <a:p>
            <a:pPr algn="ctr">
              <a:lnSpc>
                <a:spcPts val="4759"/>
              </a:lnSpc>
            </a:pPr>
            <a:endParaRPr lang="en-IN" sz="3600" b="0" strike="noStrike" spc="-1">
              <a:latin typeface="Arial"/>
              <a:cs typeface="Arial"/>
            </a:endParaRPr>
          </a:p>
        </p:txBody>
      </p:sp>
      <p:sp>
        <p:nvSpPr>
          <p:cNvPr id="69" name="CustomShape 6"/>
          <p:cNvSpPr/>
          <p:nvPr/>
        </p:nvSpPr>
        <p:spPr>
          <a:xfrm>
            <a:off x="366623" y="1865194"/>
            <a:ext cx="8786520" cy="70551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879"/>
              </a:lnSpc>
            </a:pPr>
            <a:r>
              <a:rPr lang="en-US" sz="4200" b="0" strike="noStrike" spc="-1" dirty="0">
                <a:solidFill>
                  <a:srgbClr val="000000"/>
                </a:solidFill>
                <a:latin typeface="Times New Roman"/>
                <a:cs typeface="Times New Roman"/>
              </a:rPr>
              <a:t>HARDWARE</a:t>
            </a:r>
            <a:r>
              <a:rPr lang="en-US" sz="4200" b="0" strike="noStrike" spc="-1" dirty="0">
                <a:solidFill>
                  <a:srgbClr val="000000"/>
                </a:solidFill>
                <a:latin typeface="Canva Sans Bold"/>
              </a:rPr>
              <a:t> </a:t>
            </a:r>
            <a:r>
              <a:rPr lang="en-US" sz="4200" b="0" strike="noStrike" spc="-1" dirty="0">
                <a:solidFill>
                  <a:srgbClr val="000000"/>
                </a:solidFill>
                <a:latin typeface="Times New Roman"/>
                <a:cs typeface="Times New Roman"/>
              </a:rPr>
              <a:t>REQUIREMENTS</a:t>
            </a:r>
            <a:endParaRPr lang="en-IN" sz="4200" b="0" strike="noStrike" spc="-1"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C84235B-A6EB-B129-3692-4EAC73894159}"/>
                  </a:ext>
                </a:extLst>
              </p14:cNvPr>
              <p14:cNvContentPartPr/>
              <p14:nvPr/>
            </p14:nvContentPartPr>
            <p14:xfrm>
              <a:off x="2286000" y="7044612"/>
              <a:ext cx="23326" cy="23326"/>
            </p14:xfrm>
          </p:contentPart>
        </mc:Choice>
        <mc:Fallback xmlns="">
          <p:pic>
            <p:nvPicPr>
              <p:cNvPr id="2" name="Ink 1">
                <a:extLst>
                  <a:ext uri="{FF2B5EF4-FFF2-40B4-BE49-F238E27FC236}">
                    <a16:creationId xmlns:a16="http://schemas.microsoft.com/office/drawing/2014/main" id="{6C84235B-A6EB-B129-3692-4EAC73894159}"/>
                  </a:ext>
                </a:extLst>
              </p:cNvPr>
              <p:cNvPicPr/>
              <p:nvPr/>
            </p:nvPicPr>
            <p:blipFill>
              <a:blip r:embed="rId3"/>
              <a:stretch>
                <a:fillRect/>
              </a:stretch>
            </p:blipFill>
            <p:spPr>
              <a:xfrm>
                <a:off x="1143026" y="5878312"/>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91AC015-DB29-DE27-C482-E911C3246A92}"/>
                  </a:ext>
                </a:extLst>
              </p14:cNvPr>
              <p14:cNvContentPartPr/>
              <p14:nvPr/>
            </p14:nvContentPartPr>
            <p14:xfrm>
              <a:off x="2286000" y="7044612"/>
              <a:ext cx="23326" cy="23326"/>
            </p14:xfrm>
          </p:contentPart>
        </mc:Choice>
        <mc:Fallback xmlns="">
          <p:pic>
            <p:nvPicPr>
              <p:cNvPr id="3" name="Ink 2">
                <a:extLst>
                  <a:ext uri="{FF2B5EF4-FFF2-40B4-BE49-F238E27FC236}">
                    <a16:creationId xmlns:a16="http://schemas.microsoft.com/office/drawing/2014/main" id="{D91AC015-DB29-DE27-C482-E911C3246A92}"/>
                  </a:ext>
                </a:extLst>
              </p:cNvPr>
              <p:cNvPicPr/>
              <p:nvPr/>
            </p:nvPicPr>
            <p:blipFill>
              <a:blip r:embed="rId3"/>
              <a:stretch>
                <a:fillRect/>
              </a:stretch>
            </p:blipFill>
            <p:spPr>
              <a:xfrm>
                <a:off x="1143026" y="5878312"/>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8250441-6A8F-1F1B-3103-DD3FC8976F52}"/>
                  </a:ext>
                </a:extLst>
              </p14:cNvPr>
              <p14:cNvContentPartPr/>
              <p14:nvPr/>
            </p14:nvContentPartPr>
            <p14:xfrm>
              <a:off x="10753530" y="5061857"/>
              <a:ext cx="23326" cy="23326"/>
            </p14:xfrm>
          </p:contentPart>
        </mc:Choice>
        <mc:Fallback xmlns="">
          <p:pic>
            <p:nvPicPr>
              <p:cNvPr id="4" name="Ink 3">
                <a:extLst>
                  <a:ext uri="{FF2B5EF4-FFF2-40B4-BE49-F238E27FC236}">
                    <a16:creationId xmlns:a16="http://schemas.microsoft.com/office/drawing/2014/main" id="{28250441-6A8F-1F1B-3103-DD3FC8976F52}"/>
                  </a:ext>
                </a:extLst>
              </p:cNvPr>
              <p:cNvPicPr/>
              <p:nvPr/>
            </p:nvPicPr>
            <p:blipFill>
              <a:blip r:embed="rId3"/>
              <a:stretch>
                <a:fillRect/>
              </a:stretch>
            </p:blipFill>
            <p:spPr>
              <a:xfrm>
                <a:off x="9587230" y="3895557"/>
                <a:ext cx="2332600" cy="23326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2"/>
          <p:cNvSpPr/>
          <p:nvPr/>
        </p:nvSpPr>
        <p:spPr>
          <a:xfrm>
            <a:off x="222120" y="636120"/>
            <a:ext cx="6337800" cy="118545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941"/>
              </a:lnSpc>
            </a:pPr>
            <a:r>
              <a:rPr lang="en-US" sz="7200" b="0" strike="noStrike" spc="-1" dirty="0">
                <a:solidFill>
                  <a:srgbClr val="000000"/>
                </a:solidFill>
                <a:latin typeface="Times New Roman"/>
                <a:cs typeface="Times New Roman"/>
              </a:rPr>
              <a:t>Methodology</a:t>
            </a:r>
            <a:endParaRPr lang="en-IN" sz="7200" b="0" strike="noStrike" spc="-1" dirty="0">
              <a:latin typeface="Times New Roman"/>
              <a:cs typeface="Times New Roman"/>
            </a:endParaRPr>
          </a:p>
        </p:txBody>
      </p:sp>
      <p:sp>
        <p:nvSpPr>
          <p:cNvPr id="72" name="CustomShape 3"/>
          <p:cNvSpPr/>
          <p:nvPr/>
        </p:nvSpPr>
        <p:spPr>
          <a:xfrm>
            <a:off x="945537" y="2362320"/>
            <a:ext cx="16658640" cy="637360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marL="571500" indent="-571500" algn="just">
              <a:lnSpc>
                <a:spcPts val="5040"/>
              </a:lnSpc>
              <a:buFont typeface="Wingdings"/>
              <a:buChar char="v"/>
            </a:pPr>
            <a:r>
              <a:rPr lang="en-US" sz="3600" spc="-1" dirty="0">
                <a:solidFill>
                  <a:srgbClr val="000000"/>
                </a:solidFill>
                <a:latin typeface="Times New Roman"/>
                <a:cs typeface="Arial"/>
              </a:rPr>
              <a:t>LSB approaches have been used to successfully develop image steganography. </a:t>
            </a:r>
            <a:endParaRPr lang="en-US">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We can use this method to hide text files that are the same size as the image. </a:t>
            </a:r>
            <a:endParaRPr lang="en-US">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It is possible to hide text files that are larger than the image size. </a:t>
            </a:r>
            <a:endParaRPr lang="en-US">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Both the sender and the receiver must be aware of the secret keys. </a:t>
            </a:r>
            <a:endParaRPr lang="en-US">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The keys are not included in the cover images and must be requested separately.</a:t>
            </a:r>
            <a:endParaRPr lang="en-US" dirty="0">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 These keys can be generated and distributed invisibly using a technique that has yet to be developed. </a:t>
            </a:r>
            <a:endParaRPr lang="en-US">
              <a:solidFill>
                <a:srgbClr val="000000"/>
              </a:solidFill>
              <a:latin typeface="Corbel" panose="020B0503020204020204"/>
              <a:cs typeface="Arial"/>
            </a:endParaRPr>
          </a:p>
          <a:p>
            <a:pPr marL="571500" indent="-571500" algn="just">
              <a:lnSpc>
                <a:spcPts val="5040"/>
              </a:lnSpc>
              <a:buFont typeface="Wingdings"/>
              <a:buChar char="v"/>
            </a:pPr>
            <a:r>
              <a:rPr lang="en-US" sz="3600" spc="-1" dirty="0">
                <a:solidFill>
                  <a:srgbClr val="000000"/>
                </a:solidFill>
                <a:latin typeface="Times New Roman"/>
                <a:cs typeface="Arial"/>
              </a:rPr>
              <a:t>When steganography is combined with Cryptography, it becomes an unbeatable tool for establishing secure communication links.</a:t>
            </a:r>
            <a:endParaRPr lang="en-US"/>
          </a:p>
          <a:p>
            <a:pPr algn="just">
              <a:lnSpc>
                <a:spcPts val="5040"/>
              </a:lnSpc>
            </a:pPr>
            <a:endParaRPr lang="en-US" sz="3600" spc="-1" dirty="0">
              <a:solidFill>
                <a:srgbClr val="000000"/>
              </a:solidFill>
              <a:latin typeface="Canva Sans"/>
              <a:cs typeface="Aria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AAABD4C-860B-DB0F-54BF-121D5B42D780}"/>
                  </a:ext>
                </a:extLst>
              </p14:cNvPr>
              <p14:cNvContentPartPr/>
              <p14:nvPr/>
            </p14:nvContentPartPr>
            <p14:xfrm>
              <a:off x="1632857" y="1306285"/>
              <a:ext cx="23326" cy="23326"/>
            </p14:xfrm>
          </p:contentPart>
        </mc:Choice>
        <mc:Fallback xmlns="">
          <p:pic>
            <p:nvPicPr>
              <p:cNvPr id="2" name="Ink 1">
                <a:extLst>
                  <a:ext uri="{FF2B5EF4-FFF2-40B4-BE49-F238E27FC236}">
                    <a16:creationId xmlns:a16="http://schemas.microsoft.com/office/drawing/2014/main" id="{FAAABD4C-860B-DB0F-54BF-121D5B42D780}"/>
                  </a:ext>
                </a:extLst>
              </p:cNvPr>
              <p:cNvPicPr/>
              <p:nvPr/>
            </p:nvPicPr>
            <p:blipFill>
              <a:blip r:embed="rId3"/>
              <a:stretch>
                <a:fillRect/>
              </a:stretch>
            </p:blipFill>
            <p:spPr>
              <a:xfrm>
                <a:off x="489883" y="163311"/>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5066CCC-F529-C572-149E-F7F2258426EE}"/>
                  </a:ext>
                </a:extLst>
              </p14:cNvPr>
              <p14:cNvContentPartPr/>
              <p14:nvPr/>
            </p14:nvContentPartPr>
            <p14:xfrm>
              <a:off x="4735285" y="1259632"/>
              <a:ext cx="23326" cy="23326"/>
            </p14:xfrm>
          </p:contentPart>
        </mc:Choice>
        <mc:Fallback xmlns="">
          <p:pic>
            <p:nvPicPr>
              <p:cNvPr id="3" name="Ink 2">
                <a:extLst>
                  <a:ext uri="{FF2B5EF4-FFF2-40B4-BE49-F238E27FC236}">
                    <a16:creationId xmlns:a16="http://schemas.microsoft.com/office/drawing/2014/main" id="{15066CCC-F529-C572-149E-F7F2258426EE}"/>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65CBDCA-4921-7BB3-B51C-2C0359A1B9D6}"/>
                  </a:ext>
                </a:extLst>
              </p14:cNvPr>
              <p14:cNvContentPartPr/>
              <p14:nvPr/>
            </p14:nvContentPartPr>
            <p14:xfrm>
              <a:off x="4735285" y="1259632"/>
              <a:ext cx="23326" cy="23326"/>
            </p14:xfrm>
          </p:contentPart>
        </mc:Choice>
        <mc:Fallback xmlns="">
          <p:pic>
            <p:nvPicPr>
              <p:cNvPr id="4" name="Ink 3">
                <a:extLst>
                  <a:ext uri="{FF2B5EF4-FFF2-40B4-BE49-F238E27FC236}">
                    <a16:creationId xmlns:a16="http://schemas.microsoft.com/office/drawing/2014/main" id="{965CBDCA-4921-7BB3-B51C-2C0359A1B9D6}"/>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60078D0-29DA-57CC-B79E-50CC93EE33DB}"/>
                  </a:ext>
                </a:extLst>
              </p14:cNvPr>
              <p14:cNvContentPartPr/>
              <p14:nvPr/>
            </p14:nvContentPartPr>
            <p14:xfrm>
              <a:off x="4735285" y="1259632"/>
              <a:ext cx="23326" cy="23326"/>
            </p14:xfrm>
          </p:contentPart>
        </mc:Choice>
        <mc:Fallback xmlns="">
          <p:pic>
            <p:nvPicPr>
              <p:cNvPr id="5" name="Ink 4">
                <a:extLst>
                  <a:ext uri="{FF2B5EF4-FFF2-40B4-BE49-F238E27FC236}">
                    <a16:creationId xmlns:a16="http://schemas.microsoft.com/office/drawing/2014/main" id="{860078D0-29DA-57CC-B79E-50CC93EE33DB}"/>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C52BA1D-CF25-4F70-2025-25FC49A82034}"/>
                  </a:ext>
                </a:extLst>
              </p14:cNvPr>
              <p14:cNvContentPartPr/>
              <p14:nvPr/>
            </p14:nvContentPartPr>
            <p14:xfrm>
              <a:off x="4735285" y="1259632"/>
              <a:ext cx="23326" cy="23326"/>
            </p14:xfrm>
          </p:contentPart>
        </mc:Choice>
        <mc:Fallback xmlns="">
          <p:pic>
            <p:nvPicPr>
              <p:cNvPr id="6" name="Ink 5">
                <a:extLst>
                  <a:ext uri="{FF2B5EF4-FFF2-40B4-BE49-F238E27FC236}">
                    <a16:creationId xmlns:a16="http://schemas.microsoft.com/office/drawing/2014/main" id="{0C52BA1D-CF25-4F70-2025-25FC49A82034}"/>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E633742-38D2-5E36-6BE9-F1701120C0E5}"/>
                  </a:ext>
                </a:extLst>
              </p14:cNvPr>
              <p14:cNvContentPartPr/>
              <p14:nvPr/>
            </p14:nvContentPartPr>
            <p14:xfrm>
              <a:off x="4735285" y="1259632"/>
              <a:ext cx="23326" cy="23326"/>
            </p14:xfrm>
          </p:contentPart>
        </mc:Choice>
        <mc:Fallback xmlns="">
          <p:pic>
            <p:nvPicPr>
              <p:cNvPr id="7" name="Ink 6">
                <a:extLst>
                  <a:ext uri="{FF2B5EF4-FFF2-40B4-BE49-F238E27FC236}">
                    <a16:creationId xmlns:a16="http://schemas.microsoft.com/office/drawing/2014/main" id="{BE633742-38D2-5E36-6BE9-F1701120C0E5}"/>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B220475-656E-FD80-6F3C-537C6B89ED30}"/>
                  </a:ext>
                </a:extLst>
              </p14:cNvPr>
              <p14:cNvContentPartPr/>
              <p14:nvPr/>
            </p14:nvContentPartPr>
            <p14:xfrm>
              <a:off x="4735285" y="1259632"/>
              <a:ext cx="23326" cy="23326"/>
            </p14:xfrm>
          </p:contentPart>
        </mc:Choice>
        <mc:Fallback xmlns="">
          <p:pic>
            <p:nvPicPr>
              <p:cNvPr id="8" name="Ink 7">
                <a:extLst>
                  <a:ext uri="{FF2B5EF4-FFF2-40B4-BE49-F238E27FC236}">
                    <a16:creationId xmlns:a16="http://schemas.microsoft.com/office/drawing/2014/main" id="{CB220475-656E-FD80-6F3C-537C6B89ED30}"/>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C6CFC32-552A-2CBE-4AD8-B4C309C5C324}"/>
                  </a:ext>
                </a:extLst>
              </p14:cNvPr>
              <p14:cNvContentPartPr/>
              <p14:nvPr/>
            </p14:nvContentPartPr>
            <p14:xfrm>
              <a:off x="4735285" y="1259632"/>
              <a:ext cx="23326" cy="23326"/>
            </p14:xfrm>
          </p:contentPart>
        </mc:Choice>
        <mc:Fallback xmlns="">
          <p:pic>
            <p:nvPicPr>
              <p:cNvPr id="9" name="Ink 8">
                <a:extLst>
                  <a:ext uri="{FF2B5EF4-FFF2-40B4-BE49-F238E27FC236}">
                    <a16:creationId xmlns:a16="http://schemas.microsoft.com/office/drawing/2014/main" id="{5C6CFC32-552A-2CBE-4AD8-B4C309C5C324}"/>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AFEFB3F2-363D-9D5B-DE95-885EA0F96678}"/>
                  </a:ext>
                </a:extLst>
              </p14:cNvPr>
              <p14:cNvContentPartPr/>
              <p14:nvPr/>
            </p14:nvContentPartPr>
            <p14:xfrm>
              <a:off x="4735285" y="1259632"/>
              <a:ext cx="23326" cy="23326"/>
            </p14:xfrm>
          </p:contentPart>
        </mc:Choice>
        <mc:Fallback xmlns="">
          <p:pic>
            <p:nvPicPr>
              <p:cNvPr id="10" name="Ink 9">
                <a:extLst>
                  <a:ext uri="{FF2B5EF4-FFF2-40B4-BE49-F238E27FC236}">
                    <a16:creationId xmlns:a16="http://schemas.microsoft.com/office/drawing/2014/main" id="{AFEFB3F2-363D-9D5B-DE95-885EA0F96678}"/>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CE3910E-FC78-66A8-91EA-E8620EDB8D02}"/>
                  </a:ext>
                </a:extLst>
              </p14:cNvPr>
              <p14:cNvContentPartPr/>
              <p14:nvPr/>
            </p14:nvContentPartPr>
            <p14:xfrm>
              <a:off x="4735285" y="1259632"/>
              <a:ext cx="23326" cy="23326"/>
            </p14:xfrm>
          </p:contentPart>
        </mc:Choice>
        <mc:Fallback xmlns="">
          <p:pic>
            <p:nvPicPr>
              <p:cNvPr id="11" name="Ink 10">
                <a:extLst>
                  <a:ext uri="{FF2B5EF4-FFF2-40B4-BE49-F238E27FC236}">
                    <a16:creationId xmlns:a16="http://schemas.microsoft.com/office/drawing/2014/main" id="{ECE3910E-FC78-66A8-91EA-E8620EDB8D02}"/>
                  </a:ext>
                </a:extLst>
              </p:cNvPr>
              <p:cNvPicPr/>
              <p:nvPr/>
            </p:nvPicPr>
            <p:blipFill>
              <a:blip r:embed="rId3"/>
              <a:stretch>
                <a:fillRect/>
              </a:stretch>
            </p:blipFill>
            <p:spPr>
              <a:xfrm>
                <a:off x="3592311" y="116658"/>
                <a:ext cx="2332600" cy="233260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32</TotalTime>
  <Words>678</Words>
  <Application>Microsoft Office PowerPoint</Application>
  <PresentationFormat>Custom</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SANGAMA",BELAGAVI-590018 DEPARTMENT OF COMPUTER SCEINCE AND ENGINEERING PRESENTATION ON AI Healthcare Chatbot Presented By Ayesha Sheikh : 4HG20CS001 Bhagya RajuNaik : 4HG21CS403 Jahnavi J S : 4HG21CS411</dc:title>
  <dc:creator>Swathi Hc</dc:creator>
  <cp:lastModifiedBy>lenovo</cp:lastModifiedBy>
  <cp:revision>1070</cp:revision>
  <dcterms:created xsi:type="dcterms:W3CDTF">2006-08-16T00:00:00Z</dcterms:created>
  <dcterms:modified xsi:type="dcterms:W3CDTF">2023-12-03T16:00:24Z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0</vt:i4>
  </property>
</Properties>
</file>