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9.png" ContentType="image/png"/>
  <Override PartName="/ppt/media/image38.png" ContentType="image/png"/>
  <Override PartName="/ppt/media/image37.png" ContentType="image/png"/>
  <Override PartName="/ppt/media/image36.jpeg" ContentType="image/jpeg"/>
  <Override PartName="/ppt/media/image35.png" ContentType="image/png"/>
  <Override PartName="/ppt/media/image34.png" ContentType="image/png"/>
  <Override PartName="/ppt/media/image33.jpeg" ContentType="image/jpeg"/>
  <Override PartName="/ppt/media/image31.png" ContentType="image/png"/>
  <Override PartName="/ppt/media/image29.jpeg" ContentType="image/jpeg"/>
  <Override PartName="/ppt/media/image25.png" ContentType="image/png"/>
  <Override PartName="/ppt/media/image23.png" ContentType="image/png"/>
  <Override PartName="/ppt/media/image21.png" ContentType="image/png"/>
  <Override PartName="/ppt/media/image22.png" ContentType="image/png"/>
  <Override PartName="/ppt/media/image7.png" ContentType="image/png"/>
  <Override PartName="/ppt/media/image16.jpeg" ContentType="image/jpeg"/>
  <Override PartName="/ppt/media/image15.png" ContentType="image/png"/>
  <Override PartName="/ppt/media/image12.jpeg" ContentType="image/jpeg"/>
  <Override PartName="/ppt/media/image5.png" ContentType="image/png"/>
  <Override PartName="/ppt/media/image32.png" ContentType="image/png"/>
  <Override PartName="/ppt/media/image8.png" ContentType="image/png"/>
  <Override PartName="/ppt/media/image28.png" ContentType="image/png"/>
  <Override PartName="/ppt/media/image30.jpeg" ContentType="image/jpeg"/>
  <Override PartName="/ppt/media/image27.png" ContentType="image/png"/>
  <Override PartName="/ppt/media/image4.png" ContentType="image/png"/>
  <Override PartName="/ppt/media/image40.jpeg" ContentType="image/jpeg"/>
  <Override PartName="/ppt/media/image17.png" ContentType="image/png"/>
  <Override PartName="/ppt/media/image26.png" ContentType="image/png"/>
  <Override PartName="/ppt/media/image3.png" ContentType="image/png"/>
  <Override PartName="/ppt/media/image18.png" ContentType="image/png"/>
  <Override PartName="/ppt/media/image2.jpeg" ContentType="image/jpeg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"/><Relationship Id="rId3" Type="http://schemas.openxmlformats.org/officeDocument/2006/relationships/image" Target="../media/image10"/><Relationship Id="rId4" Type="http://schemas.openxmlformats.org/officeDocument/2006/relationships/image" Target="../media/image11"/><Relationship Id="rId5" Type="http://schemas.openxmlformats.org/officeDocument/2006/relationships/image" Target="../media/image12.jpeg"/><Relationship Id="rId6" Type="http://schemas.openxmlformats.org/officeDocument/2006/relationships/image" Target="../media/image13"/><Relationship Id="rId7" Type="http://schemas.openxmlformats.org/officeDocument/2006/relationships/image" Target="../media/image14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"/><Relationship Id="rId3" Type="http://schemas.openxmlformats.org/officeDocument/2006/relationships/image" Target="../media/image20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4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jpeg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6.jpe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40320"/>
            <a:ext cx="10079640" cy="3189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68080" y="7283880"/>
            <a:ext cx="1234080" cy="2322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62640" y="7259400"/>
            <a:ext cx="560160" cy="280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D3392BEC-AA48-49FD-B2F5-3A981291C0A5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71360" y="839520"/>
            <a:ext cx="8064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8269560" y="839520"/>
            <a:ext cx="1638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76400" y="7139520"/>
            <a:ext cx="8064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8264880" y="7139520"/>
            <a:ext cx="1638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00" y="0"/>
            <a:ext cx="2535480" cy="35272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945000" y="3780000"/>
            <a:ext cx="9134640" cy="83916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Click to edit the title text formatPresentation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945000" y="4619880"/>
            <a:ext cx="7244640" cy="6991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3276000" y="7167600"/>
            <a:ext cx="3527280" cy="251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615000" y="2099880"/>
            <a:ext cx="3273840" cy="11754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7240320"/>
            <a:ext cx="10079640" cy="3189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68080" y="7283880"/>
            <a:ext cx="1234080" cy="2322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62640" y="7259400"/>
            <a:ext cx="560160" cy="280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49FCFA5-F948-4A8B-84BB-AF09EC3FBA95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71360" y="839520"/>
            <a:ext cx="8064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8269560" y="839520"/>
            <a:ext cx="1638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76400" y="7139520"/>
            <a:ext cx="8064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8264880" y="7139520"/>
            <a:ext cx="1638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105120" y="111960"/>
            <a:ext cx="9029160" cy="58716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504000" y="176832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39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1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2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2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67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67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67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7240320"/>
            <a:ext cx="10079640" cy="3189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68080" y="7283880"/>
            <a:ext cx="1234080" cy="2322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62640" y="7259400"/>
            <a:ext cx="560160" cy="280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A95CFDF6-ACB9-49FF-91D8-851BB4A57E27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71360" y="839520"/>
            <a:ext cx="8064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8269560" y="839520"/>
            <a:ext cx="1638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76400" y="7139520"/>
            <a:ext cx="8064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8264880" y="7139520"/>
            <a:ext cx="1638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3690720" y="6662520"/>
            <a:ext cx="2244240" cy="280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60680" y="4934160"/>
            <a:ext cx="378000" cy="33516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505800" y="5384520"/>
            <a:ext cx="2687760" cy="96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043120" y="4934160"/>
            <a:ext cx="377280" cy="33516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6890040" y="5384520"/>
            <a:ext cx="2683440" cy="96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852800" y="4934160"/>
            <a:ext cx="377640" cy="33516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3700080" y="5384520"/>
            <a:ext cx="2683080" cy="96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638000" y="583200"/>
            <a:ext cx="6803280" cy="5734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</a:t>
            </a:r>
            <a:r>
              <a:rPr i="1" lang="en-IN" sz="1600">
                <a:solidFill>
                  <a:srgbClr val="000000"/>
                </a:solidFill>
                <a:latin typeface="Century Gothic"/>
              </a:rPr>
              <a:t>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3216600" y="1316160"/>
            <a:ext cx="4820760" cy="251928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041560" y="2912040"/>
            <a:ext cx="1291680" cy="100728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729520" y="6627960"/>
            <a:ext cx="262080" cy="34920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6634800" y="6606000"/>
            <a:ext cx="294840" cy="39276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57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504000" y="176832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39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1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2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2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67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67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67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7240320"/>
            <a:ext cx="10079640" cy="3189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68080" y="7283880"/>
            <a:ext cx="1234080" cy="23220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62640" y="7259400"/>
            <a:ext cx="560160" cy="280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5ECCD0C6-CE3D-4626-8AE2-EA1432FC10DD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71360" y="839520"/>
            <a:ext cx="8064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8269560" y="839520"/>
            <a:ext cx="1638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76400" y="7139520"/>
            <a:ext cx="8064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8264880" y="7139520"/>
            <a:ext cx="1638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6153120" y="3334680"/>
            <a:ext cx="3611160" cy="34786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2099880"/>
            <a:ext cx="7979760" cy="686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83560" y="3129120"/>
            <a:ext cx="3212640" cy="415044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805440" y="223920"/>
            <a:ext cx="3273840" cy="117540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57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504000" y="176832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39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1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2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2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67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67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67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7240680"/>
            <a:ext cx="10080000" cy="31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92" name="Picture 6" descr="Global Edge PNG New Logo without taglin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68080" y="7283880"/>
            <a:ext cx="1235160" cy="232560"/>
          </a:xfrm>
          <a:prstGeom prst="rect">
            <a:avLst/>
          </a:prstGeom>
          <a:ln>
            <a:noFill/>
          </a:ln>
        </p:spPr>
      </p:pic>
      <p:sp>
        <p:nvSpPr>
          <p:cNvPr id="193" name="TextShape 2"/>
          <p:cNvSpPr txBox="1"/>
          <p:nvPr/>
        </p:nvSpPr>
        <p:spPr>
          <a:xfrm>
            <a:off x="110160" y="7282800"/>
            <a:ext cx="994320" cy="2354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E3ECC65-107E-491B-BB5D-BFF183EC1EAB}" type="slidenum">
              <a:rPr lang="en-US" sz="14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cxnSp>
        <p:nvCxnSpPr>
          <p:cNvPr id="194" name="Line 3"/>
          <p:cNvCxnSpPr/>
          <p:nvPr/>
        </p:nvCxnSpPr>
        <p:spPr>
          <a:xfrm>
            <a:off x="171360" y="839880"/>
            <a:ext cx="8064360" cy="360"/>
          </a:xfrm>
          <a:prstGeom prst="straightConnector1">
            <a:avLst/>
          </a:prstGeom>
          <a:ln w="38160">
            <a:solidFill>
              <a:srgbClr val="ff8500"/>
            </a:solidFill>
            <a:round/>
          </a:ln>
        </p:spPr>
      </p:cxnSp>
      <p:cxnSp>
        <p:nvCxnSpPr>
          <p:cNvPr id="195" name="Line 4"/>
          <p:cNvCxnSpPr/>
          <p:nvPr/>
        </p:nvCxnSpPr>
        <p:spPr>
          <a:xfrm>
            <a:off x="8269560" y="839880"/>
            <a:ext cx="1638720" cy="360"/>
          </a:xfrm>
          <a:prstGeom prst="straightConnector1">
            <a:avLst/>
          </a:prstGeom>
          <a:ln w="38160">
            <a:solidFill>
              <a:srgbClr val="0093dd"/>
            </a:solidFill>
            <a:round/>
          </a:ln>
        </p:spPr>
      </p:cxnSp>
      <p:cxnSp>
        <p:nvCxnSpPr>
          <p:cNvPr id="196" name="Line 5"/>
          <p:cNvCxnSpPr/>
          <p:nvPr/>
        </p:nvCxnSpPr>
        <p:spPr>
          <a:xfrm>
            <a:off x="176760" y="7139880"/>
            <a:ext cx="8064360" cy="360"/>
          </a:xfrm>
          <a:prstGeom prst="straightConnector1">
            <a:avLst/>
          </a:prstGeom>
          <a:ln w="38160">
            <a:solidFill>
              <a:srgbClr val="0093dd"/>
            </a:solidFill>
            <a:round/>
          </a:ln>
        </p:spPr>
      </p:cxnSp>
      <p:cxnSp>
        <p:nvCxnSpPr>
          <p:cNvPr id="197" name="Line 6"/>
          <p:cNvCxnSpPr/>
          <p:nvPr/>
        </p:nvCxnSpPr>
        <p:spPr>
          <a:xfrm>
            <a:off x="8265240" y="7139880"/>
            <a:ext cx="1638000" cy="360"/>
          </a:xfrm>
          <a:prstGeom prst="straightConnector1">
            <a:avLst/>
          </a:prstGeom>
          <a:ln w="38160">
            <a:solidFill>
              <a:srgbClr val="ff8500"/>
            </a:solidFill>
            <a:round/>
          </a:ln>
        </p:spPr>
      </p:cxnSp>
      <p:sp>
        <p:nvSpPr>
          <p:cNvPr id="198" name="PlaceHolder 7"/>
          <p:cNvSpPr>
            <a:spLocks noGrp="1"/>
          </p:cNvSpPr>
          <p:nvPr>
            <p:ph type="title"/>
          </p:nvPr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00000"/>
              </a:lnSpc>
              <a:buFont typeface="Wingdings 2" charset="2"/>
              <a:buChar char=""/>
            </a:pPr>
            <a:r>
              <a:rPr lang="en-US" sz="2200">
                <a:solidFill>
                  <a:srgbClr val="1f1a17"/>
                </a:solidFill>
                <a:latin typeface="Century Gothic"/>
              </a:rPr>
              <a:t>Click to edit Master text styles</a:t>
            </a:r>
            <a:r>
              <a:rPr lang="en-US" sz="2200">
                <a:solidFill>
                  <a:srgbClr val="1f1a17"/>
                </a:solidFill>
                <a:latin typeface="Century Gothic"/>
              </a:rPr>
              <a:t>
</a:t>
            </a:r>
            <a:r>
              <a:rPr lang="en-US" sz="2000">
                <a:solidFill>
                  <a:srgbClr val="1f1a17"/>
                </a:solidFill>
                <a:latin typeface="Century Gothic"/>
              </a:rPr>
              <a:t>Second level</a:t>
            </a:r>
            <a:r>
              <a:rPr lang="en-US" sz="2000">
                <a:solidFill>
                  <a:srgbClr val="1f1a17"/>
                </a:solidFill>
                <a:latin typeface="Century Gothic"/>
              </a:rPr>
              <a:t>
</a:t>
            </a:r>
            <a:r>
              <a:rPr lang="en-US" sz="1700">
                <a:solidFill>
                  <a:srgbClr val="1f1a17"/>
                </a:solidFill>
                <a:latin typeface="Century Gothic"/>
              </a:rPr>
              <a:t>Third level</a:t>
            </a:r>
            <a:r>
              <a:rPr lang="en-US" sz="1700">
                <a:solidFill>
                  <a:srgbClr val="1f1a17"/>
                </a:solidFill>
                <a:latin typeface="Century Gothic"/>
              </a:rPr>
              <a:t>
</a:t>
            </a:r>
            <a:r>
              <a:rPr lang="en-US" sz="1500">
                <a:solidFill>
                  <a:srgbClr val="1f1a17"/>
                </a:solidFill>
                <a:latin typeface="Century Gothic"/>
              </a:rPr>
              <a:t>Fourth level</a:t>
            </a:r>
            <a:r>
              <a:rPr lang="en-US" sz="1500">
                <a:solidFill>
                  <a:srgbClr val="1f1a17"/>
                </a:solidFill>
                <a:latin typeface="Century Gothic"/>
              </a:rPr>
              <a:t>
</a:t>
            </a:r>
            <a:r>
              <a:rPr lang="en-US" sz="1500">
                <a:solidFill>
                  <a:srgbClr val="1f1a17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199" name="PlaceHolder 8"/>
          <p:cNvSpPr>
            <a:spLocks noGrp="1"/>
          </p:cNvSpPr>
          <p:nvPr>
            <p:ph type="title"/>
          </p:nvPr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93dd"/>
                </a:solid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200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529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089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639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2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2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2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21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579840" y="6685560"/>
            <a:ext cx="2467080" cy="2354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www.globaledgesoft.com</a:t>
            </a:r>
            <a:endParaRPr/>
          </a:p>
        </p:txBody>
      </p:sp>
      <p:pic>
        <p:nvPicPr>
          <p:cNvPr id="236" name="Picture 14" descr="indi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60320" y="4933800"/>
            <a:ext cx="378720" cy="336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505800" y="5384160"/>
            <a:ext cx="2687760" cy="794880"/>
          </a:xfrm>
          <a:prstGeom prst="rect">
            <a:avLst/>
          </a:prstGeom>
          <a:noFill/>
          <a:ln>
            <a:noFill/>
          </a:ln>
        </p:spPr>
        <p:txBody>
          <a:bodyPr anchorCtr="1"/>
          <a:p>
            <a:pPr algn="ctr">
              <a:lnSpc>
                <a:spcPct val="100000"/>
              </a:lnSpc>
            </a:pPr>
            <a:r>
              <a:rPr lang="en-GB" sz="13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3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3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238" name="Picture 17" descr="india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042760" y="4933800"/>
            <a:ext cx="378000" cy="33624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6889680" y="5384160"/>
            <a:ext cx="2684160" cy="794880"/>
          </a:xfrm>
          <a:prstGeom prst="rect">
            <a:avLst/>
          </a:prstGeom>
          <a:noFill/>
          <a:ln>
            <a:noFill/>
          </a:ln>
        </p:spPr>
        <p:txBody>
          <a:bodyPr anchorCtr="1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240" name="Picture 24" descr="download (3)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4852800" y="4933800"/>
            <a:ext cx="378000" cy="336240"/>
          </a:xfrm>
          <a:prstGeom prst="rect">
            <a:avLst/>
          </a:prstGeom>
          <a:ln>
            <a:noFill/>
          </a:ln>
        </p:spPr>
      </p:pic>
      <p:sp>
        <p:nvSpPr>
          <p:cNvPr id="241" name="CustomShape 4"/>
          <p:cNvSpPr/>
          <p:nvPr/>
        </p:nvSpPr>
        <p:spPr>
          <a:xfrm>
            <a:off x="3699720" y="5384160"/>
            <a:ext cx="2684160" cy="794880"/>
          </a:xfrm>
          <a:prstGeom prst="rect">
            <a:avLst/>
          </a:prstGeom>
          <a:noFill/>
          <a:ln>
            <a:noFill/>
          </a:ln>
        </p:spPr>
        <p:txBody>
          <a:bodyPr anchorCtr="1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242" name="TextShape 5"/>
          <p:cNvSpPr txBox="1"/>
          <p:nvPr/>
        </p:nvSpPr>
        <p:spPr>
          <a:xfrm>
            <a:off x="1638000" y="583560"/>
            <a:ext cx="6804000" cy="844920"/>
          </a:xfrm>
          <a:prstGeom prst="rect">
            <a:avLst/>
          </a:prstGeom>
        </p:spPr>
        <p:txBody>
          <a:bodyPr lIns="95400" rIns="95400" tIns="47880" bIns="47880" anchorCtr="1"/>
          <a:p>
            <a:pPr algn="ctr"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US" sz="22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US" sz="22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US" sz="22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243" name="Picture 15" descr="growing-plant.jpg"/>
          <p:cNvPicPr/>
          <p:nvPr/>
        </p:nvPicPr>
        <p:blipFill>
          <a:blip r:embed="rId5">
            <a:lum contrast="10000"/>
          </a:blip>
          <a:stretch>
            <a:fillRect/>
          </a:stretch>
        </p:blipFill>
        <p:spPr>
          <a:xfrm>
            <a:off x="3216600" y="1315800"/>
            <a:ext cx="4821480" cy="2520000"/>
          </a:xfrm>
          <a:prstGeom prst="rect">
            <a:avLst/>
          </a:prstGeom>
          <a:ln>
            <a:noFill/>
          </a:ln>
        </p:spPr>
      </p:pic>
      <p:pic>
        <p:nvPicPr>
          <p:cNvPr id="244" name="Picture 13" descr="car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2041560" y="2912040"/>
            <a:ext cx="1292040" cy="1008000"/>
          </a:xfrm>
          <a:prstGeom prst="rect">
            <a:avLst/>
          </a:prstGeom>
          <a:ln>
            <a:noFill/>
          </a:ln>
        </p:spPr>
      </p:pic>
      <p:pic>
        <p:nvPicPr>
          <p:cNvPr id="245" name="Picture 23" descr="CBpFkPaz.png"/>
          <p:cNvPicPr/>
          <p:nvPr/>
        </p:nvPicPr>
        <p:blipFill>
          <a:blip r:embed="rId7"/>
          <a:stretch>
            <a:fillRect/>
          </a:stretch>
        </p:blipFill>
        <p:spPr>
          <a:xfrm>
            <a:off x="2729880" y="6627960"/>
            <a:ext cx="262440" cy="349920"/>
          </a:xfrm>
          <a:prstGeom prst="rect">
            <a:avLst/>
          </a:prstGeom>
          <a:ln>
            <a:noFill/>
          </a:ln>
        </p:spPr>
      </p:pic>
      <p:pic>
        <p:nvPicPr>
          <p:cNvPr id="246" name="Picture 26" descr="download (2)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6634440" y="6606360"/>
            <a:ext cx="295200" cy="393840"/>
          </a:xfrm>
          <a:prstGeom prst="rect">
            <a:avLst/>
          </a:prstGeom>
          <a:ln>
            <a:noFill/>
          </a:ln>
        </p:spPr>
      </p:pic>
      <p:sp>
        <p:nvSpPr>
          <p:cNvPr id="247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67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529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089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639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2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2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2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210">
                <a:latin typeface="Arial"/>
              </a:rPr>
              <a:t>Seventh Outline Level</a:t>
            </a:r>
            <a:endParaRPr/>
          </a:p>
        </p:txBody>
      </p:sp>
      <p:sp>
        <p:nvSpPr>
          <p:cNvPr id="249" name="PlaceHolder 8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0" name="PlaceHolder 9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464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51" name="PlaceHolder 10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0362C9E1-68CD-4868-A898-3DFCEB9D9637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153120" y="3335040"/>
            <a:ext cx="3612240" cy="2956680"/>
          </a:xfrm>
          <a:prstGeom prst="rect">
            <a:avLst/>
          </a:prstGeom>
        </p:spPr>
        <p:txBody>
          <a:bodyPr lIns="95400" rIns="95400" tIns="47880" bIns="47880" anchorCtr="1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0" y="2099880"/>
            <a:ext cx="7979760" cy="576360"/>
          </a:xfrm>
          <a:prstGeom prst="rect">
            <a:avLst/>
          </a:prstGeom>
        </p:spPr>
        <p:txBody>
          <a:bodyPr lIns="95400" rIns="95400" tIns="47880" bIns="47880" anchorCtr="1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288" name="Picture 9" descr="chip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383200" y="3129120"/>
            <a:ext cx="3213000" cy="4151160"/>
          </a:xfrm>
          <a:prstGeom prst="rect">
            <a:avLst/>
          </a:prstGeom>
          <a:ln>
            <a:noFill/>
          </a:ln>
        </p:spPr>
      </p:pic>
      <p:pic>
        <p:nvPicPr>
          <p:cNvPr id="289" name="Picture 5" descr="GLobal Edge Logo with TM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805080" y="223560"/>
            <a:ext cx="3274920" cy="1175760"/>
          </a:xfrm>
          <a:prstGeom prst="rect">
            <a:avLst/>
          </a:prstGeom>
          <a:ln>
            <a:noFill/>
          </a:ln>
        </p:spPr>
      </p:pic>
      <p:sp>
        <p:nvSpPr>
          <p:cNvPr id="29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67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529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089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639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2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2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2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21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945000" y="3780720"/>
            <a:ext cx="9134640" cy="83916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800">
                <a:solidFill>
                  <a:srgbClr val="ffffff"/>
                </a:solidFill>
                <a:latin typeface="Century Gothic"/>
              </a:rPr>
              <a:t>IPC – Inter Process Communication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Shared Memory</a:t>
            </a:r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Multiple processes are given access to the same block of memory which creates a shared buffer for the processes to communicate with each other.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Let's have an analogy...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Implementing Shared Memory</a:t>
            </a:r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Wingdings"/>
              <a:buChar char="Ø"/>
            </a:pPr>
            <a:r>
              <a:rPr b="1" lang="en-US" sz="2000">
                <a:solidFill>
                  <a:srgbClr val="000000"/>
                </a:solidFill>
                <a:latin typeface="Century Gothic"/>
              </a:rPr>
              <a:t>POSIX Shared Memory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shm_open()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creates a new or opens an existing shared memory object.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shm_unlink()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unlink shared memory object.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ftruncate()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truncate a file to specified length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void *mmap()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maps shared memory object in VAS of calling process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munmap()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unmap shared memory object from VAS of calling process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Semaphores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A simple structure that synchronizes multiple processes acting on shared resources.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Shared resource manager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Types of Semaphores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Binary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Counting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Implementing Semaphores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StarSymbol"/>
              <a:buChar char=""/>
            </a:pPr>
            <a:r>
              <a:rPr b="1" lang="en-US" sz="2000">
                <a:solidFill>
                  <a:srgbClr val="000000"/>
                </a:solidFill>
                <a:latin typeface="Century Gothic"/>
              </a:rPr>
              <a:t>POSIX Semaphores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sem_t *sem_open() -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 create a POSIX semaphore or open an existing one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sem_close() -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 closes specified POSIX semaphore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sem_wait() -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 decrements (locks) semaphore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sem_post() -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 increments (unlocks) semaphore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What is IPC and Why we need it?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Pipes &amp; its implementation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Message Queues &amp; its implementation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Shared Memory &amp; its implementation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Semaphores , Types of Semaphores &amp; their implementation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Agenda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IN" sz="2000">
                <a:solidFill>
                  <a:srgbClr val="1f1a17"/>
                </a:solidFill>
                <a:latin typeface="Century Gothic"/>
              </a:rPr>
              <a:t>    </a:t>
            </a:r>
            <a:r>
              <a:rPr b="1" lang="en-IN" sz="2000">
                <a:solidFill>
                  <a:srgbClr val="1f1a17"/>
                </a:solidFill>
                <a:latin typeface="Century Gothic"/>
              </a:rPr>
              <a:t>Inter-process communication</a:t>
            </a:r>
            <a:r>
              <a:rPr lang="en-IN" sz="2000">
                <a:solidFill>
                  <a:srgbClr val="1f1a17"/>
                </a:solidFill>
                <a:latin typeface="Century Gothic"/>
              </a:rPr>
              <a:t> or </a:t>
            </a:r>
            <a:r>
              <a:rPr b="1" lang="en-IN" sz="2000">
                <a:solidFill>
                  <a:srgbClr val="1f1a17"/>
                </a:solidFill>
                <a:latin typeface="Century Gothic"/>
              </a:rPr>
              <a:t>interprocess communication</a:t>
            </a:r>
            <a:r>
              <a:rPr lang="en-IN" sz="2000">
                <a:solidFill>
                  <a:srgbClr val="1f1a17"/>
                </a:solidFill>
                <a:latin typeface="Century Gothic"/>
              </a:rPr>
              <a:t> (</a:t>
            </a:r>
            <a:r>
              <a:rPr b="1" lang="en-IN" sz="2000">
                <a:solidFill>
                  <a:srgbClr val="1f1a17"/>
                </a:solidFill>
                <a:latin typeface="Century Gothic"/>
              </a:rPr>
              <a:t>IPC</a:t>
            </a:r>
            <a:r>
              <a:rPr lang="en-IN" sz="2000">
                <a:solidFill>
                  <a:srgbClr val="1f1a17"/>
                </a:solidFill>
                <a:latin typeface="Century Gothic"/>
              </a:rPr>
              <a:t>) refers specifically to the mechanisms an operating system provides to allow processes it manages to share data.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What is IPC ?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Why we need IPC ?</a:t>
            </a:r>
            <a:endParaRPr/>
          </a:p>
        </p:txBody>
      </p:sp>
      <p:pic>
        <p:nvPicPr>
          <p:cNvPr id="3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080000"/>
            <a:ext cx="9503640" cy="57600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Pipes</a:t>
            </a:r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StarSymbol"/>
              <a:buChar char=""/>
            </a:pP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A unidirectional data channel. Data written to the write end of the pipe is buffered by the operating system until it is read from the read end of the pipe.</a:t>
            </a:r>
            <a:endParaRPr/>
          </a:p>
          <a:p>
            <a:pPr>
              <a:lnSpc>
                <a:spcPct val="150000"/>
              </a:lnSpc>
              <a:buFont typeface="Wingdings"/>
              <a:buChar char="Ø"/>
            </a:pP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Implementing Pipes</a:t>
            </a:r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Wingdings"/>
              <a:buChar char="Ø"/>
            </a:pPr>
            <a:r>
              <a:rPr b="1" lang="en-US" sz="2000">
                <a:solidFill>
                  <a:srgbClr val="000000"/>
                </a:solidFill>
                <a:latin typeface="Century Gothic"/>
              </a:rPr>
              <a:t>POSIX pipes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int pipe()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 – creates an unnamed pipe for related processes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int mkfifo()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creates a named pipe for unidirectional flow of data.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Message Queues</a:t>
            </a:r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Two (or more) processes can exchange information via access to a common system message queue. The sending process places via some (OS) message-passing module a message onto a queue which can be read by another process.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Implementing Message Queues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Wingdings"/>
              <a:buChar char="Ø"/>
            </a:pPr>
            <a:r>
              <a:rPr b="1" lang="en-US" sz="2000">
                <a:solidFill>
                  <a:srgbClr val="000000"/>
                </a:solidFill>
                <a:latin typeface="Century Gothic"/>
              </a:rPr>
              <a:t>POSIX Message Queue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arenR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mqd_t mq_open()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creates a new message queue or opens an existing message queue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mqd_t mq_send() -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send message to a queue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mqd_t mq_recieve()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receive receive a message from message queue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mqd_t mq_close()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close a message queue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mqd_t mq_unlink() - </a:t>
            </a:r>
            <a:r>
              <a:rPr lang="en-US" sz="2000">
                <a:solidFill>
                  <a:srgbClr val="000000"/>
                </a:solidFill>
                <a:latin typeface="Century gothic"/>
              </a:rPr>
              <a:t>remove a message queue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mq_getattr() &amp; mq_setattr – get and set attributes of message queue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105120" y="111600"/>
            <a:ext cx="9029880" cy="588240"/>
          </a:xfrm>
          <a:prstGeom prst="rect">
            <a:avLst/>
          </a:prstGeom>
        </p:spPr>
        <p:txBody>
          <a:bodyPr lIns="95400" rIns="95400" tIns="47880" bIns="4788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entury Gothic"/>
              </a:rPr>
              <a:t>Implementing Message Queues Contd...</a:t>
            </a:r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171720" y="979560"/>
            <a:ext cx="9731160" cy="6048000"/>
          </a:xfrm>
          <a:prstGeom prst="rect">
            <a:avLst/>
          </a:prstGeom>
        </p:spPr>
        <p:txBody>
          <a:bodyPr lIns="95400" rIns="95400" tIns="47880" bIns="47880"/>
          <a:p>
            <a:pPr>
              <a:lnSpc>
                <a:spcPct val="150000"/>
              </a:lnSpc>
              <a:buFont typeface="Wingdings"/>
              <a:buChar char="Ø"/>
            </a:pPr>
            <a:r>
              <a:rPr b="1" lang="en-US" sz="2000">
                <a:solidFill>
                  <a:srgbClr val="000000"/>
                </a:solidFill>
                <a:latin typeface="Century Gothic"/>
              </a:rPr>
              <a:t>System V Message Queues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msgget() - get a system V message queue identifier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msgsnd() - send message to message queue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urier 10 Pitch"/>
              </a:rPr>
              <a:t>int msgrcv() - receive message from a message queue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