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6.png" ContentType="image/png"/>
  <Override PartName="/ppt/media/image29.jpeg" ContentType="image/jpeg"/>
  <Override PartName="/ppt/media/image25.png" ContentType="image/png"/>
  <Override PartName="/ppt/media/image23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6.jpeg" ContentType="image/jpeg"/>
  <Override PartName="/ppt/media/image19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image" Target="../media/image24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600" cy="19195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9600" cy="13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296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7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9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0" name="CustomShape 7"/>
          <p:cNvSpPr/>
          <p:nvPr/>
        </p:nvSpPr>
        <p:spPr>
          <a:xfrm>
            <a:off x="2678760" y="3625920"/>
            <a:ext cx="16282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141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960" cy="1821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367200" y="2930760"/>
            <a:ext cx="195012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143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4" name="CustomShape 9"/>
          <p:cNvSpPr/>
          <p:nvPr/>
        </p:nvSpPr>
        <p:spPr>
          <a:xfrm>
            <a:off x="500040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45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6" name="CustomShape 10"/>
          <p:cNvSpPr/>
          <p:nvPr/>
        </p:nvSpPr>
        <p:spPr>
          <a:xfrm>
            <a:off x="268524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47" name="CustomShape 11"/>
          <p:cNvSpPr/>
          <p:nvPr/>
        </p:nvSpPr>
        <p:spPr>
          <a:xfrm>
            <a:off x="1188720" y="317520"/>
            <a:ext cx="4937040" cy="311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48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120" cy="1370880"/>
          </a:xfrm>
          <a:prstGeom prst="rect">
            <a:avLst/>
          </a:prstGeom>
          <a:ln>
            <a:noFill/>
          </a:ln>
        </p:spPr>
      </p:pic>
      <p:pic>
        <p:nvPicPr>
          <p:cNvPr id="149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080" cy="547920"/>
          </a:xfrm>
          <a:prstGeom prst="rect">
            <a:avLst/>
          </a:prstGeom>
          <a:ln>
            <a:noFill/>
          </a:ln>
        </p:spPr>
      </p:pic>
      <p:pic>
        <p:nvPicPr>
          <p:cNvPr id="150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720" cy="189720"/>
          </a:xfrm>
          <a:prstGeom prst="rect">
            <a:avLst/>
          </a:prstGeom>
          <a:ln>
            <a:noFill/>
          </a:ln>
        </p:spPr>
      </p:pic>
      <p:pic>
        <p:nvPicPr>
          <p:cNvPr id="151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480" cy="213480"/>
          </a:xfrm>
          <a:prstGeom prst="rect">
            <a:avLst/>
          </a:prstGeom>
          <a:ln>
            <a:noFill/>
          </a:ln>
        </p:spPr>
      </p:pic>
      <p:sp>
        <p:nvSpPr>
          <p:cNvPr id="152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3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8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2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3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4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5" name="CustomShape 7"/>
          <p:cNvSpPr/>
          <p:nvPr/>
        </p:nvSpPr>
        <p:spPr>
          <a:xfrm>
            <a:off x="4465440" y="1815120"/>
            <a:ext cx="2620440" cy="1892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0" y="1143000"/>
            <a:ext cx="5790600" cy="373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97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000" cy="225864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99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0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2057400"/>
            <a:ext cx="6628680" cy="456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>
                <a:solidFill>
                  <a:srgbClr val="ffffff"/>
                </a:solidFill>
                <a:latin typeface="Century Gothic"/>
              </a:rPr>
              <a:t>Priority inversion,Priority inheritance &amp; Priority ceiling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685800" y="2514600"/>
            <a:ext cx="525708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Viswanadham Chendrasekhar</a:t>
            </a:r>
            <a:endParaRPr/>
          </a:p>
        </p:txBody>
      </p:sp>
    </p:spTree>
  </p:cSld>
  <p:transition>
    <p:cover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Priority Ceiling :</a:t>
            </a:r>
            <a:endParaRPr/>
          </a:p>
        </p:txBody>
      </p:sp>
      <p:pic>
        <p:nvPicPr>
          <p:cNvPr id="2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5760" y="962640"/>
            <a:ext cx="3882600" cy="2385720"/>
          </a:xfrm>
          <a:prstGeom prst="rect">
            <a:avLst/>
          </a:prstGeom>
          <a:ln>
            <a:noFill/>
          </a:ln>
        </p:spPr>
      </p:pic>
    </p:spTree>
  </p:cSld>
  <p:transition>
    <p:cover dir="d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cover dir="d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cover dir="d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336699"/>
                </a:solidFill>
                <a:latin typeface="Century Gothic"/>
              </a:rPr>
              <a:t>Agenda</a:t>
            </a:r>
            <a:r>
              <a:rPr lang="en-IN" sz="1400">
                <a:solidFill>
                  <a:srgbClr val="3399ff"/>
                </a:solidFill>
                <a:latin typeface="Century Gothic"/>
              </a:rPr>
              <a:t>: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180000" y="684000"/>
            <a:ext cx="6942960" cy="23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</a:t>
            </a:r>
            <a:r>
              <a:rPr lang="en-IN">
                <a:latin typeface="Century Gothic"/>
              </a:rPr>
              <a:t>What is priority inversion 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</a:t>
            </a:r>
            <a:r>
              <a:rPr lang="en-IN">
                <a:latin typeface="Century Gothic"/>
              </a:rPr>
              <a:t>What are the techniques to solve the priority inversion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</a:t>
            </a:r>
            <a:r>
              <a:rPr lang="en-IN">
                <a:latin typeface="Century Gothic"/>
              </a:rPr>
              <a:t>How priority inversion works?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</a:t>
            </a:r>
            <a:r>
              <a:rPr lang="en-IN">
                <a:latin typeface="Century Gothic"/>
              </a:rPr>
              <a:t>How priority celling works ? </a:t>
            </a:r>
            <a:endParaRPr/>
          </a:p>
        </p:txBody>
      </p:sp>
    </p:spTree>
  </p:cSld>
  <p:transition>
    <p:cover dir="d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Priority :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256680" y="662040"/>
            <a:ext cx="6870960" cy="113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What is priority ?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something that is more important than other things and that needs to be done or dealt with first.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16000" y="1958040"/>
            <a:ext cx="6839640" cy="113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What is priority inversion ?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something that which has less priority will get all the benefits and high priority is waiting for the same benefits.  </a:t>
            </a:r>
            <a:endParaRPr/>
          </a:p>
        </p:txBody>
      </p:sp>
    </p:spTree>
  </p:cSld>
  <p:transition>
    <p:cover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Priority inversion :</a:t>
            </a:r>
            <a:endParaRPr/>
          </a:p>
        </p:txBody>
      </p:sp>
      <p:pic>
        <p:nvPicPr>
          <p:cNvPr id="2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8640" y="592560"/>
            <a:ext cx="4473000" cy="207108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259920" y="2956320"/>
            <a:ext cx="6867720" cy="77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Job j1 (priority) &lt; job j2 (priority)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Job j1 &amp; job j2 requires the same resources S</a:t>
            </a:r>
            <a:endParaRPr/>
          </a:p>
        </p:txBody>
      </p:sp>
    </p:spTree>
  </p:cSld>
  <p:transition>
    <p:cover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Cont...</a:t>
            </a:r>
            <a:endParaRPr/>
          </a:p>
        </p:txBody>
      </p:sp>
      <p:pic>
        <p:nvPicPr>
          <p:cNvPr id="2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635760"/>
            <a:ext cx="4646880" cy="209988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208080" y="2841120"/>
            <a:ext cx="6991560" cy="81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Job j1 (priority) &lt; job j2 (priority) &lt; job j3(priority)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Job 1 &amp; job 3 requires same resources</a:t>
            </a:r>
            <a:endParaRPr/>
          </a:p>
        </p:txBody>
      </p:sp>
    </p:spTree>
  </p:cSld>
  <p:transition>
    <p:cover dir="d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4000" y="1212840"/>
            <a:ext cx="6582960" cy="12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Century Gothic"/>
              </a:rPr>
              <a:t>“</a:t>
            </a:r>
            <a:r>
              <a:rPr lang="en-IN" sz="2000">
                <a:latin typeface="Century Gothic"/>
              </a:rPr>
              <a:t>Even when you think you’ve tested everything that you can possibly imagine, you’re wrong”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Century Gothic"/>
              </a:rPr>
              <a:t>-- Glenn E. Reeves  (Pathfinder’s Software Team Leader)</a:t>
            </a:r>
            <a:endParaRPr/>
          </a:p>
        </p:txBody>
      </p:sp>
    </p:spTree>
  </p:cSld>
  <p:transition>
    <p:cover dir="d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336699"/>
                </a:solidFill>
                <a:latin typeface="Century Gothic"/>
              </a:rPr>
              <a:t>December 4, 1976:</a:t>
            </a:r>
            <a:endParaRPr/>
          </a:p>
        </p:txBody>
      </p:sp>
      <p:pic>
        <p:nvPicPr>
          <p:cNvPr id="2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709920"/>
            <a:ext cx="3455640" cy="25297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84680" y="720000"/>
            <a:ext cx="3414960" cy="2519640"/>
          </a:xfrm>
          <a:prstGeom prst="rect">
            <a:avLst/>
          </a:prstGeom>
          <a:ln>
            <a:noFill/>
          </a:ln>
        </p:spPr>
      </p:pic>
    </p:spTree>
  </p:cSld>
  <p:transition>
    <p:cover dir="d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9320" y="792000"/>
            <a:ext cx="5710320" cy="2807640"/>
          </a:xfrm>
          <a:prstGeom prst="rect">
            <a:avLst/>
          </a:prstGeom>
          <a:ln>
            <a:noFill/>
          </a:ln>
        </p:spPr>
      </p:pic>
    </p:spTree>
  </p:cSld>
  <p:transition>
    <p:cover dir="d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Priority Inheritance :</a:t>
            </a:r>
            <a:endParaRPr/>
          </a:p>
        </p:txBody>
      </p:sp>
      <p:pic>
        <p:nvPicPr>
          <p:cNvPr id="2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815040"/>
            <a:ext cx="4895640" cy="2640600"/>
          </a:xfrm>
          <a:prstGeom prst="rect">
            <a:avLst/>
          </a:prstGeom>
          <a:ln>
            <a:noFill/>
          </a:ln>
        </p:spPr>
      </p:pic>
    </p:spTree>
  </p:cSld>
  <p:transition>
    <p:cover dir="d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