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22.jpeg" ContentType="image/jpeg"/>
  <Override PartName="/ppt/media/image4.png" ContentType="image/png"/>
  <Override PartName="/ppt/media/image17.png" ContentType="image/png"/>
  <Override PartName="/ppt/media/image3.png" ContentType="image/pn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jpeg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1600" cy="170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2440" cy="1231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6200" y="3951000"/>
            <a:ext cx="70524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8221543-3DD5-4328-9293-749935E12501}" type="slidenum">
              <a:rPr lang="en-IN" sz="1000">
                <a:solidFill>
                  <a:srgbClr val="1f1a17"/>
                </a:solidFill>
                <a:latin typeface="Century Gothic"/>
                <a:ea typeface="DejaVu Sans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6720" cy="191664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377440" y="3901320"/>
            <a:ext cx="2556720" cy="1335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  <a:ea typeface="DejaVu Sans"/>
              </a:rPr>
              <a:t>Copyright © 2016, Global Edge Software Ltd.</a:t>
            </a:r>
            <a:endParaRPr/>
          </a:p>
        </p:txBody>
      </p:sp>
      <p:pic>
        <p:nvPicPr>
          <p:cNvPr id="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2760" cy="63648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1600" cy="170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2440" cy="1231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6200" y="3951000"/>
            <a:ext cx="70524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98E32F4-BE17-41CC-BB61-D4F09D09A7FE}" type="slidenum">
              <a:rPr lang="en-IN" sz="1000">
                <a:solidFill>
                  <a:srgbClr val="1f1a17"/>
                </a:solidFill>
                <a:latin typeface="Century Gothic"/>
                <a:ea typeface="DejaVu Sans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1600" cy="170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2440" cy="1231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6200" y="3951000"/>
            <a:ext cx="70524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A9008D58-2C7B-42F9-A50A-DFEEB46BBAF1}" type="slidenum">
              <a:rPr lang="en-IN" sz="1000">
                <a:solidFill>
                  <a:srgbClr val="1f1a17"/>
                </a:solidFill>
                <a:latin typeface="Century Gothic"/>
                <a:ea typeface="DejaVu Sans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3940920"/>
            <a:ext cx="7311600" cy="170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2440" cy="1231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196200" y="3951000"/>
            <a:ext cx="70524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C01D68B-D90C-4474-95FD-A29EDA89F6E8}" type="slidenum">
              <a:rPr lang="en-IN" sz="1000">
                <a:solidFill>
                  <a:srgbClr val="1f1a17"/>
                </a:solidFill>
                <a:latin typeface="Century Gothic"/>
                <a:ea typeface="DejaVu Sans"/>
              </a:rPr>
              <a:t>&lt;number&gt;</a:t>
            </a:fld>
            <a:endParaRPr/>
          </a:p>
        </p:txBody>
      </p:sp>
      <p:sp>
        <p:nvSpPr>
          <p:cNvPr id="135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6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7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940920"/>
            <a:ext cx="7311600" cy="170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7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2440" cy="1231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-196200" y="3951000"/>
            <a:ext cx="70524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7E5C58F-AD03-4A3F-A357-93FF64594028}" type="slidenum">
              <a:rPr lang="en-IN" sz="1000">
                <a:solidFill>
                  <a:srgbClr val="1f1a17"/>
                </a:solidFill>
                <a:latin typeface="Century Gothic"/>
                <a:ea typeface="DejaVu Sans"/>
              </a:rPr>
              <a:t>&lt;number&gt;</a:t>
            </a:fld>
            <a:endParaRPr/>
          </a:p>
        </p:txBody>
      </p:sp>
      <p:sp>
        <p:nvSpPr>
          <p:cNvPr id="178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79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0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81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2678760" y="3625920"/>
            <a:ext cx="162540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00ff"/>
                </a:solidFill>
                <a:latin typeface="Century Gothic"/>
                <a:ea typeface="DejaVu Sans"/>
              </a:rPr>
              <a:t>www.globaledgesoft.com </a:t>
            </a:r>
            <a:endParaRPr/>
          </a:p>
        </p:txBody>
      </p:sp>
      <p:pic>
        <p:nvPicPr>
          <p:cNvPr id="183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1080" cy="179280"/>
          </a:xfrm>
          <a:prstGeom prst="rect">
            <a:avLst/>
          </a:prstGeom>
          <a:ln>
            <a:noFill/>
          </a:ln>
        </p:spPr>
      </p:pic>
      <p:sp>
        <p:nvSpPr>
          <p:cNvPr id="184" name="CustomShape 8"/>
          <p:cNvSpPr/>
          <p:nvPr/>
        </p:nvSpPr>
        <p:spPr>
          <a:xfrm>
            <a:off x="367200" y="2930760"/>
            <a:ext cx="19472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Bangalore</a:t>
            </a:r>
            <a:endParaRPr/>
          </a:p>
        </p:txBody>
      </p:sp>
      <p:pic>
        <p:nvPicPr>
          <p:cNvPr id="185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0720" cy="179280"/>
          </a:xfrm>
          <a:prstGeom prst="rect">
            <a:avLst/>
          </a:prstGeom>
          <a:ln>
            <a:noFill/>
          </a:ln>
        </p:spPr>
      </p:pic>
      <p:sp>
        <p:nvSpPr>
          <p:cNvPr id="186" name="CustomShape 9"/>
          <p:cNvSpPr/>
          <p:nvPr/>
        </p:nvSpPr>
        <p:spPr>
          <a:xfrm>
            <a:off x="5000400" y="2930760"/>
            <a:ext cx="194400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Hyderabad</a:t>
            </a:r>
            <a:endParaRPr/>
          </a:p>
        </p:txBody>
      </p:sp>
      <p:pic>
        <p:nvPicPr>
          <p:cNvPr id="187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0720" cy="179280"/>
          </a:xfrm>
          <a:prstGeom prst="rect">
            <a:avLst/>
          </a:prstGeom>
          <a:ln>
            <a:noFill/>
          </a:ln>
        </p:spPr>
      </p:pic>
      <p:sp>
        <p:nvSpPr>
          <p:cNvPr id="188" name="CustomShape 10"/>
          <p:cNvSpPr/>
          <p:nvPr/>
        </p:nvSpPr>
        <p:spPr>
          <a:xfrm>
            <a:off x="2685240" y="2930760"/>
            <a:ext cx="194400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  <a:ea typeface="DejaVu Sans"/>
              </a:rPr>
              <a:t>California</a:t>
            </a:r>
            <a:endParaRPr/>
          </a:p>
        </p:txBody>
      </p:sp>
      <p:sp>
        <p:nvSpPr>
          <p:cNvPr id="189" name="CustomShape 11"/>
          <p:cNvSpPr/>
          <p:nvPr/>
        </p:nvSpPr>
        <p:spPr>
          <a:xfrm>
            <a:off x="1188720" y="317520"/>
            <a:ext cx="4934160" cy="308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  <a:ea typeface="DejaVu Sans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  <a:ea typeface="DejaVu Sans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  <a:ea typeface="DejaVu Sans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  <a:ea typeface="DejaVu Sans"/>
              </a:rPr>
              <a:t>Small enough to Care</a:t>
            </a:r>
            <a:endParaRPr/>
          </a:p>
        </p:txBody>
      </p:sp>
      <p:pic>
        <p:nvPicPr>
          <p:cNvPr id="190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5240" cy="1368000"/>
          </a:xfrm>
          <a:prstGeom prst="rect">
            <a:avLst/>
          </a:prstGeom>
          <a:ln>
            <a:noFill/>
          </a:ln>
        </p:spPr>
      </p:pic>
      <p:pic>
        <p:nvPicPr>
          <p:cNvPr id="191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4200" cy="545040"/>
          </a:xfrm>
          <a:prstGeom prst="rect">
            <a:avLst/>
          </a:prstGeom>
          <a:ln>
            <a:noFill/>
          </a:ln>
        </p:spPr>
      </p:pic>
      <p:pic>
        <p:nvPicPr>
          <p:cNvPr id="192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6840" cy="186840"/>
          </a:xfrm>
          <a:prstGeom prst="rect">
            <a:avLst/>
          </a:prstGeom>
          <a:ln>
            <a:noFill/>
          </a:ln>
        </p:spPr>
      </p:pic>
      <p:pic>
        <p:nvPicPr>
          <p:cNvPr id="193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0600" cy="210600"/>
          </a:xfrm>
          <a:prstGeom prst="rect">
            <a:avLst/>
          </a:prstGeom>
          <a:ln>
            <a:noFill/>
          </a:ln>
        </p:spPr>
      </p:pic>
      <p:sp>
        <p:nvSpPr>
          <p:cNvPr id="194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3940920"/>
            <a:ext cx="7311600" cy="170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23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2440" cy="1231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-196200" y="3951000"/>
            <a:ext cx="705240" cy="149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49E2A89-FF66-4F7E-AD25-0DDDE1263C9A}" type="slidenum">
              <a:rPr lang="en-IN" sz="1000">
                <a:solidFill>
                  <a:srgbClr val="1f1a17"/>
                </a:solidFill>
                <a:latin typeface="Century Gothic"/>
                <a:ea typeface="DejaVu Sans"/>
              </a:rPr>
              <a:t>&lt;number&gt;</a:t>
            </a:fld>
            <a:endParaRPr/>
          </a:p>
        </p:txBody>
      </p:sp>
      <p:sp>
        <p:nvSpPr>
          <p:cNvPr id="233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34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35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236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237" name="CustomShape 7"/>
          <p:cNvSpPr/>
          <p:nvPr/>
        </p:nvSpPr>
        <p:spPr>
          <a:xfrm>
            <a:off x="4465440" y="1815120"/>
            <a:ext cx="2617560" cy="18900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  <a:ea typeface="DejaVu Sans"/>
              </a:rPr>
              <a:t>Respect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0" y="1143000"/>
            <a:ext cx="5787720" cy="370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  <a:ea typeface="DejaVu Sans"/>
              </a:rPr>
              <a:t>Thank you</a:t>
            </a:r>
            <a:endParaRPr/>
          </a:p>
        </p:txBody>
      </p:sp>
      <p:pic>
        <p:nvPicPr>
          <p:cNvPr id="239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28120" cy="2255760"/>
          </a:xfrm>
          <a:prstGeom prst="rect">
            <a:avLst/>
          </a:prstGeom>
          <a:ln>
            <a:noFill/>
          </a:ln>
        </p:spPr>
      </p:pic>
      <p:pic>
        <p:nvPicPr>
          <p:cNvPr id="240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2760" cy="636480"/>
          </a:xfrm>
          <a:prstGeom prst="rect">
            <a:avLst/>
          </a:prstGeom>
          <a:ln>
            <a:noFill/>
          </a:ln>
        </p:spPr>
      </p:pic>
      <p:sp>
        <p:nvSpPr>
          <p:cNvPr id="241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42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5800" y="2057400"/>
            <a:ext cx="6625800" cy="453600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00"/>
                </a:solidFill>
                <a:latin typeface="Century Gothic"/>
                <a:ea typeface="DejaVu Sans"/>
              </a:rPr>
              <a:t>Execution Environment &amp; Types of Kernel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685800" y="2514600"/>
            <a:ext cx="5254200" cy="377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1600">
                <a:solidFill>
                  <a:srgbClr val="1f1a17"/>
                </a:solidFill>
                <a:latin typeface="Century Gothic"/>
                <a:ea typeface="DejaVu Sans"/>
              </a:rPr>
              <a:t>T Eswar Chandra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44000" y="72000"/>
            <a:ext cx="6549480" cy="31644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CustomShape 2"/>
          <p:cNvSpPr/>
          <p:nvPr/>
        </p:nvSpPr>
        <p:spPr>
          <a:xfrm>
            <a:off x="113040" y="72000"/>
            <a:ext cx="6580080" cy="31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solidFill>
                  <a:srgbClr val="000000"/>
                </a:solidFill>
                <a:latin typeface="Century Gothic"/>
                <a:ea typeface="DejaVu Sans"/>
              </a:rPr>
              <a:t>Agenda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199800" y="602640"/>
            <a:ext cx="6580080" cy="30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Execution environment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Types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Types of Kernels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3040" y="0"/>
            <a:ext cx="6580080" cy="42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solidFill>
                  <a:srgbClr val="000000"/>
                </a:solidFill>
                <a:latin typeface="Century gothic"/>
                <a:ea typeface="DejaVu Sans"/>
              </a:rPr>
              <a:t>Execution Environment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171000" y="564840"/>
            <a:ext cx="6580080" cy="30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Arial"/>
                <a:ea typeface="DejaVu Sans"/>
              </a:rPr>
              <a:t>Execution </a:t>
            </a: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environment</a:t>
            </a:r>
            <a:r>
              <a:rPr lang="en-IN" sz="1400">
                <a:solidFill>
                  <a:srgbClr val="000000"/>
                </a:solidFill>
                <a:latin typeface="Arial"/>
                <a:ea typeface="DejaVu Sans"/>
              </a:rPr>
              <a:t> is the environment which facillitate the execution of a application.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Arial"/>
                <a:ea typeface="DejaVu Sans"/>
              </a:rPr>
              <a:t>What are the facillities provided for an application in the execution environment ?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13040" y="20160"/>
            <a:ext cx="6580080" cy="40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solidFill>
                  <a:srgbClr val="000000"/>
                </a:solidFill>
                <a:latin typeface="Century gothic"/>
                <a:ea typeface="DejaVu Sans"/>
              </a:rPr>
              <a:t>Types of Execution Environments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199800" y="559080"/>
            <a:ext cx="6580080" cy="31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OS based Execution Environment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Kernel based Execution Environment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OS based Execution Environment 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It is the one which will facilitate the programmer to write, build and execute an appliation.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The application can avail services of kernel through an indirect mechanism called as system calls.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Example of OS based Execution Environment is LINUX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44000" y="72000"/>
            <a:ext cx="6580080" cy="42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solidFill>
                  <a:srgbClr val="000000"/>
                </a:solidFill>
                <a:latin typeface="Century gothic"/>
                <a:ea typeface="DejaVu Sans"/>
              </a:rPr>
              <a:t>Kernel based Execution Environment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192600" y="566280"/>
            <a:ext cx="6580080" cy="238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In OS based Execution Environment both kernel and application are built seperately. 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In Kernel based Execution Environment, both kernel and application are built together.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 charset="2"/>
              <a:buChar char=""/>
            </a:pPr>
            <a:r>
              <a:rPr lang="en-IN" sz="1400">
                <a:solidFill>
                  <a:srgbClr val="000000"/>
                </a:solidFill>
                <a:latin typeface="Century Gothic"/>
                <a:ea typeface="DejaVu Sans"/>
              </a:rPr>
              <a:t>Example of Kernel based Execution Environment is Pacemaker 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4680" y="16560"/>
            <a:ext cx="6581160" cy="41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latin typeface="Century gothic"/>
              </a:rPr>
              <a:t>Types of Kernel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237960" y="526320"/>
            <a:ext cx="6581160" cy="31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Monolithic Kernel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Micro Kernel.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Modular Monolithic Kernel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Monolithic Kernel 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Composed of several logically different components sharing the same address space.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Scale up (or) scale down is a problem.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Removing a component will be difficult as there will be many dependencies.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Example : UNIX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44000" y="72000"/>
            <a:ext cx="6581160" cy="3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latin typeface="Century gothic"/>
              </a:rPr>
              <a:t>Cont...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233640" y="591480"/>
            <a:ext cx="6581160" cy="316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Micro Kernel 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It consists of one base kernel and other system level tasks.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Highly scalable.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Seperate IPC mechanism for communication between different system level tasks.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400">
                <a:latin typeface="Century Gothic"/>
              </a:rPr>
              <a:t>Example of Micro kernel : MINIX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12680" y="72000"/>
            <a:ext cx="6581160" cy="3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600">
                <a:latin typeface="Century gothic"/>
              </a:rPr>
              <a:t>Cont...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210600" y="581400"/>
            <a:ext cx="6581160" cy="32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Modular-Monolithic Kernel 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By principle it is monolithic, But it gains theoritical advantage of micro kernel.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Modules can be dynamically loaded and unloaded at run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latin typeface="Century Gothic"/>
              </a:rPr>
              <a:t>Time.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"/>
            </a:pPr>
            <a:r>
              <a:rPr lang="en-IN" sz="1600">
                <a:latin typeface="Century Gothic"/>
              </a:rPr>
              <a:t>Example : LINUX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