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5.png" ContentType="image/png"/>
  <Override PartName="/ppt/media/image24.jpeg" ContentType="image/jpeg"/>
  <Override PartName="/ppt/media/image22.png" ContentType="image/png"/>
  <Override PartName="/ppt/media/image20.jpeg" ContentType="image/jpeg"/>
  <Override PartName="/ppt/media/image21.png" ContentType="image/png"/>
  <Override PartName="/ppt/media/image19.png" ContentType="image/png"/>
  <Override PartName="/ppt/media/image18.png" ContentType="image/png"/>
  <Override PartName="/ppt/media/image14.png" ContentType="image/png"/>
  <Override PartName="/ppt/media/image23.png" ContentType="image/png"/>
  <Override PartName="/ppt/media/image13.jpeg" ContentType="image/jpeg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26.jpeg" ContentType="image/jpe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jpeg" ContentType="image/jpeg"/>
  <Override PartName="/ppt/media/image27.jpeg" ContentType="image/jpeg"/>
  <Override PartName="/ppt/media/image2.jpeg" ContentType="image/jpeg"/>
  <Override PartName="/ppt/media/image15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45360" y="3951000"/>
            <a:ext cx="406080" cy="15264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600" cy="191952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2377440" y="3901320"/>
            <a:ext cx="2559600" cy="136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</a:rPr>
              <a:t>Copyright © 2015, Global Edge Software Ltd.</a:t>
            </a:r>
            <a:endParaRPr/>
          </a:p>
        </p:txBody>
      </p:sp>
      <p:pic>
        <p:nvPicPr>
          <p:cNvPr id="9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5640" cy="63936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45360" y="3951000"/>
            <a:ext cx="406080" cy="15264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2960" cy="2385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45360" y="3951000"/>
            <a:ext cx="406080" cy="15264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CustomShape 7"/>
          <p:cNvSpPr/>
          <p:nvPr/>
        </p:nvSpPr>
        <p:spPr>
          <a:xfrm>
            <a:off x="2678760" y="3625920"/>
            <a:ext cx="162828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IN" sz="1000" u="sng">
                <a:solidFill>
                  <a:srgbClr val="199cff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97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3960" cy="182160"/>
          </a:xfrm>
          <a:prstGeom prst="rect">
            <a:avLst/>
          </a:prstGeom>
          <a:ln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367200" y="2930760"/>
            <a:ext cx="195012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99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3600" cy="182160"/>
          </a:xfrm>
          <a:prstGeom prst="rect">
            <a:avLst/>
          </a:prstGeom>
          <a:ln>
            <a:noFill/>
          </a:ln>
        </p:spPr>
      </p:pic>
      <p:sp>
        <p:nvSpPr>
          <p:cNvPr id="100" name="CustomShape 9"/>
          <p:cNvSpPr/>
          <p:nvPr/>
        </p:nvSpPr>
        <p:spPr>
          <a:xfrm>
            <a:off x="5000400" y="2930760"/>
            <a:ext cx="194688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01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3600" cy="182160"/>
          </a:xfrm>
          <a:prstGeom prst="rect">
            <a:avLst/>
          </a:prstGeom>
          <a:ln>
            <a:noFill/>
          </a:ln>
        </p:spPr>
      </p:pic>
      <p:sp>
        <p:nvSpPr>
          <p:cNvPr id="102" name="CustomShape 10"/>
          <p:cNvSpPr/>
          <p:nvPr/>
        </p:nvSpPr>
        <p:spPr>
          <a:xfrm>
            <a:off x="2685240" y="2930760"/>
            <a:ext cx="194688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1188720" y="317520"/>
            <a:ext cx="4937040" cy="3117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</a:rPr>
              <a:t>Large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04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8120" cy="1370880"/>
          </a:xfrm>
          <a:prstGeom prst="rect">
            <a:avLst/>
          </a:prstGeom>
          <a:ln>
            <a:noFill/>
          </a:ln>
        </p:spPr>
      </p:pic>
      <p:pic>
        <p:nvPicPr>
          <p:cNvPr id="105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7080" cy="547920"/>
          </a:xfrm>
          <a:prstGeom prst="rect">
            <a:avLst/>
          </a:prstGeom>
          <a:ln>
            <a:noFill/>
          </a:ln>
        </p:spPr>
      </p:pic>
      <p:pic>
        <p:nvPicPr>
          <p:cNvPr id="106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89720" cy="189720"/>
          </a:xfrm>
          <a:prstGeom prst="rect">
            <a:avLst/>
          </a:prstGeom>
          <a:ln>
            <a:noFill/>
          </a:ln>
        </p:spPr>
      </p:pic>
      <p:pic>
        <p:nvPicPr>
          <p:cNvPr id="107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3480" cy="213480"/>
          </a:xfrm>
          <a:prstGeom prst="rect">
            <a:avLst/>
          </a:prstGeom>
          <a:ln>
            <a:noFill/>
          </a:ln>
        </p:spPr>
      </p:pic>
      <p:sp>
        <p:nvSpPr>
          <p:cNvPr id="108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-45360" y="3951000"/>
            <a:ext cx="406080" cy="15264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8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49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50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51" name="CustomShape 7"/>
          <p:cNvSpPr/>
          <p:nvPr/>
        </p:nvSpPr>
        <p:spPr>
          <a:xfrm>
            <a:off x="4465440" y="1815120"/>
            <a:ext cx="2620440" cy="1892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0" y="1143000"/>
            <a:ext cx="5790600" cy="3733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53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31000" cy="2258640"/>
          </a:xfrm>
          <a:prstGeom prst="rect">
            <a:avLst/>
          </a:prstGeom>
          <a:ln>
            <a:noFill/>
          </a:ln>
        </p:spPr>
      </p:pic>
      <p:pic>
        <p:nvPicPr>
          <p:cNvPr id="154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5640" cy="639360"/>
          </a:xfrm>
          <a:prstGeom prst="rect">
            <a:avLst/>
          </a:prstGeom>
          <a:ln>
            <a:noFill/>
          </a:ln>
        </p:spPr>
      </p:pic>
      <p:sp>
        <p:nvSpPr>
          <p:cNvPr id="155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6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85800" y="2057400"/>
            <a:ext cx="6628680" cy="4564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lang="en-IN" sz="2000">
                <a:latin typeface="Century Gothic"/>
              </a:rPr>
              <a:t>FCOM &amp; DAMR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400">
                <a:latin typeface="Century Gothic"/>
              </a:rPr>
              <a:t>Objective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365760" y="962640"/>
            <a:ext cx="6582960" cy="23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 sz="1600">
                <a:latin typeface="Century Gothic"/>
              </a:rPr>
              <a:t>Address Regions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 sz="1600">
                <a:latin typeface="Century Gothic"/>
              </a:rPr>
              <a:t>Page Tables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 sz="1600">
                <a:latin typeface="Century Gothic"/>
              </a:rPr>
              <a:t>FCOM and DAMR regions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12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400">
                <a:latin typeface="Century Gothic"/>
              </a:rPr>
              <a:t>Virtual Address Allocation &amp; Address Regions</a:t>
            </a:r>
            <a:endParaRPr/>
          </a:p>
        </p:txBody>
      </p:sp>
      <p:pic>
        <p:nvPicPr>
          <p:cNvPr id="1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648000"/>
            <a:ext cx="6767640" cy="30956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400">
                <a:latin typeface="Century Gothic"/>
              </a:rPr>
              <a:t>Physical Memory Allocation and Page Tables </a:t>
            </a:r>
            <a:endParaRPr/>
          </a:p>
        </p:txBody>
      </p:sp>
      <p:pic>
        <p:nvPicPr>
          <p:cNvPr id="1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576000"/>
            <a:ext cx="6119640" cy="30236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400">
                <a:latin typeface="Century Gothic"/>
              </a:rPr>
              <a:t>2 Level Translation Table</a:t>
            </a:r>
            <a:endParaRPr/>
          </a:p>
        </p:txBody>
      </p:sp>
      <p:pic>
        <p:nvPicPr>
          <p:cNvPr id="1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720000"/>
            <a:ext cx="6695640" cy="29516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400">
                <a:latin typeface="Century Gothic"/>
              </a:rPr>
              <a:t>FCOM and DAMR regions</a:t>
            </a:r>
            <a:endParaRPr/>
          </a:p>
        </p:txBody>
      </p:sp>
      <p:pic>
        <p:nvPicPr>
          <p:cNvPr id="2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648000"/>
            <a:ext cx="6623640" cy="30236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