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png" ContentType="image/png"/>
  <Override PartName="/ppt/media/image23.jpeg" ContentType="image/jpe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9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24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7315200" cy="41148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EA4F05BC-2454-4FD9-8C0A-9468ADB475BB}" type="slidenum">
              <a:rPr lang="en-US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960" cy="19198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2377440" y="3901320"/>
            <a:ext cx="2559960" cy="13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US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6000" cy="63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7B4E990D-D222-4AD3-A46E-560C34B9C0BA}" type="slidenum">
              <a:rPr lang="en-US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124920" y="533520"/>
            <a:ext cx="7061760" cy="3291480"/>
          </a:xfrm>
          <a:prstGeom prst="rect">
            <a:avLst/>
          </a:prstGeom>
        </p:spPr>
        <p:txBody>
          <a:bodyPr lIns="68400" rIns="68400" tIns="34200" bIns="34200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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"/>
            </a:pPr>
            <a:r>
              <a:rPr lang="en-US" sz="1400">
                <a:solidFill>
                  <a:srgbClr val="1f1a17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"/>
            </a:pPr>
            <a:r>
              <a:rPr lang="en-US" sz="1200">
                <a:solidFill>
                  <a:srgbClr val="1f1a17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"/>
            </a:pPr>
            <a:r>
              <a:rPr lang="en-US" sz="1100">
                <a:solidFill>
                  <a:srgbClr val="1f1a17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"/>
            </a:pPr>
            <a:r>
              <a:rPr lang="en-US" sz="1100">
                <a:solidFill>
                  <a:srgbClr val="1f1a17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93dd"/>
                </a:solidFill>
                <a:latin typeface="Century Gothic"/>
              </a:rPr>
              <a:t>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5EEF5682-8736-435C-B6B7-0AC5C98F43ED}" type="slidenum">
              <a:rPr lang="en-US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128160" y="530280"/>
            <a:ext cx="3474360" cy="3291480"/>
          </a:xfrm>
          <a:prstGeom prst="rect">
            <a:avLst/>
          </a:prstGeom>
        </p:spPr>
        <p:txBody>
          <a:bodyPr lIns="68400" rIns="68400" tIns="34200" bIns="34200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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"/>
            </a:pPr>
            <a:r>
              <a:rPr lang="en-US" sz="1400">
                <a:solidFill>
                  <a:srgbClr val="1f1a17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"/>
            </a:pPr>
            <a:r>
              <a:rPr lang="en-US" sz="1200">
                <a:solidFill>
                  <a:srgbClr val="1f1a17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"/>
            </a:pPr>
            <a:r>
              <a:rPr lang="en-US" sz="1100">
                <a:solidFill>
                  <a:srgbClr val="1f1a17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"/>
            </a:pPr>
            <a:r>
              <a:rPr lang="en-US" sz="1100">
                <a:solidFill>
                  <a:srgbClr val="1f1a17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3712680" y="528120"/>
            <a:ext cx="3474360" cy="3291480"/>
          </a:xfrm>
          <a:prstGeom prst="rect">
            <a:avLst/>
          </a:prstGeom>
        </p:spPr>
        <p:txBody>
          <a:bodyPr lIns="68400" rIns="68400" tIns="34200" bIns="34200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"/>
            </a:pPr>
            <a:r>
              <a:rPr lang="en-US" sz="1600">
                <a:solidFill>
                  <a:srgbClr val="1f1a17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"/>
            </a:pPr>
            <a:r>
              <a:rPr lang="en-US" sz="1400">
                <a:solidFill>
                  <a:srgbClr val="1f1a17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"/>
            </a:pPr>
            <a:r>
              <a:rPr lang="en-US" sz="1200">
                <a:solidFill>
                  <a:srgbClr val="1f1a17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"/>
            </a:pPr>
            <a:r>
              <a:rPr lang="en-US" sz="1100">
                <a:solidFill>
                  <a:srgbClr val="1f1a17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"/>
            </a:pPr>
            <a:r>
              <a:rPr lang="en-US" sz="1100">
                <a:solidFill>
                  <a:srgbClr val="1f1a17"/>
                </a:solidFill>
                <a:latin typeface="Century Gothic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34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91373EA-A013-439F-8434-FDF6987034CC}" type="slidenum">
              <a:rPr lang="en-US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36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37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8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39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0" name="CustomShape 7"/>
          <p:cNvSpPr/>
          <p:nvPr/>
        </p:nvSpPr>
        <p:spPr>
          <a:xfrm>
            <a:off x="2678760" y="3625920"/>
            <a:ext cx="16286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US" sz="1000" u="sng">
                <a:solidFill>
                  <a:srgbClr val="0093dd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141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4320" cy="182520"/>
          </a:xfrm>
          <a:prstGeom prst="rect">
            <a:avLst/>
          </a:prstGeom>
          <a:ln>
            <a:noFill/>
          </a:ln>
        </p:spPr>
      </p:pic>
      <p:sp>
        <p:nvSpPr>
          <p:cNvPr id="142" name="CustomShape 8"/>
          <p:cNvSpPr/>
          <p:nvPr/>
        </p:nvSpPr>
        <p:spPr>
          <a:xfrm>
            <a:off x="367200" y="2930760"/>
            <a:ext cx="1950480" cy="5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143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44" name="CustomShape 9"/>
          <p:cNvSpPr/>
          <p:nvPr/>
        </p:nvSpPr>
        <p:spPr>
          <a:xfrm>
            <a:off x="5000400" y="2930760"/>
            <a:ext cx="1947240" cy="5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45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46" name="CustomShape 10"/>
          <p:cNvSpPr/>
          <p:nvPr/>
        </p:nvSpPr>
        <p:spPr>
          <a:xfrm>
            <a:off x="2685240" y="2930760"/>
            <a:ext cx="1947240" cy="5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47" name="CustomShape 11"/>
          <p:cNvSpPr/>
          <p:nvPr/>
        </p:nvSpPr>
        <p:spPr>
          <a:xfrm>
            <a:off x="1188720" y="317520"/>
            <a:ext cx="4937400" cy="31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US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US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US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48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480" cy="1371240"/>
          </a:xfrm>
          <a:prstGeom prst="rect">
            <a:avLst/>
          </a:prstGeom>
          <a:ln>
            <a:noFill/>
          </a:ln>
        </p:spPr>
      </p:pic>
      <p:pic>
        <p:nvPicPr>
          <p:cNvPr id="149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440" cy="548280"/>
          </a:xfrm>
          <a:prstGeom prst="rect">
            <a:avLst/>
          </a:prstGeom>
          <a:ln>
            <a:noFill/>
          </a:ln>
        </p:spPr>
      </p:pic>
      <p:pic>
        <p:nvPicPr>
          <p:cNvPr id="150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151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840" cy="213840"/>
          </a:xfrm>
          <a:prstGeom prst="rect">
            <a:avLst/>
          </a:prstGeom>
          <a:ln>
            <a:noFill/>
          </a:ln>
        </p:spPr>
      </p:pic>
      <p:sp>
        <p:nvSpPr>
          <p:cNvPr id="152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3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8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-196200" y="3951000"/>
            <a:ext cx="70848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D3206898-7059-4682-8E61-DAB246C9EFE8}" type="slidenum">
              <a:rPr lang="en-US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91" name="Line 3"/>
          <p:cNvSpPr/>
          <p:nvPr/>
        </p:nvSpPr>
        <p:spPr>
          <a:xfrm>
            <a:off x="124560" y="457200"/>
            <a:ext cx="585216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2" name="Line 4"/>
          <p:cNvSpPr/>
          <p:nvPr/>
        </p:nvSpPr>
        <p:spPr>
          <a:xfrm>
            <a:off x="6001560" y="457200"/>
            <a:ext cx="118872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3" name="Line 5"/>
          <p:cNvSpPr/>
          <p:nvPr/>
        </p:nvSpPr>
        <p:spPr>
          <a:xfrm>
            <a:off x="128160" y="3886200"/>
            <a:ext cx="5852160" cy="36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94" name="Line 6"/>
          <p:cNvSpPr/>
          <p:nvPr/>
        </p:nvSpPr>
        <p:spPr>
          <a:xfrm>
            <a:off x="5997960" y="3886200"/>
            <a:ext cx="1188720" cy="36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95" name="CustomShape 7"/>
          <p:cNvSpPr/>
          <p:nvPr/>
        </p:nvSpPr>
        <p:spPr>
          <a:xfrm>
            <a:off x="4465440" y="1815120"/>
            <a:ext cx="2620800" cy="18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0" y="1143000"/>
            <a:ext cx="5790960" cy="373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97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360" cy="2259000"/>
          </a:xfrm>
          <a:prstGeom prst="rect">
            <a:avLst/>
          </a:prstGeom>
          <a:ln>
            <a:noFill/>
          </a:ln>
        </p:spPr>
      </p:pic>
      <p:pic>
        <p:nvPicPr>
          <p:cNvPr id="198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6000" cy="639720"/>
          </a:xfrm>
          <a:prstGeom prst="rect">
            <a:avLst/>
          </a:prstGeom>
          <a:ln>
            <a:noFill/>
          </a:ln>
        </p:spPr>
      </p:pic>
      <p:sp>
        <p:nvSpPr>
          <p:cNvPr id="199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200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entury Gothic"/>
              </a:rPr>
              <a:t>FORK AND EXEC SYSTEM CALL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204588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entury Gothic"/>
              </a:rPr>
              <a:t>                                                                                   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93dd"/>
                </a:solidFill>
                <a:latin typeface="Century Gothic"/>
              </a:rPr>
              <a:t>Agenda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124920" y="533520"/>
            <a:ext cx="7061760" cy="329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Fork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Uses of fork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Why fork fails?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Exec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Exec family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93dd"/>
                </a:solidFill>
                <a:latin typeface="Century Gothic"/>
              </a:rPr>
              <a:t>Fork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124920" y="533520"/>
            <a:ext cx="7061760" cy="329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Conceptually, what happens with fork() is that the process which makes the fork() call becomes the parent of a new process which is created.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Also known as the heavy weight process.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On success it returns the PID of the child process.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The function is called once but it returns twice.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93dd"/>
                </a:solidFill>
                <a:latin typeface="Century Gothic"/>
              </a:rPr>
              <a:t>Fork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124920" y="533520"/>
            <a:ext cx="7061760" cy="329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The child has its own unique process ID, and this PID does not match the ID of any existing process group.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The child does not inherit  its  parent's  memory  locks.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 </a:t>
            </a:r>
            <a:r>
              <a:rPr lang="en-US">
                <a:latin typeface="Century Schoolbook L"/>
              </a:rPr>
              <a:t>Process  resource  utilizations and CPU time counters are reset to zero in the child.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 </a:t>
            </a:r>
            <a:r>
              <a:rPr lang="en-US">
                <a:latin typeface="Century Schoolbook L"/>
              </a:rPr>
              <a:t>The child does not inherit timers  from  its  parent. 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24920" y="533520"/>
            <a:ext cx="7061760" cy="3291480"/>
          </a:xfrm>
          <a:prstGeom prst="rect">
            <a:avLst/>
          </a:prstGeom>
        </p:spPr>
        <p:txBody>
          <a:bodyPr lIns="68400" rIns="68400" tIns="34200" bIns="34200"/>
          <a:p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93dd"/>
                </a:solidFill>
                <a:latin typeface="Century Gothic"/>
              </a:rPr>
              <a:t>Fork</a:t>
            </a:r>
            <a:endParaRPr/>
          </a:p>
        </p:txBody>
      </p:sp>
      <p:pic>
        <p:nvPicPr>
          <p:cNvPr id="2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4920" y="533520"/>
            <a:ext cx="7061760" cy="32673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93dd"/>
                </a:solidFill>
                <a:latin typeface="Century Gothic"/>
              </a:rPr>
              <a:t>Why Fork???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124920" y="533520"/>
            <a:ext cx="7061760" cy="329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When the process wants to duplicate itself so that the parent and the child can execute different sections of the code at the same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Century Schoolbook L"/>
              </a:rPr>
              <a:t>If the process wants to execute a different program.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24920" y="533520"/>
            <a:ext cx="7061760" cy="3291480"/>
          </a:xfrm>
          <a:prstGeom prst="rect">
            <a:avLst/>
          </a:prstGeom>
        </p:spPr>
        <p:txBody>
          <a:bodyPr lIns="68400" rIns="68400" tIns="34200" bIns="342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Gothic"/>
              </a:rPr>
              <a:t>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The  exec() family of functions replaces the current process   image with a new process image.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The process ID does not change.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93dd"/>
                </a:solidFill>
                <a:latin typeface="Century Gothic"/>
              </a:rPr>
              <a:t>Why exec???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24920" y="533520"/>
            <a:ext cx="7061760" cy="3291480"/>
          </a:xfrm>
          <a:prstGeom prst="rect">
            <a:avLst/>
          </a:prstGeom>
        </p:spPr>
        <p:txBody>
          <a:bodyPr lIns="68400" rIns="68400" tIns="34200" bIns="342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int execl(const char *path, const char *arg, ...);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int execlp(const char *file, const char *arg, ...);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int execle(const char *path, const char *arg,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    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..., char * const envp[]);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int execv(const char *path, char *const argv[]);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int execvp(const char *file, char *const argv[]);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int execvpe(const char *file, char *const argv[],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     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char *const envp[]);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int execve(const char *pathname, char *const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               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argv[], char *const envp []);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93dd"/>
                </a:solidFill>
                <a:latin typeface="Century Gothic"/>
              </a:rPr>
              <a:t>Exec family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24920" y="533520"/>
            <a:ext cx="7061760" cy="3291480"/>
          </a:xfrm>
          <a:prstGeom prst="rect">
            <a:avLst/>
          </a:prstGeom>
        </p:spPr>
        <p:txBody>
          <a:bodyPr lIns="68400" rIns="68400" tIns="34200" bIns="342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Gothic"/>
              </a:rPr>
              <a:t>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The  exec() family of functions replaces the current process   image with a new process image.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1f1a17"/>
                </a:solidFill>
                <a:latin typeface="Century Schoolbook L"/>
              </a:rPr>
              <a:t> </a:t>
            </a:r>
            <a:r>
              <a:rPr lang="en-US">
                <a:solidFill>
                  <a:srgbClr val="1f1a17"/>
                </a:solidFill>
                <a:latin typeface="Century Schoolbook L"/>
              </a:rPr>
              <a:t>The process ID does not change.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93dd"/>
                </a:solidFill>
                <a:latin typeface="Century Gothic"/>
              </a:rPr>
              <a:t>Exec family</a:t>
            </a:r>
            <a:endParaRPr/>
          </a:p>
        </p:txBody>
      </p:sp>
      <p:graphicFrame>
        <p:nvGraphicFramePr>
          <p:cNvPr id="254" name="Table 3"/>
          <p:cNvGraphicFramePr/>
          <p:nvPr/>
        </p:nvGraphicFramePr>
        <p:xfrm>
          <a:off x="109440" y="498960"/>
          <a:ext cx="7061400" cy="3348720"/>
        </p:xfrm>
        <a:graphic>
          <a:graphicData uri="http://schemas.openxmlformats.org/drawingml/2006/table">
            <a:tbl>
              <a:tblPr/>
              <a:tblGrid>
                <a:gridCol w="1008360"/>
                <a:gridCol w="1008360"/>
                <a:gridCol w="1008360"/>
                <a:gridCol w="1008360"/>
                <a:gridCol w="1008360"/>
                <a:gridCol w="1008360"/>
                <a:gridCol w="1011600"/>
              </a:tblGrid>
              <a:tr h="293760">
                <a:tc>
                  <a:txBody>
                    <a:bodyPr lIns="90000" rIns="90000" tIns="46800" bIns="46800"/>
                    <a:p>
                      <a:r>
                        <a:rPr lang="en-US" sz="1200">
                          <a:solidFill>
                            <a:srgbClr val="ffffff"/>
                          </a:solidFill>
                          <a:latin typeface="Arial"/>
                        </a:rPr>
                        <a:t>function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pathname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200">
                          <a:solidFill>
                            <a:srgbClr val="ffffff"/>
                          </a:solidFill>
                          <a:latin typeface="Arial"/>
                        </a:rPr>
                        <a:t>filename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200">
                          <a:solidFill>
                            <a:srgbClr val="ffffff"/>
                          </a:solidFill>
                          <a:latin typeface="Arial"/>
                        </a:rPr>
                        <a:t>arg list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200">
                          <a:solidFill>
                            <a:srgbClr val="ffffff"/>
                          </a:solidFill>
                          <a:latin typeface="Arial"/>
                        </a:rPr>
                        <a:t>argv[ ]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200">
                          <a:solidFill>
                            <a:srgbClr val="ffffff"/>
                          </a:solidFill>
                          <a:latin typeface="Arial"/>
                        </a:rPr>
                        <a:t>environ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envp[ ]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execl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execlp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execle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execv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execvp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execve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      </a:t>
                      </a:r>
                      <a:r>
                        <a:rPr lang="en-US">
                          <a:latin typeface="Arial"/>
                        </a:rPr>
                        <a:t>*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Letter in</a:t>
                      </a:r>
                      <a:endParaRPr/>
                    </a:p>
                    <a:p>
                      <a:r>
                        <a:rPr lang="en-US">
                          <a:latin typeface="Arial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      </a:t>
                      </a:r>
                      <a:r>
                        <a:rPr lang="en-US" sz="1600">
                          <a:latin typeface="Arial"/>
                        </a:rPr>
                        <a:t>p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      </a:t>
                      </a:r>
                      <a:r>
                        <a:rPr lang="en-US" sz="1600">
                          <a:latin typeface="Arial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      </a:t>
                      </a:r>
                      <a:r>
                        <a:rPr lang="en-US" sz="1600">
                          <a:latin typeface="Arial"/>
                        </a:rPr>
                        <a:t>v 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   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600">
                          <a:latin typeface="Arial"/>
                        </a:rPr>
                        <a:t>      </a:t>
                      </a:r>
                      <a:r>
                        <a:rPr lang="en-US" sz="1600"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