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2.png" ContentType="image/png"/>
  <Override PartName="/ppt/media/image20.jpeg" ContentType="image/jpe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jpeg" ContentType="image/jpeg"/>
  <Override PartName="/ppt/media/image27.jpeg" ContentType="image/jpe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60EB432B-F2A7-41CE-8A50-CBB6C0E4EE68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A99CA9B-8013-4019-AE6B-6D9EB0473A94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1E6B997B-D3EC-40BD-90C5-BF40D47413B4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</a:t>
            </a:r>
            <a:r>
              <a:rPr i="1" lang="en-IN" sz="1600">
                <a:solidFill>
                  <a:srgbClr val="000000"/>
                </a:solidFill>
                <a:latin typeface="Century Gothic"/>
              </a:rPr>
              <a:t>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0067E4B5-0D91-4A5E-ACB5-FA34037EE121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Century Gothic"/>
              </a:rPr>
              <a:t>Memory Leak &amp; Libraries 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Someswara Rao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2000" y="60840"/>
            <a:ext cx="655704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>
                <a:latin typeface="Century Gothic"/>
              </a:rPr>
              <a:t>Objective</a:t>
            </a:r>
            <a:r>
              <a:rPr b="1" lang="en-US" sz="1600">
                <a:latin typeface="Century Gothic"/>
              </a:rPr>
              <a:t>:</a:t>
            </a:r>
            <a:r>
              <a:rPr lang="en-US" sz="1400">
                <a:latin typeface="Century Gothic"/>
              </a:rPr>
              <a:t> 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72000" y="683280"/>
            <a:ext cx="6805440" cy="2772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What is Memory Leak?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How to check Memory Leaks?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Causes on Memory Leak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What is Library?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Static Library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Shared Library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Building our own libraries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What is Memory Leak ?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288000" y="936000"/>
            <a:ext cx="6624000" cy="17280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Memory page frames which are allocated to the process and later unused by the same process and yet unavilable to be allocated by the kernal.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A failure in a program to release discarded memory,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 </a:t>
            </a:r>
            <a:r>
              <a:rPr lang="en-IN" sz="1400">
                <a:latin typeface="Century gothic"/>
              </a:rPr>
              <a:t>causing impaired performance or failure.</a:t>
            </a:r>
            <a:endParaRPr/>
          </a:p>
        </p:txBody>
      </p:sp>
      <p:pic>
        <p:nvPicPr>
          <p:cNvPr id="2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2000" y="1472400"/>
            <a:ext cx="1748880" cy="2343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6320" y="-227520"/>
            <a:ext cx="6552720" cy="896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000">
                <a:latin typeface="Century Gothic"/>
              </a:rPr>
              <a:t>
</a:t>
            </a:r>
            <a:r>
              <a:rPr lang="en-US" sz="2000">
                <a:latin typeface="Century Gothic"/>
              </a:rPr>
              <a:t>
</a:t>
            </a:r>
            <a:r>
              <a:rPr lang="en-US" sz="2000">
                <a:latin typeface="Century Gothic"/>
              </a:rPr>
              <a:t> 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60000" y="1201680"/>
            <a:ext cx="6624000" cy="22024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Valgrind is one of the tools that are used to check the Memory Leaks.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This is a memory mismanagement detector which not only checks Memory Leaks but also deallocation errors.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This is a wrapper around the collection of tools that do many other things focusing especially on memcheck.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20520" y="0"/>
            <a:ext cx="4011480" cy="432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Century gothic"/>
              </a:rPr>
              <a:t>Check Memory Leaks ( Valgrind )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entury Gothic"/>
              </a:rPr>
              <a:t>Useful options for memory check</a:t>
            </a:r>
            <a:r>
              <a:rPr lang="en-US" sz="2000">
                <a:latin typeface="Century Gothic"/>
              </a:rPr>
              <a:t>.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72000" y="648000"/>
            <a:ext cx="7200000" cy="3287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400">
                <a:latin typeface="Arial"/>
              </a:rPr>
              <a:t>--</a:t>
            </a:r>
            <a:r>
              <a:rPr lang="en-IN" sz="1400">
                <a:latin typeface="Century gothic"/>
              </a:rPr>
              <a:t>leak-check=no|summary|full</a:t>
            </a:r>
            <a:endParaRPr/>
          </a:p>
          <a:p>
            <a:r>
              <a:rPr lang="en-IN" sz="1400">
                <a:latin typeface="Century gothic"/>
              </a:rPr>
              <a:t>[default: summary]  :   Valgrind tracks all memory block allocations. When the 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program finishes it prints which blocks have not been       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freed. The option full shows a lot of detail.   </a:t>
            </a:r>
            <a:endParaRPr/>
          </a:p>
          <a:p>
            <a:endParaRPr/>
          </a:p>
          <a:p>
            <a:r>
              <a:rPr lang="en-IN" sz="1400">
                <a:latin typeface="Century gothic"/>
              </a:rPr>
              <a:t>--show--reachable=no|yes</a:t>
            </a:r>
            <a:endParaRPr/>
          </a:p>
          <a:p>
            <a:r>
              <a:rPr lang="en-IN" sz="1400">
                <a:latin typeface="Century gothic"/>
              </a:rPr>
              <a:t>[default: no]             :   Print some information about blocks of memory not 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	</a:t>
            </a:r>
            <a:r>
              <a:rPr lang="en-IN" sz="1400">
                <a:latin typeface="Century gothic"/>
              </a:rPr>
              <a:t>deallocated. but which have references.      </a:t>
            </a:r>
            <a:endParaRPr/>
          </a:p>
          <a:p>
            <a:r>
              <a:rPr lang="en-IN" sz="1400">
                <a:latin typeface="Century gothic"/>
              </a:rPr>
              <a:t> </a:t>
            </a:r>
            <a:endParaRPr/>
          </a:p>
          <a:p>
            <a:endParaRPr/>
          </a:p>
          <a:p>
            <a:r>
              <a:rPr lang="en-IN" sz="1400">
                <a:latin typeface="Century gothic"/>
              </a:rPr>
              <a:t>--track-origins=no|yes</a:t>
            </a:r>
            <a:endParaRPr/>
          </a:p>
          <a:p>
            <a:r>
              <a:rPr lang="en-IN" sz="1400">
                <a:latin typeface="Century gothic"/>
              </a:rPr>
              <a:t>[default: no]               :   Show origins of undefined values or not                                                                                               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entury Gothic"/>
              </a:rPr>
              <a:t>Causes of Memory Leaks</a:t>
            </a:r>
            <a:r>
              <a:rPr lang="en-US" sz="2000">
                <a:latin typeface="Century Gothic"/>
              </a:rPr>
              <a:t> 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28680" y="86400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Using undefined values, i.e. values that have not been initialised, or that have been derived from other undefined values.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Incorrect freeing of heap memory, such as double-freeing heap blocks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Not freeing Memory for Allocated Memory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Use of uninitialized or unaddressable values in system calls.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Century Gothic"/>
              </a:rPr>
              <a:t>Reading or writing freed memory.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>
                <a:latin typeface="Century Gothic"/>
              </a:rPr>
              <a:t>C Std Library: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2897640" y="648000"/>
            <a:ext cx="1283040" cy="33804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libc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4654800" y="1525320"/>
            <a:ext cx="1283040" cy="33732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shared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1519560" y="1593000"/>
            <a:ext cx="1283400" cy="33732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static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4697640" y="2451240"/>
            <a:ext cx="1283040" cy="33732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libc.so</a:t>
            </a:r>
            <a:endParaRPr/>
          </a:p>
        </p:txBody>
      </p:sp>
      <p:sp>
        <p:nvSpPr>
          <p:cNvPr id="246" name="CustomShape 6"/>
          <p:cNvSpPr/>
          <p:nvPr/>
        </p:nvSpPr>
        <p:spPr>
          <a:xfrm>
            <a:off x="1516680" y="2486160"/>
            <a:ext cx="1296000" cy="30564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libc.a</a:t>
            </a:r>
            <a:endParaRPr/>
          </a:p>
        </p:txBody>
      </p:sp>
      <p:sp>
        <p:nvSpPr>
          <p:cNvPr id="247" name="Line 7"/>
          <p:cNvSpPr/>
          <p:nvPr/>
        </p:nvSpPr>
        <p:spPr>
          <a:xfrm flipH="1">
            <a:off x="2044440" y="985680"/>
            <a:ext cx="1416240" cy="6069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8" name="Line 8"/>
          <p:cNvSpPr/>
          <p:nvPr/>
        </p:nvSpPr>
        <p:spPr>
          <a:xfrm>
            <a:off x="3676680" y="985680"/>
            <a:ext cx="1500480" cy="539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9" name="Line 9"/>
          <p:cNvSpPr/>
          <p:nvPr/>
        </p:nvSpPr>
        <p:spPr>
          <a:xfrm>
            <a:off x="5279040" y="1836000"/>
            <a:ext cx="0" cy="61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50" name="CustomShape 10"/>
          <p:cNvSpPr/>
          <p:nvPr/>
        </p:nvSpPr>
        <p:spPr>
          <a:xfrm>
            <a:off x="4396680" y="3397320"/>
            <a:ext cx="2592000" cy="41868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Compiled and linked</a:t>
            </a:r>
            <a:endParaRPr/>
          </a:p>
        </p:txBody>
      </p:sp>
      <p:sp>
        <p:nvSpPr>
          <p:cNvPr id="251" name="CustomShape 11"/>
          <p:cNvSpPr/>
          <p:nvPr/>
        </p:nvSpPr>
        <p:spPr>
          <a:xfrm>
            <a:off x="458640" y="3402720"/>
            <a:ext cx="2808000" cy="413280"/>
          </a:xfrm>
          <a:prstGeom prst="rect">
            <a:avLst/>
          </a:pr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Compiled and assembled</a:t>
            </a:r>
            <a:endParaRPr/>
          </a:p>
        </p:txBody>
      </p:sp>
      <p:sp>
        <p:nvSpPr>
          <p:cNvPr id="252" name="Line 12"/>
          <p:cNvSpPr/>
          <p:nvPr/>
        </p:nvSpPr>
        <p:spPr>
          <a:xfrm>
            <a:off x="2164680" y="2791800"/>
            <a:ext cx="0" cy="610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3" name="Line 13"/>
          <p:cNvSpPr/>
          <p:nvPr/>
        </p:nvSpPr>
        <p:spPr>
          <a:xfrm>
            <a:off x="5260680" y="2788920"/>
            <a:ext cx="0" cy="608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4" name="Line 14"/>
          <p:cNvSpPr/>
          <p:nvPr/>
        </p:nvSpPr>
        <p:spPr>
          <a:xfrm>
            <a:off x="2164680" y="1930320"/>
            <a:ext cx="0" cy="55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>
                <a:latin typeface="Century Gothic"/>
              </a:rPr>
              <a:t>Static Linking vs. Dynamic Linking:</a:t>
            </a:r>
            <a:endParaRPr/>
          </a:p>
        </p:txBody>
      </p:sp>
      <p:pic>
        <p:nvPicPr>
          <p:cNvPr id="2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576000"/>
            <a:ext cx="6696000" cy="3096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2000" y="60840"/>
            <a:ext cx="655704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>
                <a:latin typeface="Century Gothic"/>
              </a:rPr>
              <a:t>Building our own libraries:</a:t>
            </a:r>
            <a:r>
              <a:rPr lang="en-US">
                <a:latin typeface="Century Gothic"/>
              </a:rPr>
              <a:t> 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44000" y="539280"/>
            <a:ext cx="6805440" cy="3204720"/>
          </a:xfrm>
          <a:prstGeom prst="rect">
            <a:avLst/>
          </a:prstGeom>
        </p:spPr>
        <p:txBody>
          <a:bodyPr lIns="0" rIns="0" tIns="0" bIns="0"/>
          <a:p>
            <a:pPr lvl="1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Building static library :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compile library files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$ ar -crU -o libmathops.a a.o b.o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$ gcc -static -o static app.c -I./ -L./ libmathops.a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Building shared library :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compile library files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$ gcc -shared a.o b.o -o libmathops.so 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$ export LD_LIBRARY_PATH=$LD_LIBRARY_PATH:./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 sz="1400">
                <a:latin typeface="Century Gothic"/>
              </a:rPr>
              <a:t>$ gcc -o shared app.c -I./ -L./  libmathops.so  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