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7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9.jpeg" ContentType="image/jpeg"/>
  <Override PartName="/ppt/media/image25.png" ContentType="image/png"/>
  <Override PartName="/ppt/media/image23.jpeg" ContentType="image/jpeg"/>
  <Override PartName="/ppt/media/image22.png" ContentType="image/png"/>
  <Override PartName="/ppt/media/image21.png" ContentType="image/png"/>
  <Override PartName="/ppt/media/image20.png" ContentType="image/png"/>
  <Override PartName="/ppt/media/image18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9.jpeg" ContentType="image/jpeg"/>
  <Override PartName="/ppt/media/image11.png" ContentType="image/png"/>
  <Override PartName="/ppt/media/image10.png" ContentType="image/png"/>
  <Override PartName="/ppt/media/image9.png" ContentType="image/png"/>
  <Override PartName="/ppt/media/image15.jpeg" ContentType="image/jpeg"/>
  <Override PartName="/ppt/media/image8.png" ContentType="image/png"/>
  <Override PartName="/ppt/media/image7.png" ContentType="image/png"/>
  <Override PartName="/ppt/media/image6.png" ContentType="image/png"/>
  <Override PartName="/ppt/media/image28.png" ContentType="image/png"/>
  <Override PartName="/ppt/media/image5.png" ContentType="image/png"/>
  <Override PartName="/ppt/media/image27.png" ContentType="image/png"/>
  <Override PartName="/ppt/media/image4.png" ContentType="image/png"/>
  <Override PartName="/ppt/media/image17.png" ContentType="image/png"/>
  <Override PartName="/ppt/media/image26.png" ContentType="image/png"/>
  <Override PartName="/ppt/media/image3.png" ContentType="image/png"/>
  <Override PartName="/ppt/media/image16.jpeg" ContentType="image/jpeg"/>
  <Override PartName="/ppt/media/image2.jpeg" ContentType="image/jpeg"/>
  <Override PartName="/ppt/media/image24.png" ContentType="image/png"/>
  <Override PartName="/ppt/media/image1.png" ContentType="image/png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7315200" cy="41148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5.png"/><Relationship Id="rId3" Type="http://schemas.openxmlformats.org/officeDocument/2006/relationships/image" Target="../media/image26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3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3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23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jpeg"/><Relationship Id="rId6" Type="http://schemas.openxmlformats.org/officeDocument/2006/relationships/image" Target="../media/image16.jpe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jpeg"/><Relationship Id="rId10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2.png"/><Relationship Id="rId3" Type="http://schemas.openxmlformats.org/officeDocument/2006/relationships/image" Target="../media/image23.jpe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940920"/>
            <a:ext cx="7314480" cy="1731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320" cy="1260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-45360" y="3951000"/>
            <a:ext cx="406080" cy="152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FCC4690E-F60A-4F65-828A-E86F56623493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3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4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6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pic>
        <p:nvPicPr>
          <p:cNvPr id="7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0"/>
            <a:ext cx="1839600" cy="1919520"/>
          </a:xfrm>
          <a:prstGeom prst="rect">
            <a:avLst/>
          </a:prstGeom>
          <a:ln>
            <a:noFill/>
          </a:ln>
        </p:spPr>
      </p:pic>
      <p:sp>
        <p:nvSpPr>
          <p:cNvPr id="8" name="CustomShape 7"/>
          <p:cNvSpPr/>
          <p:nvPr/>
        </p:nvSpPr>
        <p:spPr>
          <a:xfrm>
            <a:off x="2377440" y="3901320"/>
            <a:ext cx="2559600" cy="1364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 algn="ctr">
              <a:lnSpc>
                <a:spcPct val="100000"/>
              </a:lnSpc>
            </a:pPr>
            <a:r>
              <a:rPr i="1" lang="en-IN" sz="800">
                <a:solidFill>
                  <a:srgbClr val="1f1a17"/>
                </a:solidFill>
                <a:latin typeface="Century Gothic"/>
              </a:rPr>
              <a:t>Copyright © 2016, Global Edge Software Ltd.</a:t>
            </a:r>
            <a:endParaRPr/>
          </a:p>
        </p:txBody>
      </p:sp>
      <p:pic>
        <p:nvPicPr>
          <p:cNvPr id="9" name="Picture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800600" y="1143000"/>
            <a:ext cx="2375640" cy="639360"/>
          </a:xfrm>
          <a:prstGeom prst="rect">
            <a:avLst/>
          </a:prstGeom>
          <a:ln>
            <a:noFill/>
          </a:ln>
        </p:spPr>
      </p:pic>
      <p:sp>
        <p:nvSpPr>
          <p:cNvPr id="10" name="PlaceHolder 8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" name="PlaceHolder 9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3940920"/>
            <a:ext cx="7314480" cy="1731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47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320" cy="12600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-45360" y="3951000"/>
            <a:ext cx="406080" cy="152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4BD1EFBA-A158-4B36-91F9-5B80B285F345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49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0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1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2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3" name="PlaceHolder 7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3940920"/>
            <a:ext cx="7314480" cy="1731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90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320" cy="12600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-45360" y="3951000"/>
            <a:ext cx="406080" cy="152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717A3EC6-888F-4AB6-AC06-8998545A36CE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92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3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4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5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6" name="PlaceHolder 7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7" name="PlaceHolder 8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3940920"/>
            <a:ext cx="7314480" cy="1731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33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320" cy="12600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-45360" y="3951000"/>
            <a:ext cx="406080" cy="152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35969EAA-DC53-4ADB-B121-EF4E63AFBE22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135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36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37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38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39" name="CustomShape 7"/>
          <p:cNvSpPr/>
          <p:nvPr/>
        </p:nvSpPr>
        <p:spPr>
          <a:xfrm>
            <a:off x="2678760" y="3625920"/>
            <a:ext cx="1628280" cy="152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IN" sz="1000" u="sng">
                <a:solidFill>
                  <a:srgbClr val="0093dd"/>
                </a:solidFill>
                <a:latin typeface="Century Gothic"/>
              </a:rPr>
              <a:t>www.globaledgesoft.com</a:t>
            </a:r>
            <a:r>
              <a:rPr lang="en-IN" sz="1000" u="sng">
                <a:solidFill>
                  <a:srgbClr val="199cff"/>
                </a:solidFill>
                <a:latin typeface="Century Gothic"/>
              </a:rPr>
              <a:t> </a:t>
            </a:r>
            <a:endParaRPr/>
          </a:p>
        </p:txBody>
      </p:sp>
      <p:pic>
        <p:nvPicPr>
          <p:cNvPr id="140" name="Picture 1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05280" y="2685600"/>
            <a:ext cx="273960" cy="182160"/>
          </a:xfrm>
          <a:prstGeom prst="rect">
            <a:avLst/>
          </a:prstGeom>
          <a:ln>
            <a:noFill/>
          </a:ln>
        </p:spPr>
      </p:pic>
      <p:sp>
        <p:nvSpPr>
          <p:cNvPr id="141" name="CustomShape 8"/>
          <p:cNvSpPr/>
          <p:nvPr/>
        </p:nvSpPr>
        <p:spPr>
          <a:xfrm>
            <a:off x="367200" y="2930760"/>
            <a:ext cx="1950120" cy="52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Global Village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IT SEZ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Bangalore</a:t>
            </a:r>
            <a:endParaRPr/>
          </a:p>
        </p:txBody>
      </p:sp>
      <p:pic>
        <p:nvPicPr>
          <p:cNvPr id="142" name="Picture 1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837040" y="2685600"/>
            <a:ext cx="273600" cy="182160"/>
          </a:xfrm>
          <a:prstGeom prst="rect">
            <a:avLst/>
          </a:prstGeom>
          <a:ln>
            <a:noFill/>
          </a:ln>
        </p:spPr>
      </p:pic>
      <p:sp>
        <p:nvSpPr>
          <p:cNvPr id="143" name="CustomShape 9"/>
          <p:cNvSpPr/>
          <p:nvPr/>
        </p:nvSpPr>
        <p:spPr>
          <a:xfrm>
            <a:off x="5000400" y="2930760"/>
            <a:ext cx="1946880" cy="52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Raheja Mindspace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IT Park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Hyderabad</a:t>
            </a:r>
            <a:endParaRPr/>
          </a:p>
        </p:txBody>
      </p:sp>
      <p:pic>
        <p:nvPicPr>
          <p:cNvPr id="144" name="Picture 24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521880" y="2685600"/>
            <a:ext cx="273600" cy="182160"/>
          </a:xfrm>
          <a:prstGeom prst="rect">
            <a:avLst/>
          </a:prstGeom>
          <a:ln>
            <a:noFill/>
          </a:ln>
        </p:spPr>
      </p:pic>
      <p:sp>
        <p:nvSpPr>
          <p:cNvPr id="145" name="CustomShape 10"/>
          <p:cNvSpPr/>
          <p:nvPr/>
        </p:nvSpPr>
        <p:spPr>
          <a:xfrm>
            <a:off x="2685240" y="2930760"/>
            <a:ext cx="1946880" cy="52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South Main Street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Milpitas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California</a:t>
            </a:r>
            <a:endParaRPr/>
          </a:p>
        </p:txBody>
      </p:sp>
      <p:sp>
        <p:nvSpPr>
          <p:cNvPr id="146" name="CustomShape 11"/>
          <p:cNvSpPr/>
          <p:nvPr/>
        </p:nvSpPr>
        <p:spPr>
          <a:xfrm>
            <a:off x="1188720" y="317520"/>
            <a:ext cx="4937040" cy="3117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i="1" lang="en-IN" sz="1600">
                <a:solidFill>
                  <a:srgbClr val="000000"/>
                </a:solidFill>
                <a:latin typeface="Century Gothic"/>
              </a:rPr>
              <a:t>Large enough to Deliver</a:t>
            </a:r>
            <a:r>
              <a:rPr i="1" lang="en-IN" sz="1600">
                <a:solidFill>
                  <a:srgbClr val="383431"/>
                </a:solidFill>
                <a:latin typeface="Century Gothic"/>
              </a:rPr>
              <a:t>,</a:t>
            </a:r>
            <a:r>
              <a:rPr i="1" lang="en-IN" sz="1600">
                <a:solidFill>
                  <a:srgbClr val="ff8500"/>
                </a:solidFill>
                <a:latin typeface="Century Gothic"/>
              </a:rPr>
              <a:t> </a:t>
            </a:r>
            <a:r>
              <a:rPr i="1" lang="en-IN" sz="1600">
                <a:solidFill>
                  <a:srgbClr val="0093dd"/>
                </a:solidFill>
                <a:latin typeface="Century Gothic"/>
              </a:rPr>
              <a:t>Small enough to Care</a:t>
            </a:r>
            <a:endParaRPr/>
          </a:p>
        </p:txBody>
      </p:sp>
      <p:pic>
        <p:nvPicPr>
          <p:cNvPr id="147" name="Picture 15" descr=""/>
          <p:cNvPicPr/>
          <p:nvPr/>
        </p:nvPicPr>
        <p:blipFill>
          <a:blip r:embed="rId6">
            <a:lum contrast="10000"/>
          </a:blip>
          <a:stretch>
            <a:fillRect/>
          </a:stretch>
        </p:blipFill>
        <p:spPr>
          <a:xfrm>
            <a:off x="2334600" y="716400"/>
            <a:ext cx="3498120" cy="1370880"/>
          </a:xfrm>
          <a:prstGeom prst="rect">
            <a:avLst/>
          </a:prstGeom>
          <a:ln>
            <a:noFill/>
          </a:ln>
        </p:spPr>
      </p:pic>
      <p:pic>
        <p:nvPicPr>
          <p:cNvPr id="148" name="Picture 13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1481760" y="1585080"/>
            <a:ext cx="937080" cy="547920"/>
          </a:xfrm>
          <a:prstGeom prst="rect">
            <a:avLst/>
          </a:prstGeom>
          <a:ln>
            <a:noFill/>
          </a:ln>
        </p:spPr>
      </p:pic>
      <p:pic>
        <p:nvPicPr>
          <p:cNvPr id="149" name="Picture 23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1981080" y="3607560"/>
            <a:ext cx="189720" cy="189720"/>
          </a:xfrm>
          <a:prstGeom prst="rect">
            <a:avLst/>
          </a:prstGeom>
          <a:ln>
            <a:noFill/>
          </a:ln>
        </p:spPr>
      </p:pic>
      <p:pic>
        <p:nvPicPr>
          <p:cNvPr id="150" name="Picture 26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4815000" y="3595680"/>
            <a:ext cx="213480" cy="213480"/>
          </a:xfrm>
          <a:prstGeom prst="rect">
            <a:avLst/>
          </a:prstGeom>
          <a:ln>
            <a:noFill/>
          </a:ln>
        </p:spPr>
      </p:pic>
      <p:sp>
        <p:nvSpPr>
          <p:cNvPr id="151" name="PlaceHolder 12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2" name="PlaceHolder 1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0" y="3940920"/>
            <a:ext cx="7314480" cy="1731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88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320" cy="126000"/>
          </a:xfrm>
          <a:prstGeom prst="rect">
            <a:avLst/>
          </a:prstGeom>
          <a:ln>
            <a:noFill/>
          </a:ln>
        </p:spPr>
      </p:pic>
      <p:sp>
        <p:nvSpPr>
          <p:cNvPr id="189" name="CustomShape 2"/>
          <p:cNvSpPr/>
          <p:nvPr/>
        </p:nvSpPr>
        <p:spPr>
          <a:xfrm>
            <a:off x="-45360" y="3951000"/>
            <a:ext cx="406080" cy="152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DA2DE669-13B3-442C-B776-155CFD9ACAFE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190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91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92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93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94" name="CustomShape 7"/>
          <p:cNvSpPr/>
          <p:nvPr/>
        </p:nvSpPr>
        <p:spPr>
          <a:xfrm>
            <a:off x="4465440" y="1815120"/>
            <a:ext cx="2620440" cy="18928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Fairness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Learning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Responsibility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Innovation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Respect</a:t>
            </a:r>
            <a:endParaRPr/>
          </a:p>
        </p:txBody>
      </p:sp>
      <p:sp>
        <p:nvSpPr>
          <p:cNvPr id="195" name="CustomShape 8"/>
          <p:cNvSpPr/>
          <p:nvPr/>
        </p:nvSpPr>
        <p:spPr>
          <a:xfrm>
            <a:off x="0" y="1143000"/>
            <a:ext cx="5790600" cy="3733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0093dd"/>
                </a:solidFill>
                <a:latin typeface="Century Gothic"/>
              </a:rPr>
              <a:t>Thank you</a:t>
            </a:r>
            <a:endParaRPr/>
          </a:p>
        </p:txBody>
      </p:sp>
      <p:pic>
        <p:nvPicPr>
          <p:cNvPr id="196" name="Picture 9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29800" y="1703160"/>
            <a:ext cx="2331000" cy="2258640"/>
          </a:xfrm>
          <a:prstGeom prst="rect">
            <a:avLst/>
          </a:prstGeom>
          <a:ln>
            <a:noFill/>
          </a:ln>
        </p:spPr>
      </p:pic>
      <p:pic>
        <p:nvPicPr>
          <p:cNvPr id="197" name="Picture 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938840" y="122040"/>
            <a:ext cx="2375640" cy="639360"/>
          </a:xfrm>
          <a:prstGeom prst="rect">
            <a:avLst/>
          </a:prstGeom>
          <a:ln>
            <a:noFill/>
          </a:ln>
        </p:spPr>
      </p:pic>
      <p:sp>
        <p:nvSpPr>
          <p:cNvPr id="198" name="PlaceHolder 9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99" name="PlaceHolder 10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1137240" y="2057400"/>
            <a:ext cx="5707440" cy="4564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IN" sz="2000">
                <a:solidFill>
                  <a:srgbClr val="ffffff"/>
                </a:solidFill>
                <a:latin typeface="Century Gothic"/>
              </a:rPr>
              <a:t>       </a:t>
            </a:r>
            <a:r>
              <a:rPr b="1" lang="en-IN" sz="2000">
                <a:solidFill>
                  <a:srgbClr val="ffffff"/>
                </a:solidFill>
                <a:latin typeface="Century Gothic"/>
              </a:rPr>
              <a:t>PROCESS STATE TRANSITION AND PCB </a:t>
            </a:r>
            <a:endParaRPr/>
          </a:p>
        </p:txBody>
      </p:sp>
      <p:sp>
        <p:nvSpPr>
          <p:cNvPr id="235" name="CustomShape 2"/>
          <p:cNvSpPr/>
          <p:nvPr/>
        </p:nvSpPr>
        <p:spPr>
          <a:xfrm>
            <a:off x="685800" y="2514600"/>
            <a:ext cx="5257080" cy="3801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Century Gothic"/>
              </a:rPr>
              <a:t>	</a:t>
            </a:r>
            <a:r>
              <a:rPr lang="en-IN" sz="1600">
                <a:solidFill>
                  <a:srgbClr val="000000"/>
                </a:solidFill>
                <a:latin typeface="Century Gothic"/>
              </a:rPr>
              <a:t>	</a:t>
            </a:r>
            <a:r>
              <a:rPr lang="en-IN" sz="1600">
                <a:solidFill>
                  <a:srgbClr val="000000"/>
                </a:solidFill>
                <a:latin typeface="Century Gothic"/>
              </a:rPr>
              <a:t>	</a:t>
            </a:r>
            <a:r>
              <a:rPr lang="en-IN" sz="1600">
                <a:solidFill>
                  <a:srgbClr val="000000"/>
                </a:solidFill>
                <a:latin typeface="Century Gothic"/>
              </a:rPr>
              <a:t>	</a:t>
            </a:r>
            <a:r>
              <a:rPr lang="en-IN" sz="1600">
                <a:solidFill>
                  <a:srgbClr val="000000"/>
                </a:solidFill>
                <a:latin typeface="Century Gothic"/>
              </a:rPr>
              <a:t>	</a:t>
            </a:r>
            <a:endParaRPr/>
          </a:p>
        </p:txBody>
      </p:sp>
      <p:sp>
        <p:nvSpPr>
          <p:cNvPr id="236" name="TextShape 3"/>
          <p:cNvSpPr txBox="1"/>
          <p:nvPr/>
        </p:nvSpPr>
        <p:spPr>
          <a:xfrm>
            <a:off x="936000" y="2057760"/>
            <a:ext cx="5544000" cy="456840"/>
          </a:xfrm>
          <a:prstGeom prst="rect">
            <a:avLst/>
          </a:prstGeom>
        </p:spPr>
        <p:txBody>
          <a:bodyPr lIns="68400" rIns="68400" tIns="34200" bIns="34200" anchor="ctr"/>
          <a:p>
            <a:r>
              <a:rPr lang="en-IN" sz="2000">
                <a:latin typeface="Arial"/>
              </a:rPr>
              <a:t>PROCESS STATE TRANSITION AND PCB</a:t>
            </a:r>
            <a:endParaRPr/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24920" y="533520"/>
            <a:ext cx="7061400" cy="32911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IN" sz="1200">
                <a:solidFill>
                  <a:srgbClr val="1f1a17"/>
                </a:solidFill>
                <a:latin typeface="Century Gothic"/>
              </a:rPr>
              <a:t>Process states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IN" sz="1200">
                <a:solidFill>
                  <a:srgbClr val="1f1a17"/>
                </a:solidFill>
                <a:latin typeface="Century Gothic"/>
              </a:rPr>
              <a:t>State transition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IN" sz="1200">
                <a:solidFill>
                  <a:srgbClr val="1f1a17"/>
                </a:solidFill>
                <a:latin typeface="Century Gothic"/>
              </a:rPr>
              <a:t>Process control block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8" name="CustomShape 2"/>
          <p:cNvSpPr/>
          <p:nvPr/>
        </p:nvSpPr>
        <p:spPr>
          <a:xfrm>
            <a:off x="76320" y="60840"/>
            <a:ext cx="6552360" cy="3193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IN" sz="1600">
                <a:solidFill>
                  <a:srgbClr val="0093dd"/>
                </a:solidFill>
                <a:latin typeface="Century Gothic"/>
              </a:rPr>
              <a:t>Agenda </a:t>
            </a:r>
            <a:endParaRPr/>
          </a:p>
        </p:txBody>
      </p:sp>
    </p:spTree>
  </p:cSld>
  <p:transition>
    <p:fade thruBlk="true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777240" y="761400"/>
            <a:ext cx="5904000" cy="18716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b="1" lang="en-IN" sz="1200">
                <a:solidFill>
                  <a:srgbClr val="1f1a17"/>
                </a:solidFill>
                <a:latin typeface="Century Gothic"/>
              </a:rPr>
              <a:t>New</a:t>
            </a:r>
            <a:r>
              <a:rPr lang="en-IN" sz="1200">
                <a:solidFill>
                  <a:srgbClr val="1f1a17"/>
                </a:solidFill>
                <a:latin typeface="Century Gothic"/>
              </a:rPr>
              <a:t> : The process is being created.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b="1" lang="en-IN" sz="1200">
                <a:solidFill>
                  <a:srgbClr val="1f1a17"/>
                </a:solidFill>
                <a:latin typeface="Century Gothic"/>
              </a:rPr>
              <a:t>Ready </a:t>
            </a:r>
            <a:r>
              <a:rPr lang="en-IN" sz="1200">
                <a:solidFill>
                  <a:srgbClr val="1f1a17"/>
                </a:solidFill>
                <a:latin typeface="Century Gothic"/>
              </a:rPr>
              <a:t>: The process is waiting to be assigned to a processor.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b="1" lang="en-IN" sz="1200">
                <a:solidFill>
                  <a:srgbClr val="1f1a17"/>
                </a:solidFill>
                <a:latin typeface="Century Gothic"/>
              </a:rPr>
              <a:t>Running </a:t>
            </a:r>
            <a:r>
              <a:rPr lang="en-IN" sz="1200">
                <a:solidFill>
                  <a:srgbClr val="1f1a17"/>
                </a:solidFill>
                <a:latin typeface="Century Gothic"/>
              </a:rPr>
              <a:t>: Instructions are being executed.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b="1" lang="en-IN" sz="1200">
                <a:solidFill>
                  <a:srgbClr val="1f1a17"/>
                </a:solidFill>
                <a:latin typeface="Century Gothic"/>
              </a:rPr>
              <a:t>Waiting</a:t>
            </a:r>
            <a:r>
              <a:rPr lang="en-IN" sz="1200">
                <a:solidFill>
                  <a:srgbClr val="1f1a17"/>
                </a:solidFill>
                <a:latin typeface="Century Gothic"/>
              </a:rPr>
              <a:t>: The process is waiting for some event to occur or I/O request.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b="1" lang="en-IN" sz="1200">
                <a:solidFill>
                  <a:srgbClr val="1f1a17"/>
                </a:solidFill>
                <a:latin typeface="Century Gothic"/>
              </a:rPr>
              <a:t>Terminated</a:t>
            </a:r>
            <a:r>
              <a:rPr lang="en-IN" sz="1200">
                <a:solidFill>
                  <a:srgbClr val="1f1a17"/>
                </a:solidFill>
                <a:latin typeface="Century Gothic"/>
              </a:rPr>
              <a:t> : The process has finished execution.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0" name="CustomShape 2"/>
          <p:cNvSpPr/>
          <p:nvPr/>
        </p:nvSpPr>
        <p:spPr>
          <a:xfrm>
            <a:off x="76320" y="60840"/>
            <a:ext cx="6552360" cy="3193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IN" sz="1600">
                <a:solidFill>
                  <a:srgbClr val="0093dd"/>
                </a:solidFill>
                <a:latin typeface="Century Gothic"/>
              </a:rPr>
              <a:t>PROCESS STATES</a:t>
            </a:r>
            <a:endParaRPr/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76320" y="60840"/>
            <a:ext cx="6552360" cy="3193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0093dd"/>
                </a:solidFill>
                <a:latin typeface="Century Gothic"/>
              </a:rPr>
              <a:t> </a:t>
            </a:r>
            <a:r>
              <a:rPr b="1" lang="en-IN" sz="1400">
                <a:solidFill>
                  <a:srgbClr val="0093dd"/>
                </a:solidFill>
                <a:latin typeface="Century Gothic"/>
              </a:rPr>
              <a:t>PROCESS  STATE  TRANSITION  DIAGRAM</a:t>
            </a:r>
            <a:endParaRPr/>
          </a:p>
        </p:txBody>
      </p:sp>
      <p:pic>
        <p:nvPicPr>
          <p:cNvPr id="24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7240" y="833400"/>
            <a:ext cx="6441120" cy="251964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24920" y="533520"/>
            <a:ext cx="7061400" cy="23875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4" name="CustomShape 2"/>
          <p:cNvSpPr/>
          <p:nvPr/>
        </p:nvSpPr>
        <p:spPr>
          <a:xfrm>
            <a:off x="76320" y="60840"/>
            <a:ext cx="6552360" cy="3193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IN" sz="1200">
                <a:solidFill>
                  <a:srgbClr val="0093dd"/>
                </a:solidFill>
                <a:latin typeface="Century Gothic"/>
              </a:rPr>
              <a:t> </a:t>
            </a:r>
            <a:r>
              <a:rPr b="1" lang="en-IN" sz="1600">
                <a:solidFill>
                  <a:srgbClr val="199cff"/>
                </a:solidFill>
                <a:latin typeface="Century Gothic"/>
              </a:rPr>
              <a:t>PROCESS CONTROL BLOCK</a:t>
            </a:r>
            <a:endParaRPr/>
          </a:p>
        </p:txBody>
      </p:sp>
      <p:sp>
        <p:nvSpPr>
          <p:cNvPr id="245" name="CustomShape 3"/>
          <p:cNvSpPr/>
          <p:nvPr/>
        </p:nvSpPr>
        <p:spPr>
          <a:xfrm>
            <a:off x="201240" y="905400"/>
            <a:ext cx="6912000" cy="155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IN" sz="1200">
                <a:solidFill>
                  <a:srgbClr val="000000"/>
                </a:solidFill>
                <a:latin typeface="Century Gothic"/>
              </a:rPr>
              <a:t>Each process is represented in OS by process control block.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IN" sz="1200">
                <a:solidFill>
                  <a:srgbClr val="000000"/>
                </a:solidFill>
                <a:latin typeface="Century Gothic"/>
              </a:rPr>
              <a:t>Process information ,process state information and process control information           constitute the PCB.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IN" sz="1200">
                <a:solidFill>
                  <a:srgbClr val="000000"/>
                </a:solidFill>
                <a:latin typeface="Century Gothic"/>
              </a:rPr>
              <a:t>All information needed by the OS to manage process  is contained in the PCB.</a:t>
            </a:r>
            <a:endParaRPr/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76320" y="60840"/>
            <a:ext cx="6552360" cy="3193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 </a:t>
            </a:r>
            <a:endParaRPr/>
          </a:p>
        </p:txBody>
      </p:sp>
      <p:sp>
        <p:nvSpPr>
          <p:cNvPr id="247" name="CustomShape 2"/>
          <p:cNvSpPr/>
          <p:nvPr/>
        </p:nvSpPr>
        <p:spPr>
          <a:xfrm>
            <a:off x="128160" y="533520"/>
            <a:ext cx="3474000" cy="3801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lang="en-IN" sz="1400">
                <a:solidFill>
                  <a:srgbClr val="1f1a17"/>
                </a:solidFill>
                <a:latin typeface="Century Gothic"/>
              </a:rPr>
              <a:t> </a:t>
            </a:r>
            <a:endParaRPr/>
          </a:p>
        </p:txBody>
      </p:sp>
      <p:pic>
        <p:nvPicPr>
          <p:cNvPr id="24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05240" y="617400"/>
            <a:ext cx="1608840" cy="2837880"/>
          </a:xfrm>
          <a:prstGeom prst="rect">
            <a:avLst/>
          </a:prstGeom>
          <a:ln>
            <a:noFill/>
          </a:ln>
        </p:spPr>
      </p:pic>
      <p:sp>
        <p:nvSpPr>
          <p:cNvPr id="249" name="CustomShape 3"/>
          <p:cNvSpPr/>
          <p:nvPr/>
        </p:nvSpPr>
        <p:spPr>
          <a:xfrm>
            <a:off x="3708000" y="533520"/>
            <a:ext cx="3474000" cy="3801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lang="en-IN" sz="1400">
                <a:solidFill>
                  <a:srgbClr val="1f1a17"/>
                </a:solidFill>
                <a:latin typeface="Century Gothic"/>
              </a:rPr>
              <a:t> </a:t>
            </a:r>
            <a:endParaRPr/>
          </a:p>
        </p:txBody>
      </p:sp>
      <p:sp>
        <p:nvSpPr>
          <p:cNvPr id="250" name="CustomShape 4"/>
          <p:cNvSpPr/>
          <p:nvPr/>
        </p:nvSpPr>
        <p:spPr>
          <a:xfrm>
            <a:off x="2562840" y="545400"/>
            <a:ext cx="3830400" cy="33116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lang="en-IN" sz="1400">
                <a:solidFill>
                  <a:srgbClr val="1f1a17"/>
                </a:solidFill>
                <a:latin typeface="Century Gothic"/>
              </a:rPr>
              <a:t> </a:t>
            </a:r>
            <a:endParaRPr/>
          </a:p>
        </p:txBody>
      </p:sp>
      <p:sp>
        <p:nvSpPr>
          <p:cNvPr id="251" name="CustomShape 5"/>
          <p:cNvSpPr/>
          <p:nvPr/>
        </p:nvSpPr>
        <p:spPr>
          <a:xfrm>
            <a:off x="3153600" y="617400"/>
            <a:ext cx="3656880" cy="286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IN" sz="1400">
                <a:solidFill>
                  <a:srgbClr val="000000"/>
                </a:solidFill>
                <a:latin typeface="Century Gothic"/>
              </a:rPr>
              <a:t>Process id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IN" sz="1400">
                <a:solidFill>
                  <a:srgbClr val="000000"/>
                </a:solidFill>
                <a:latin typeface="Century Gothic"/>
              </a:rPr>
              <a:t>Program counter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IN" sz="1400">
                <a:solidFill>
                  <a:srgbClr val="000000"/>
                </a:solidFill>
                <a:latin typeface="Century Gothic"/>
              </a:rPr>
              <a:t>Process state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IN" sz="1400">
                <a:solidFill>
                  <a:srgbClr val="000000"/>
                </a:solidFill>
                <a:latin typeface="Century Gothic"/>
              </a:rPr>
              <a:t>Priority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IN" sz="1400">
                <a:solidFill>
                  <a:srgbClr val="000000"/>
                </a:solidFill>
                <a:latin typeface="Century Gothic"/>
              </a:rPr>
              <a:t>General purpose registers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IN" sz="1400">
                <a:solidFill>
                  <a:srgbClr val="000000"/>
                </a:solidFill>
                <a:latin typeface="Century Gothic"/>
              </a:rPr>
              <a:t>List of open files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IN" sz="1400">
                <a:solidFill>
                  <a:srgbClr val="000000"/>
                </a:solidFill>
                <a:latin typeface="Century Gothic"/>
              </a:rPr>
              <a:t>Pending signals </a:t>
            </a:r>
            <a:endParaRPr/>
          </a:p>
        </p:txBody>
      </p:sp>
    </p:spTree>
  </p:cSld>
  <p:transition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24920" y="533520"/>
            <a:ext cx="7061400" cy="32911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3" name="CustomShape 2"/>
          <p:cNvSpPr/>
          <p:nvPr/>
        </p:nvSpPr>
        <p:spPr>
          <a:xfrm>
            <a:off x="76320" y="60840"/>
            <a:ext cx="6552360" cy="3193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IN" sz="1200">
                <a:solidFill>
                  <a:srgbClr val="0093dd"/>
                </a:solidFill>
                <a:latin typeface="Century Gothic"/>
              </a:rPr>
              <a:t> </a:t>
            </a:r>
            <a:r>
              <a:rPr b="1" lang="en-IN" sz="1600">
                <a:solidFill>
                  <a:srgbClr val="0093dd"/>
                </a:solidFill>
                <a:latin typeface="Century Gothic"/>
              </a:rPr>
              <a:t>LINUX PROCESS CONTROL BLOCK</a:t>
            </a:r>
            <a:endParaRPr/>
          </a:p>
        </p:txBody>
      </p:sp>
      <p:pic>
        <p:nvPicPr>
          <p:cNvPr id="25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37240" y="617400"/>
            <a:ext cx="4761720" cy="296532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