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2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B8DC65C0-54F2-47D7-8DA1-EFD9BDE7AA4F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1E897D30-29F8-4AD7-A60A-6D8333E1BFD0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6C00D285-D90E-44CC-9027-8DC125A5A079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5491C7D-95D7-4E29-B56A-4F4B6F496740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ffffff"/>
                </a:solidFill>
                <a:latin typeface="Droid Sans"/>
              </a:rPr>
              <a:t>INTRODUCTION TO THREAD AND THREAD CREATION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Ubuntu"/>
              </a:rPr>
              <a:t> 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216000" y="576000"/>
            <a:ext cx="500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</a:t>
            </a:r>
            <a:endParaRPr/>
          </a:p>
        </p:txBody>
      </p:sp>
      <p:sp>
        <p:nvSpPr>
          <p:cNvPr id="233" name="TextShape 3"/>
          <p:cNvSpPr txBox="1"/>
          <p:nvPr/>
        </p:nvSpPr>
        <p:spPr>
          <a:xfrm>
            <a:off x="72000" y="60840"/>
            <a:ext cx="6984000" cy="3769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 sz="2000">
                <a:solidFill>
                  <a:srgbClr val="0084d1"/>
                </a:solidFill>
                <a:latin typeface="Ubuntu"/>
              </a:rPr>
              <a:t>WHAT IS PTHREAD</a:t>
            </a:r>
            <a:endParaRPr/>
          </a:p>
        </p:txBody>
      </p:sp>
      <p:sp>
        <p:nvSpPr>
          <p:cNvPr id="234" name="TextShape 4"/>
          <p:cNvSpPr txBox="1"/>
          <p:nvPr/>
        </p:nvSpPr>
        <p:spPr>
          <a:xfrm>
            <a:off x="72000" y="504000"/>
            <a:ext cx="7056000" cy="2394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POSIX  specifies  a  set  of interfaces (functions, header files) for</a:t>
            </a:r>
            <a:endParaRPr/>
          </a:p>
          <a:p>
            <a:r>
              <a:rPr lang="en-IN">
                <a:latin typeface="Arial"/>
              </a:rPr>
              <a:t>threaded programming commonly known as POSIX threads, or  Pthreads.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What is POSIX ?</a:t>
            </a:r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"Portable Operating System Interface for uni-X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3816000" y="2232000"/>
            <a:ext cx="2016000" cy="1368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</p:sp>
      <p:sp>
        <p:nvSpPr>
          <p:cNvPr id="236" name="CustomShape 6"/>
          <p:cNvSpPr/>
          <p:nvPr/>
        </p:nvSpPr>
        <p:spPr>
          <a:xfrm>
            <a:off x="1008000" y="2232000"/>
            <a:ext cx="2160000" cy="1368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</p:sp>
      <p:sp>
        <p:nvSpPr>
          <p:cNvPr id="237" name="TextShape 7"/>
          <p:cNvSpPr txBox="1"/>
          <p:nvPr/>
        </p:nvSpPr>
        <p:spPr>
          <a:xfrm>
            <a:off x="3888000" y="2304000"/>
            <a:ext cx="1872000" cy="1152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solidFill>
                  <a:srgbClr val="ffffff"/>
                </a:solidFill>
                <a:latin typeface="Arial"/>
              </a:rPr>
              <a:t>pthread_create()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{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</a:rPr>
              <a:t>xyz();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238" name="TextShape 8"/>
          <p:cNvSpPr txBox="1"/>
          <p:nvPr/>
        </p:nvSpPr>
        <p:spPr>
          <a:xfrm>
            <a:off x="1080000" y="2304000"/>
            <a:ext cx="1872000" cy="1152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solidFill>
                  <a:srgbClr val="ffffff"/>
                </a:solidFill>
                <a:latin typeface="Arial"/>
              </a:rPr>
              <a:t>pthread_create()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{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</a:rPr>
              <a:t>clone();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}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Ubuntu"/>
              </a:rPr>
              <a:t> </a:t>
            </a:r>
            <a:r>
              <a:rPr b="1" lang="en-US" sz="2000">
                <a:solidFill>
                  <a:srgbClr val="0084d1"/>
                </a:solidFill>
                <a:latin typeface="Ubuntu"/>
              </a:rPr>
              <a:t>OBJECTIVE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216000" y="576000"/>
            <a:ext cx="500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144000" y="576000"/>
            <a:ext cx="6984000" cy="31680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Introduction to threads.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Types of thread.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Attributes of thread.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Basic Pthreads Library calls.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What is Pthread.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0084d1"/>
                </a:solidFill>
                <a:latin typeface="Ubuntu"/>
              </a:rPr>
              <a:t> </a:t>
            </a:r>
            <a:r>
              <a:rPr b="1" lang="en-US" sz="2000">
                <a:solidFill>
                  <a:srgbClr val="0084d1"/>
                </a:solidFill>
                <a:latin typeface="Ubuntu"/>
              </a:rPr>
              <a:t>INTRODUCTION TO THREADS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216000" y="576000"/>
            <a:ext cx="500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</a:t>
            </a: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144000" y="576000"/>
            <a:ext cx="6984000" cy="3929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>
                <a:latin typeface="Arial"/>
              </a:rPr>
              <a:t>What is Thread ?</a:t>
            </a:r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“</a:t>
            </a:r>
            <a:r>
              <a:rPr lang="en-IN">
                <a:latin typeface="Arial"/>
              </a:rPr>
              <a:t>Association of a function to a new context is called thread ”.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A thread is a stream of instruction that can be scheduled as a independent unit.</a:t>
            </a:r>
            <a:endParaRPr/>
          </a:p>
          <a:p>
            <a:r>
              <a:rPr lang="en-IN">
                <a:latin typeface="Arial"/>
              </a:rPr>
              <a:t>A Thread is a 'Light Weight Process'.</a:t>
            </a:r>
            <a:endParaRPr/>
          </a:p>
          <a:p>
            <a:endParaRPr/>
          </a:p>
          <a:p>
            <a:r>
              <a:rPr b="1" lang="en-IN">
                <a:latin typeface="Arial"/>
              </a:rPr>
              <a:t>What is difference between process and thread ?.</a:t>
            </a:r>
            <a:endParaRPr/>
          </a:p>
          <a:p>
            <a:endParaRPr/>
          </a:p>
          <a:p>
            <a:r>
              <a:rPr b="1" lang="en-IN">
                <a:latin typeface="Arial"/>
              </a:rPr>
              <a:t>Why threads ?</a:t>
            </a:r>
            <a:endParaRPr/>
          </a:p>
          <a:p>
            <a:endParaRPr/>
          </a:p>
          <a:p>
            <a:r>
              <a:rPr b="1" lang="en-IN">
                <a:latin typeface="Arial"/>
              </a:rPr>
              <a:t>What are the advantages of threads ?</a:t>
            </a:r>
            <a:endParaRPr/>
          </a:p>
          <a:p>
            <a:endParaRPr/>
          </a:p>
          <a:p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       </a:t>
            </a:r>
            <a:r>
              <a:rPr b="1" lang="en-IN">
                <a:latin typeface="Arial"/>
              </a:rPr>
              <a:t> 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2000" y="72720"/>
            <a:ext cx="3864240" cy="2872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000">
                <a:solidFill>
                  <a:srgbClr val="0084d1"/>
                </a:solidFill>
                <a:latin typeface="Ubuntu"/>
              </a:rPr>
              <a:t> </a:t>
            </a:r>
            <a:r>
              <a:rPr b="1" lang="en-US" sz="2000">
                <a:solidFill>
                  <a:srgbClr val="0084d1"/>
                </a:solidFill>
                <a:latin typeface="Ubuntu"/>
              </a:rPr>
              <a:t>INTRODUCTION TO THREADS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576000"/>
            <a:ext cx="6984000" cy="3096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2000" y="72720"/>
            <a:ext cx="3864240" cy="2872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000">
                <a:solidFill>
                  <a:srgbClr val="0084d1"/>
                </a:solidFill>
                <a:latin typeface="Ubuntu"/>
              </a:rPr>
              <a:t> </a:t>
            </a:r>
            <a:r>
              <a:rPr b="1" lang="en-US" sz="2000">
                <a:solidFill>
                  <a:srgbClr val="0084d1"/>
                </a:solidFill>
                <a:latin typeface="Ubuntu"/>
              </a:rPr>
              <a:t>TYPES OF THREADS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72000" y="576000"/>
            <a:ext cx="7128000" cy="3096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en-IN">
                <a:latin typeface="Arial"/>
              </a:rPr>
              <a:t>  </a:t>
            </a:r>
            <a:endParaRPr/>
          </a:p>
          <a:p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72000" y="648000"/>
            <a:ext cx="259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>
                <a:latin typeface="Arial"/>
              </a:rPr>
              <a:t>A) User level Threads</a:t>
            </a:r>
            <a:endParaRPr/>
          </a:p>
        </p:txBody>
      </p:sp>
      <p:sp>
        <p:nvSpPr>
          <p:cNvPr id="203" name="TextShape 4"/>
          <p:cNvSpPr txBox="1"/>
          <p:nvPr/>
        </p:nvSpPr>
        <p:spPr>
          <a:xfrm>
            <a:off x="72000" y="2101680"/>
            <a:ext cx="39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>
                <a:latin typeface="Arial"/>
              </a:rPr>
              <a:t>B) Kernel Level Threads</a:t>
            </a:r>
            <a:endParaRPr/>
          </a:p>
        </p:txBody>
      </p:sp>
      <p:sp>
        <p:nvSpPr>
          <p:cNvPr id="204" name="TextShape 5"/>
          <p:cNvSpPr txBox="1"/>
          <p:nvPr/>
        </p:nvSpPr>
        <p:spPr>
          <a:xfrm>
            <a:off x="360000" y="994320"/>
            <a:ext cx="691200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User managed threads.</a:t>
            </a:r>
            <a:endParaRPr/>
          </a:p>
          <a:p>
            <a:r>
              <a:rPr lang="en-IN">
                <a:latin typeface="Arial"/>
              </a:rPr>
              <a:t>User level thread is generic and can run on any operating system.</a:t>
            </a:r>
            <a:endParaRPr/>
          </a:p>
          <a:p>
            <a:r>
              <a:rPr lang="en-IN">
                <a:latin typeface="Arial"/>
              </a:rPr>
              <a:t>Implementation is by a thread library at the user level.</a:t>
            </a:r>
            <a:endParaRPr/>
          </a:p>
        </p:txBody>
      </p:sp>
      <p:sp>
        <p:nvSpPr>
          <p:cNvPr id="205" name="TextShape 6"/>
          <p:cNvSpPr txBox="1"/>
          <p:nvPr/>
        </p:nvSpPr>
        <p:spPr>
          <a:xfrm>
            <a:off x="360000" y="2592000"/>
            <a:ext cx="691200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Kernel managed threads.</a:t>
            </a:r>
            <a:endParaRPr/>
          </a:p>
          <a:p>
            <a:r>
              <a:rPr lang="en-IN">
                <a:latin typeface="Arial"/>
              </a:rPr>
              <a:t>Kernel level thread is specific to the operating system.</a:t>
            </a:r>
            <a:endParaRPr/>
          </a:p>
          <a:p>
            <a:r>
              <a:rPr lang="en-IN">
                <a:latin typeface="Arial"/>
              </a:rPr>
              <a:t>Operating system supports creation of Kernel threads.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44000" y="72720"/>
            <a:ext cx="3376440" cy="2872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000">
                <a:solidFill>
                  <a:srgbClr val="0084d1"/>
                </a:solidFill>
                <a:latin typeface="Ubuntu"/>
              </a:rPr>
              <a:t>ATTRIBUTES OF THREADS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144000" y="576000"/>
            <a:ext cx="7056000" cy="31618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Attributes of thread are -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4104000" y="1368000"/>
            <a:ext cx="720000" cy="1458000"/>
          </a:xfrm>
          <a:prstGeom prst="rect">
            <a:avLst/>
          </a:prstGeom>
        </p:spPr>
      </p:sp>
      <p:sp>
        <p:nvSpPr>
          <p:cNvPr id="209" name="TextShape 4"/>
          <p:cNvSpPr txBox="1"/>
          <p:nvPr/>
        </p:nvSpPr>
        <p:spPr>
          <a:xfrm>
            <a:off x="-1368000" y="1080000"/>
            <a:ext cx="3456000" cy="2138040"/>
          </a:xfrm>
          <a:prstGeom prst="rect">
            <a:avLst/>
          </a:prstGeom>
        </p:spPr>
        <p:txBody>
          <a:bodyPr lIns="90000" rIns="90000" tIns="45000" bIns="45000"/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Scope</a:t>
            </a:r>
            <a:r>
              <a:rPr lang="en-IN">
                <a:latin typeface="Arial"/>
              </a:rPr>
              <a:t>	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Detachstate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Stackaddr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Stacksize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Priority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Inheritsched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Schedpolicy</a:t>
            </a:r>
            <a:endParaRPr/>
          </a:p>
          <a:p>
            <a:pPr lvl="7">
              <a:buFont typeface="StarSymbol"/>
              <a:buAutoNum type="arabicPeriod"/>
            </a:pPr>
            <a:r>
              <a:rPr lang="en-IN">
                <a:latin typeface="Arial"/>
              </a:rPr>
              <a:t>Guardsize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2160000" y="1008000"/>
            <a:ext cx="5040000" cy="2304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r>
              <a:rPr lang="en-IN">
                <a:solidFill>
                  <a:srgbClr val="ffffff"/>
                </a:solidFill>
                <a:latin typeface="Arial"/>
              </a:rPr>
              <a:t>Detachstate = PTHREAD_CREATE_JOINABLE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Scope          = PTHREAD_SCOPE_SYSTEM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Inheritsched = PTHREAD_INHERIT_SCHED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Schedpolicy = SCHED_OTHER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Priority  </a:t>
            </a:r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</a:rPr>
              <a:t>      = 0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Guardsize    = 4096 bytes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Stackaddr    = NULL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Arial"/>
              </a:rPr>
              <a:t>Stacksize     = 0x201000 bytes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0084d1"/>
                </a:solidFill>
                <a:latin typeface="Ubuntu"/>
              </a:rPr>
              <a:t>ATTRIBUTES OF THREADS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216000" y="576000"/>
            <a:ext cx="500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</a:t>
            </a:r>
            <a:endParaRPr/>
          </a:p>
        </p:txBody>
      </p:sp>
      <p:sp>
        <p:nvSpPr>
          <p:cNvPr id="213" name="TextShape 3"/>
          <p:cNvSpPr txBox="1"/>
          <p:nvPr/>
        </p:nvSpPr>
        <p:spPr>
          <a:xfrm>
            <a:off x="144000" y="576000"/>
            <a:ext cx="6984000" cy="31680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To initialize/destroy the thread attribute object.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pthread_attr_init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IN">
                <a:latin typeface="Ubuntu"/>
              </a:rPr>
              <a:t>pthread_attr_destroy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288000" y="1872000"/>
            <a:ext cx="676800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int pthread_attr_init(pthread_attr_t *attr)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288000" y="2736000"/>
            <a:ext cx="676800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int pthread_attr_destroy(pthread_attr_t *attr)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Ubuntu"/>
              </a:rPr>
              <a:t> 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216000" y="576000"/>
            <a:ext cx="500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72000" y="60840"/>
            <a:ext cx="6984000" cy="3769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 sz="2000">
                <a:solidFill>
                  <a:srgbClr val="0084d1"/>
                </a:solidFill>
                <a:latin typeface="Ubuntu"/>
              </a:rPr>
              <a:t>BASIC PTHREADS LIBRARY CALLS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72000" y="576000"/>
            <a:ext cx="6984000" cy="858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pthread_create - create a new thread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216000" y="1224000"/>
            <a:ext cx="6912000" cy="576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Int pthread_create(pthread_t *thread, const pthread_attr_t *attr,</a:t>
            </a:r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                          </a:t>
            </a:r>
            <a:r>
              <a:rPr b="1" lang="en-IN">
                <a:solidFill>
                  <a:srgbClr val="ffffff"/>
                </a:solidFill>
                <a:latin typeface="Arial"/>
              </a:rPr>
              <a:t>void *(*start_routine) (void *), void *arg);</a:t>
            </a:r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21" name="TextShape 6"/>
          <p:cNvSpPr txBox="1"/>
          <p:nvPr/>
        </p:nvSpPr>
        <p:spPr>
          <a:xfrm>
            <a:off x="72000" y="2160000"/>
            <a:ext cx="5544000" cy="3463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pthread_exit - Termination of calling thread </a:t>
            </a:r>
            <a:endParaRPr/>
          </a:p>
        </p:txBody>
      </p:sp>
      <p:sp>
        <p:nvSpPr>
          <p:cNvPr id="222" name="CustomShape 7"/>
          <p:cNvSpPr/>
          <p:nvPr/>
        </p:nvSpPr>
        <p:spPr>
          <a:xfrm>
            <a:off x="216000" y="2808000"/>
            <a:ext cx="6912000" cy="504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void pthread_exit(void *retval);</a:t>
            </a:r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Ubuntu"/>
              </a:rPr>
              <a:t> 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216000" y="576000"/>
            <a:ext cx="500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72000" y="60840"/>
            <a:ext cx="6984000" cy="3769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 sz="2000">
                <a:solidFill>
                  <a:srgbClr val="0084d1"/>
                </a:solidFill>
                <a:latin typeface="Ubuntu"/>
              </a:rPr>
              <a:t>BASIC PTHREADS LIBRARY CALLS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144000" y="648000"/>
            <a:ext cx="698400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Int pthread_join(pthread_t thread, void **retval);</a:t>
            </a:r>
            <a:endParaRPr/>
          </a:p>
        </p:txBody>
      </p:sp>
      <p:sp>
        <p:nvSpPr>
          <p:cNvPr id="227" name="CustomShape 5"/>
          <p:cNvSpPr/>
          <p:nvPr/>
        </p:nvSpPr>
        <p:spPr>
          <a:xfrm>
            <a:off x="166680" y="1288440"/>
            <a:ext cx="698400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pthread_t pthread_self(void);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144000" y="1944000"/>
            <a:ext cx="698400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 </a:t>
            </a:r>
            <a:r>
              <a:rPr b="1" lang="en-IN">
                <a:solidFill>
                  <a:srgbClr val="ffffff"/>
                </a:solidFill>
                <a:latin typeface="Arial"/>
              </a:rPr>
              <a:t>int pthread_cancel(pthread_t thread);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229" name="CustomShape 7"/>
          <p:cNvSpPr/>
          <p:nvPr/>
        </p:nvSpPr>
        <p:spPr>
          <a:xfrm>
            <a:off x="144000" y="2591640"/>
            <a:ext cx="697248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int pthread_equal(pthread_t t1, pthread_t t2);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230" name="CustomShape 8"/>
          <p:cNvSpPr/>
          <p:nvPr/>
        </p:nvSpPr>
        <p:spPr>
          <a:xfrm>
            <a:off x="144000" y="3240000"/>
            <a:ext cx="6984000" cy="432000"/>
          </a:xfrm>
          <a:prstGeom prst="rect">
            <a:avLst/>
          </a:prstGeom>
          <a:solidFill>
            <a:srgbClr val="0084d1"/>
          </a:solidFill>
          <a:ln>
            <a:solidFill>
              <a:srgbClr val="0084d1"/>
            </a:solidFill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IN">
                <a:solidFill>
                  <a:srgbClr val="ffffff"/>
                </a:solidFill>
                <a:latin typeface="Arial"/>
              </a:rPr>
              <a:t>int pthread_detach(pthread_t thread);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