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9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22.jpeg" ContentType="image/jpeg"/>
  <Override PartName="/ppt/media/image4.png" ContentType="image/png"/>
  <Override PartName="/ppt/media/image17.png" ContentType="image/png"/>
  <Override PartName="/ppt/media/image3.png" ContentType="image/png"/>
  <Override PartName="/ppt/media/image2.jpeg" ContentType="image/jpeg"/>
  <Override PartName="/ppt/media/image15.png" ContentType="image/png"/>
  <Override PartName="/ppt/media/image24.png" ContentType="image/png"/>
  <Override PartName="/ppt/media/image1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jpeg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0160" cy="1688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1000" cy="121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5840" y="3951000"/>
            <a:ext cx="703080" cy="14832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5280" cy="191520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5280" cy="13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  <a:ea typeface="DejaVu Sans"/>
              </a:rPr>
              <a:t>Copyright © 2016,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1320" cy="63504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0160" cy="1688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1000" cy="12168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5840" y="3951000"/>
            <a:ext cx="703080" cy="1483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0160" cy="1688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1000" cy="1216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5840" y="3951000"/>
            <a:ext cx="703080" cy="14832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3940920"/>
            <a:ext cx="7310160" cy="1688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1000" cy="1216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-195840" y="3951000"/>
            <a:ext cx="703080" cy="1483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6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7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940920"/>
            <a:ext cx="7310160" cy="1688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7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1000" cy="1216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-195840" y="3951000"/>
            <a:ext cx="703080" cy="14832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79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0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1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82" name="CustomShape 7"/>
          <p:cNvSpPr/>
          <p:nvPr/>
        </p:nvSpPr>
        <p:spPr>
          <a:xfrm>
            <a:off x="2678760" y="3625920"/>
            <a:ext cx="1623960" cy="148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00ff"/>
                </a:solidFill>
                <a:latin typeface="Century Gothic"/>
                <a:ea typeface="DejaVu Sans"/>
              </a:rPr>
              <a:t>www.globaledgesoft.com </a:t>
            </a:r>
            <a:endParaRPr/>
          </a:p>
        </p:txBody>
      </p:sp>
      <p:pic>
        <p:nvPicPr>
          <p:cNvPr id="183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69640" cy="177840"/>
          </a:xfrm>
          <a:prstGeom prst="rect">
            <a:avLst/>
          </a:prstGeom>
          <a:ln>
            <a:noFill/>
          </a:ln>
        </p:spPr>
      </p:pic>
      <p:sp>
        <p:nvSpPr>
          <p:cNvPr id="184" name="CustomShape 8"/>
          <p:cNvSpPr/>
          <p:nvPr/>
        </p:nvSpPr>
        <p:spPr>
          <a:xfrm>
            <a:off x="367200" y="2930760"/>
            <a:ext cx="19458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Bangalore</a:t>
            </a:r>
            <a:endParaRPr/>
          </a:p>
        </p:txBody>
      </p:sp>
      <p:pic>
        <p:nvPicPr>
          <p:cNvPr id="185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69280" cy="177840"/>
          </a:xfrm>
          <a:prstGeom prst="rect">
            <a:avLst/>
          </a:prstGeom>
          <a:ln>
            <a:noFill/>
          </a:ln>
        </p:spPr>
      </p:pic>
      <p:sp>
        <p:nvSpPr>
          <p:cNvPr id="186" name="CustomShape 9"/>
          <p:cNvSpPr/>
          <p:nvPr/>
        </p:nvSpPr>
        <p:spPr>
          <a:xfrm>
            <a:off x="5000400" y="2930760"/>
            <a:ext cx="194256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Hyderabad</a:t>
            </a:r>
            <a:endParaRPr/>
          </a:p>
        </p:txBody>
      </p:sp>
      <p:pic>
        <p:nvPicPr>
          <p:cNvPr id="187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69280" cy="177840"/>
          </a:xfrm>
          <a:prstGeom prst="rect">
            <a:avLst/>
          </a:prstGeom>
          <a:ln>
            <a:noFill/>
          </a:ln>
        </p:spPr>
      </p:pic>
      <p:sp>
        <p:nvSpPr>
          <p:cNvPr id="188" name="CustomShape 10"/>
          <p:cNvSpPr/>
          <p:nvPr/>
        </p:nvSpPr>
        <p:spPr>
          <a:xfrm>
            <a:off x="2685240" y="2930760"/>
            <a:ext cx="194256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California</a:t>
            </a:r>
            <a:endParaRPr/>
          </a:p>
        </p:txBody>
      </p:sp>
      <p:sp>
        <p:nvSpPr>
          <p:cNvPr id="189" name="CustomShape 11"/>
          <p:cNvSpPr/>
          <p:nvPr/>
        </p:nvSpPr>
        <p:spPr>
          <a:xfrm>
            <a:off x="1188720" y="317520"/>
            <a:ext cx="4932720" cy="307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  <a:ea typeface="DejaVu Sans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  <a:ea typeface="DejaVu Sans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  <a:ea typeface="DejaVu Sans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  <a:ea typeface="DejaVu Sans"/>
              </a:rPr>
              <a:t>Small enough to Care</a:t>
            </a:r>
            <a:endParaRPr/>
          </a:p>
        </p:txBody>
      </p:sp>
      <p:pic>
        <p:nvPicPr>
          <p:cNvPr id="190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3800" cy="1366560"/>
          </a:xfrm>
          <a:prstGeom prst="rect">
            <a:avLst/>
          </a:prstGeom>
          <a:ln>
            <a:noFill/>
          </a:ln>
        </p:spPr>
      </p:pic>
      <p:pic>
        <p:nvPicPr>
          <p:cNvPr id="191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2760" cy="543600"/>
          </a:xfrm>
          <a:prstGeom prst="rect">
            <a:avLst/>
          </a:prstGeom>
          <a:ln>
            <a:noFill/>
          </a:ln>
        </p:spPr>
      </p:pic>
      <p:pic>
        <p:nvPicPr>
          <p:cNvPr id="192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5400" cy="185400"/>
          </a:xfrm>
          <a:prstGeom prst="rect">
            <a:avLst/>
          </a:prstGeom>
          <a:ln>
            <a:noFill/>
          </a:ln>
        </p:spPr>
      </p:pic>
      <p:pic>
        <p:nvPicPr>
          <p:cNvPr id="193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09160" cy="209160"/>
          </a:xfrm>
          <a:prstGeom prst="rect">
            <a:avLst/>
          </a:prstGeom>
          <a:ln>
            <a:noFill/>
          </a:ln>
        </p:spPr>
      </p:pic>
      <p:sp>
        <p:nvSpPr>
          <p:cNvPr id="194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3940920"/>
            <a:ext cx="7310160" cy="1688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23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1000" cy="12168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-195840" y="3951000"/>
            <a:ext cx="703080" cy="14832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34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35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36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37" name="CustomShape 7"/>
          <p:cNvSpPr/>
          <p:nvPr/>
        </p:nvSpPr>
        <p:spPr>
          <a:xfrm>
            <a:off x="4465440" y="1815120"/>
            <a:ext cx="2616120" cy="18885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Respect</a:t>
            </a:r>
            <a:endParaRPr/>
          </a:p>
        </p:txBody>
      </p:sp>
      <p:sp>
        <p:nvSpPr>
          <p:cNvPr id="238" name="CustomShape 8"/>
          <p:cNvSpPr/>
          <p:nvPr/>
        </p:nvSpPr>
        <p:spPr>
          <a:xfrm>
            <a:off x="0" y="1143000"/>
            <a:ext cx="5786280" cy="36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  <a:ea typeface="DejaVu Sans"/>
              </a:rPr>
              <a:t>Thank you</a:t>
            </a:r>
            <a:endParaRPr/>
          </a:p>
        </p:txBody>
      </p:sp>
      <p:pic>
        <p:nvPicPr>
          <p:cNvPr id="239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26680" cy="2254320"/>
          </a:xfrm>
          <a:prstGeom prst="rect">
            <a:avLst/>
          </a:prstGeom>
          <a:ln>
            <a:noFill/>
          </a:ln>
        </p:spPr>
      </p:pic>
      <p:pic>
        <p:nvPicPr>
          <p:cNvPr id="240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1320" cy="635040"/>
          </a:xfrm>
          <a:prstGeom prst="rect">
            <a:avLst/>
          </a:prstGeom>
          <a:ln>
            <a:noFill/>
          </a:ln>
        </p:spPr>
      </p:pic>
      <p:sp>
        <p:nvSpPr>
          <p:cNvPr id="241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42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62400" y="2057400"/>
            <a:ext cx="6624360" cy="4521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Times New Roman"/>
                <a:ea typeface="DejaVu Sans"/>
              </a:rPr>
              <a:t>Signals and action system calls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5264280" y="2743200"/>
            <a:ext cx="171288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imes New Roman"/>
                <a:ea typeface="DejaVu Sans"/>
              </a:rPr>
              <a:t>Sharmila Prabhu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23560" y="633240"/>
            <a:ext cx="6397560" cy="2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IN" sz="1400">
                <a:solidFill>
                  <a:srgbClr val="000000"/>
                </a:solidFill>
                <a:latin typeface="Times New Roman"/>
                <a:ea typeface="DejaVu Sans"/>
              </a:rPr>
              <a:t>raise()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:  Sends a signal to the calling thread.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1008000" y="1118880"/>
            <a:ext cx="5162040" cy="606240"/>
          </a:xfrm>
          <a:prstGeom prst="rect">
            <a:avLst/>
          </a:prstGeom>
          <a:solidFill>
            <a:srgbClr val="c6d9f1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Syntax:</a:t>
            </a:r>
            <a:endParaRPr/>
          </a:p>
          <a:p>
            <a:pPr>
              <a:lnSpc>
                <a:spcPct val="9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int raise(int sig);</a:t>
            </a: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216000" y="1933560"/>
            <a:ext cx="5397120" cy="187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In a single-threaded program it is equivalent to,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kill(getpid(), sig);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In a multithreaded program it is equivalent to,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pthread_kill(pthread_self(), sig);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76320" y="60840"/>
            <a:ext cx="6548040" cy="3150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Times New Roman"/>
                <a:ea typeface="DejaVu Sans"/>
              </a:rPr>
              <a:t>Sigaction()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152280" y="609480"/>
            <a:ext cx="7081560" cy="51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Change the action  associated with the signal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76320" y="1067760"/>
            <a:ext cx="715752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int sigaction(int signum, const struct sigaction *</a:t>
            </a:r>
            <a:r>
              <a:rPr b="1" i="1" lang="en-IN" sz="1600">
                <a:solidFill>
                  <a:srgbClr val="000000"/>
                </a:solidFill>
                <a:latin typeface="Times New Roman"/>
                <a:ea typeface="DejaVu Sans"/>
              </a:rPr>
              <a:t>act</a:t>
            </a: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, struct sigaction *</a:t>
            </a:r>
            <a:r>
              <a:rPr b="1" i="1" lang="en-IN" sz="1600">
                <a:solidFill>
                  <a:srgbClr val="000000"/>
                </a:solidFill>
                <a:latin typeface="Times New Roman"/>
                <a:ea typeface="DejaVu Sans"/>
              </a:rPr>
              <a:t>oldact</a:t>
            </a: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); 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1066680" y="1652040"/>
            <a:ext cx="3855600" cy="157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struct sigaction {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void (*sa_handler)(int);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void (*sa_sigaction)(int, siginfo_t *, void *);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sigset_t sa_mask;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int sa_flags;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void (*sa_restorer)(void);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        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}; 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5760" y="20880"/>
            <a:ext cx="6579720" cy="68292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3656520" y="724320"/>
            <a:ext cx="3657600" cy="262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void sig_handler(int sig_num, siginfo_t * addr, void * p)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if(SIGSEGV == sig_num) {   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printf("segmentation fault\n”);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printf("Address is %p\n", addr-&gt;si_addr);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exit(1);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}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}                                                                               </a:t>
            </a:r>
            <a:endParaRPr/>
          </a:p>
        </p:txBody>
      </p:sp>
      <p:sp>
        <p:nvSpPr>
          <p:cNvPr id="308" name="CustomShape 3"/>
          <p:cNvSpPr/>
          <p:nvPr/>
        </p:nvSpPr>
        <p:spPr>
          <a:xfrm>
            <a:off x="-76320" y="559440"/>
            <a:ext cx="3808440" cy="33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int main ( void 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int *p = NULL;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struct sigaction ac;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ac.sa_sigaction = sig_handler;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ac.sa_flags = SA_SIGINFO;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if(-1 == sigaction(SIGSEGV, &amp;ac, NULL))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perror("sigaction error");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*p = 10;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    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IN" sz="1200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28600" y="76320"/>
            <a:ext cx="6718320" cy="3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558ed5"/>
                </a:solidFill>
                <a:latin typeface="Times New Roman"/>
                <a:ea typeface="DejaVu Sans"/>
              </a:rPr>
              <a:t>Objective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228600" y="609480"/>
            <a:ext cx="6581160" cy="12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DejaVu Sans"/>
              </a:rPr>
              <a:t>What is signal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DejaVu Sans"/>
              </a:rPr>
              <a:t>Sources of signal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DejaVu Sans"/>
              </a:rPr>
              <a:t>Signal()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DejaVu Sans"/>
              </a:rPr>
              <a:t>kill()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DejaVu Sans"/>
              </a:rPr>
              <a:t>Sigaction()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6320" y="60840"/>
            <a:ext cx="6548040" cy="3150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93dd"/>
                </a:solidFill>
                <a:latin typeface="Times New Roman"/>
                <a:ea typeface="DejaVu Sans"/>
              </a:rPr>
              <a:t>What is signal?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124920" y="533520"/>
            <a:ext cx="7054560" cy="3284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A signal is a notification to a process that an event has occurred.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Signal is a software interrupt.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Signals are the way to deliver asynchronous events to the application.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The process does not know ahead of time exactly when a signal will occur.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Signal can be sent by one process to another process or by the kernel to a process.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Signal is not an Exception but signals could trigger because of an exception.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52280" y="533520"/>
            <a:ext cx="670068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To send the notification to the process that specific event has occurred.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Regular signals and real time signals.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kill -l command.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The system calls related to the signal.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792000" y="2362320"/>
            <a:ext cx="2709720" cy="136656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signal()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sigaction()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kill()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tgkill()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rt_sigaction()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rt_sigprocmask()</a:t>
            </a: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216000" y="37080"/>
            <a:ext cx="1609560" cy="3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1" lang="en-IN">
                <a:solidFill>
                  <a:srgbClr val="558ed5"/>
                </a:solidFill>
                <a:latin typeface="Times New Roman"/>
                <a:ea typeface="DejaVu Sans"/>
              </a:rPr>
              <a:t>Purpose: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-13680" y="533520"/>
            <a:ext cx="7465680" cy="256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signal name       signal number      default action            comment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SIGINT                      2                            Term           Interrupt from keyboard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SIGQUIT                   3                            Core           Quit from keyboard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SIGILL                      4                             Core           Illegal Instruction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SIGABRT                  6                             Core           Abort signal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SIGFPE                     8                             Core           Floating point exception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Courier New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Courier New"/>
              </a:rPr>
              <a:t>SIGSTOP                 19                             Stop           Stop process execution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Times New Roman"/>
                <a:ea typeface="Courier New"/>
              </a:rPr>
              <a:t> 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Courier New"/>
              </a:rPr>
              <a:t>SIGCHLD                17                            Ignore        Child process stopped or terminated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04920" y="76320"/>
            <a:ext cx="6581520" cy="36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IN" sz="2000">
                <a:solidFill>
                  <a:srgbClr val="558ed5"/>
                </a:solidFill>
                <a:latin typeface="Times New Roman"/>
                <a:ea typeface="DejaVu Sans"/>
              </a:rPr>
              <a:t>Sources of signal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304920" y="685800"/>
            <a:ext cx="6581520" cy="182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Kernel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: SIGPIPE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Processor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 : SIGSEGV, SIGFPE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Process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: SIGUSR1, SIGUSR2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Times New Roman"/>
                <a:ea typeface="DejaVu Sans"/>
              </a:rPr>
              <a:t>Hardware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DejaVu Sans"/>
              </a:rPr>
              <a:t>: SIGTERM, SIGQUIT, SIGKILL, SIGALRM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76320" y="60840"/>
            <a:ext cx="6548040" cy="3150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Times New Roman"/>
                <a:ea typeface="DejaVu Sans"/>
              </a:rPr>
              <a:t>signal( )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228600" y="609480"/>
            <a:ext cx="6578280" cy="29685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A signal is an asynchronous notification sent to a process or to a specific thread within the same process in order to notify it of an event that occurred.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Used to register signal handler.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signal() sets the disposition of the signal signum to handler.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SIGKILL and SIGSTOP cannot be caught or handled.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Default action is process termination.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CustomShape 3"/>
          <p:cNvSpPr/>
          <p:nvPr/>
        </p:nvSpPr>
        <p:spPr>
          <a:xfrm>
            <a:off x="640080" y="1175040"/>
            <a:ext cx="5344920" cy="696240"/>
          </a:xfrm>
          <a:prstGeom prst="rect">
            <a:avLst/>
          </a:prstGeom>
          <a:solidFill>
            <a:srgbClr val="c6d9f1"/>
          </a:solidFill>
          <a:ln w="32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              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typedef void (*sighandler_t)(int);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              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sighandler_t signal(int signum, sighandler_t handler);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76320" y="60840"/>
            <a:ext cx="6548040" cy="3150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Times New Roman"/>
                <a:ea typeface="DejaVu Sans"/>
              </a:rPr>
              <a:t>Four stages in signal handling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228600" y="609480"/>
            <a:ext cx="6854760" cy="3043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Generation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Pending 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        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At any point in time, there can be at most one pending signal of a particular type.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Delivery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Explicitly ignore the signal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Execute default action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Terminate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Dump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Ignore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Stop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Continue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Handle the signal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Catching the signal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28600" y="152280"/>
            <a:ext cx="671724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IN">
                <a:solidFill>
                  <a:srgbClr val="0093dd"/>
                </a:solidFill>
                <a:latin typeface="Times New Roman"/>
                <a:ea typeface="DejaVu Sans"/>
              </a:rPr>
              <a:t>Sending a signal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228600" y="685800"/>
            <a:ext cx="6580080" cy="238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Times New Roman"/>
                <a:ea typeface="DejaVu Sans"/>
              </a:rPr>
              <a:t>kill()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:  Sends a signal to a specified process, to all members of a specified process group, or to all processes on the system.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1105920" y="1156680"/>
            <a:ext cx="4111560" cy="606240"/>
          </a:xfrm>
          <a:prstGeom prst="rect">
            <a:avLst/>
          </a:prstGeom>
          <a:solidFill>
            <a:srgbClr val="c6d9f1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int kill(pid_t pid, int sig);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143280" y="2360520"/>
            <a:ext cx="654984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Times New Roman"/>
                <a:ea typeface="DejaVu Sans"/>
              </a:rPr>
              <a:t>tgkill()  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: Sends a signal to a specified thread within a specific process. </a:t>
            </a:r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1105920" y="2819520"/>
            <a:ext cx="4111560" cy="746280"/>
          </a:xfrm>
          <a:prstGeom prst="rect">
            <a:avLst/>
          </a:prstGeom>
          <a:solidFill>
            <a:srgbClr val="c6d9f1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int tgkill(int tgid, int tid, int sig);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