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png" ContentType="image/png"/>
  <Override PartName="/ppt/media/image22.png" ContentType="image/png"/>
  <Override PartName="/ppt/media/image20.jpeg" ContentType="image/jpeg"/>
  <Override PartName="/ppt/media/image21.png" ContentType="image/png"/>
  <Override PartName="/ppt/media/image19.png" ContentType="image/png"/>
  <Override PartName="/ppt/media/image18.png" ContentType="image/png"/>
  <Override PartName="/ppt/media/image14.png" ContentType="image/png"/>
  <Override PartName="/ppt/media/image23.png" ContentType="image/png"/>
  <Override PartName="/ppt/media/image13.jpeg" ContentType="image/jpe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15.png" ContentType="image/png"/>
  <Override PartName="/ppt/media/image24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923F42C8-DD7F-4324-8FB9-ABC2713EF199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960" cy="19198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Click to edit the title text formatPresentation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2377440" y="3901320"/>
            <a:ext cx="2559960" cy="13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2015,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6000" cy="63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E6D371D2-1924-4E9E-9755-540390CAFEE1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7C291D29-F093-4EB8-833D-2CE9B1AAA76B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86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4320" cy="18252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5048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7400" cy="31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</a:t>
            </a:r>
            <a:r>
              <a:rPr i="1" lang="en-IN" sz="1600">
                <a:solidFill>
                  <a:srgbClr val="000000"/>
                </a:solidFill>
                <a:latin typeface="Century Gothic"/>
              </a:rPr>
              <a:t>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480" cy="13712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440" cy="54828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840" cy="21384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ED286C32-AE3F-4D56-9E29-21DADC0F809E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800" cy="18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960" cy="373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360" cy="225900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6000" cy="63972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latin typeface="Century Gothic"/>
              </a:rPr>
              <a:t>Ping ,Trace route , Socket programming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	</a:t>
            </a:r>
            <a:r>
              <a:rPr lang="en-US" sz="1400">
                <a:latin typeface="Century Gothic"/>
              </a:rPr>
              <a:t>Socket()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360000" y="962640"/>
            <a:ext cx="6589080" cy="28533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1600">
                <a:latin typeface="Century Gothic"/>
              </a:rPr>
              <a:t>Domain :  This  selects the protocol family which will be used for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  communication.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AF_UNIX,AF_LOCAL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local communiaction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AF_INET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    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    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Ipv4 Internet protocols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AF_INET6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Ipv6 Internet protocols</a:t>
            </a:r>
            <a:endParaRPr/>
          </a:p>
          <a:p>
            <a:endParaRPr/>
          </a:p>
          <a:p>
            <a:r>
              <a:rPr lang="en-IN" sz="1600">
                <a:latin typeface="Century Gothic"/>
              </a:rPr>
              <a:t>Type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 socket has the indicated type which specifies the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  communication semantic.</a:t>
            </a:r>
            <a:endParaRPr/>
          </a:p>
          <a:p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SOCK_STREAM,SOCK_DGRAM</a:t>
            </a:r>
            <a:endParaRPr/>
          </a:p>
          <a:p>
            <a:endParaRPr/>
          </a:p>
          <a:p>
            <a:r>
              <a:rPr lang="en-IN" sz="1600">
                <a:latin typeface="Century Gothic"/>
              </a:rPr>
              <a:t>Protocol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 protocol specifies a particular protocol to be used with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  socket (protocol can be specified as 0).</a:t>
            </a: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152280" y="558360"/>
            <a:ext cx="7046640" cy="236880"/>
          </a:xfrm>
          <a:prstGeom prst="rect">
            <a:avLst/>
          </a:prstGeom>
        </p:spPr>
        <p:txBody>
          <a:bodyPr lIns="0" rIns="0" tIns="0" bIns="0" anchor="ctr"/>
          <a:p>
            <a:pPr lvl="2">
              <a:buSzPct val="45000"/>
              <a:buFont typeface="StarSymbol"/>
              <a:buChar char=""/>
            </a:pPr>
            <a:r>
              <a:rPr lang="en-IN" sz="1300">
                <a:latin typeface="Courier 10 Pitch"/>
              </a:rPr>
              <a:t>int socket ( int domain, int type, int protocol );</a:t>
            </a:r>
            <a:endParaRPr/>
          </a:p>
        </p:txBody>
      </p:sp>
    </p:spTree>
  </p:cSld>
  <p:transition>
    <p:push dir="d"/>
  </p:transition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  </a:t>
            </a:r>
            <a:r>
              <a:rPr lang="en-US" sz="1400">
                <a:latin typeface="Century Gothic"/>
              </a:rPr>
              <a:t>bind()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328680" y="1007280"/>
            <a:ext cx="6583320" cy="28594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bind assigns address specified by</a:t>
            </a:r>
            <a:r>
              <a:rPr b="1" lang="en-IN" sz="1600">
                <a:latin typeface="Century Gothic"/>
              </a:rPr>
              <a:t> </a:t>
            </a:r>
            <a:r>
              <a:rPr lang="en-IN" sz="1600">
                <a:latin typeface="Century Gothic"/>
              </a:rPr>
              <a:t> </a:t>
            </a:r>
            <a:r>
              <a:rPr b="1" lang="en-IN" sz="1600">
                <a:latin typeface="Century Gothic"/>
              </a:rPr>
              <a:t>sockaddr</a:t>
            </a:r>
            <a:r>
              <a:rPr lang="en-IN" sz="1600">
                <a:latin typeface="Century Gothic"/>
              </a:rPr>
              <a:t> structure  to the socket refered to by the </a:t>
            </a:r>
            <a:r>
              <a:rPr b="1" lang="en-IN" sz="1600">
                <a:latin typeface="Century Gothic"/>
              </a:rPr>
              <a:t>sockfd.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1600">
                <a:latin typeface="Century Gothic"/>
              </a:rPr>
              <a:t>adlen  </a:t>
            </a:r>
            <a:r>
              <a:rPr lang="en-IN" sz="1600">
                <a:latin typeface="Century Gothic"/>
              </a:rPr>
              <a:t>specifies the size in bytes of </a:t>
            </a:r>
            <a:r>
              <a:rPr b="1" lang="en-IN" sz="1600">
                <a:latin typeface="Century Gothic"/>
              </a:rPr>
              <a:t>sockaddr</a:t>
            </a:r>
            <a:r>
              <a:rPr lang="en-IN" sz="1600">
                <a:latin typeface="Century Gothic"/>
              </a:rPr>
              <a:t> structure.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The sockaddr structure is defined as something</a:t>
            </a:r>
            <a:endParaRPr/>
          </a:p>
          <a:p>
            <a:r>
              <a:rPr lang="en-IN" sz="1600">
                <a:latin typeface="Century Gothic"/>
              </a:rPr>
              <a:t>       </a:t>
            </a:r>
            <a:r>
              <a:rPr lang="en-IN" sz="1600">
                <a:latin typeface="Century Gothic"/>
              </a:rPr>
              <a:t>like:</a:t>
            </a:r>
            <a:endParaRPr/>
          </a:p>
          <a:p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ourier 10 Pitch"/>
              </a:rPr>
              <a:t>struct sockaddr {</a:t>
            </a:r>
            <a:endParaRPr/>
          </a:p>
          <a:p>
            <a:r>
              <a:rPr lang="en-IN" sz="1600">
                <a:latin typeface="Courier 10 Pitch"/>
              </a:rPr>
              <a:t>               </a:t>
            </a:r>
            <a:r>
              <a:rPr lang="en-IN" sz="1600">
                <a:latin typeface="Courier 10 Pitch"/>
              </a:rPr>
              <a:t>	</a:t>
            </a:r>
            <a:r>
              <a:rPr lang="en-IN" sz="1600">
                <a:latin typeface="Courier 10 Pitch"/>
              </a:rPr>
              <a:t>sa_family_t sa_family;</a:t>
            </a:r>
            <a:endParaRPr/>
          </a:p>
          <a:p>
            <a:r>
              <a:rPr lang="en-IN" sz="1600">
                <a:latin typeface="Courier 10 Pitch"/>
              </a:rPr>
              <a:t>               </a:t>
            </a:r>
            <a:r>
              <a:rPr lang="en-IN" sz="1600">
                <a:latin typeface="Courier 10 Pitch"/>
              </a:rPr>
              <a:t>	</a:t>
            </a:r>
            <a:r>
              <a:rPr lang="en-IN" sz="1600">
                <a:latin typeface="Courier 10 Pitch"/>
              </a:rPr>
              <a:t>char        sa_data[14];</a:t>
            </a:r>
            <a:endParaRPr/>
          </a:p>
          <a:p>
            <a:r>
              <a:rPr lang="en-IN" sz="1600">
                <a:latin typeface="Courier 10 Pitch"/>
              </a:rPr>
              <a:t>           </a:t>
            </a:r>
            <a:r>
              <a:rPr lang="en-IN" sz="1600">
                <a:latin typeface="Courier 10 Pitch"/>
              </a:rPr>
              <a:t>	</a:t>
            </a:r>
            <a:r>
              <a:rPr lang="en-IN" sz="1600">
                <a:latin typeface="Courier 10 Pitch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217" name="TextShape 3"/>
          <p:cNvSpPr txBox="1"/>
          <p:nvPr/>
        </p:nvSpPr>
        <p:spPr>
          <a:xfrm>
            <a:off x="359280" y="54432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  </a:t>
            </a:r>
            <a:endParaRPr/>
          </a:p>
        </p:txBody>
      </p:sp>
      <p:sp>
        <p:nvSpPr>
          <p:cNvPr id="218" name="TextShape 4"/>
          <p:cNvSpPr txBox="1"/>
          <p:nvPr/>
        </p:nvSpPr>
        <p:spPr>
          <a:xfrm>
            <a:off x="396360" y="6476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300">
                <a:latin typeface="Courier 10 Pitch"/>
              </a:rPr>
              <a:t>int bind(int sockfd, const struct sockaddr *addr,socklen_t adlen);</a:t>
            </a:r>
            <a:endParaRPr/>
          </a:p>
        </p:txBody>
      </p:sp>
    </p:spTree>
  </p:cSld>
  <p:transition>
    <p:push dir="d"/>
  </p:transition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	</a:t>
            </a:r>
            <a:r>
              <a:rPr lang="en-US" sz="1400">
                <a:latin typeface="Century Gothic"/>
              </a:rPr>
              <a:t>listen()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288000" y="853920"/>
            <a:ext cx="6583320" cy="2386080"/>
          </a:xfrm>
          <a:prstGeom prst="rect">
            <a:avLst/>
          </a:prstGeom>
        </p:spPr>
        <p:txBody>
          <a:bodyPr lIns="0" rIns="0" tIns="0" bIns="0" anchor="ctr"/>
          <a:p>
            <a:pPr lvl="2">
              <a:buSzPct val="45000"/>
              <a:buFont typeface="StarSymbol"/>
              <a:buChar char=""/>
            </a:pPr>
            <a:r>
              <a:rPr lang="en-IN" sz="1600">
                <a:latin typeface="Courier 10 Pitch"/>
              </a:rPr>
              <a:t>int listen ( int sockfd , int backlog 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listen()  marks the socket referred to by </a:t>
            </a:r>
            <a:r>
              <a:rPr b="1" lang="en-IN" sz="1600">
                <a:latin typeface="Century Gothic"/>
              </a:rPr>
              <a:t>sockfd</a:t>
            </a:r>
            <a:r>
              <a:rPr lang="en-IN" sz="1600">
                <a:latin typeface="Century Gothic"/>
              </a:rPr>
              <a:t>  that is, as a socket that will be used to accept incoming connection requests using </a:t>
            </a:r>
            <a:r>
              <a:rPr b="1" lang="en-IN" sz="1600">
                <a:latin typeface="Century Gothic"/>
              </a:rPr>
              <a:t>accept.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The backlog argument defines the maximum lentgh to which the queue of pending connection for sockfd may grow.</a:t>
            </a:r>
            <a:r>
              <a:rPr b="1" lang="en-IN" sz="1600">
                <a:latin typeface="Century Gothic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ransition>
    <p:push dir="d"/>
  </p:transition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	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65760" y="864000"/>
            <a:ext cx="6583320" cy="248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To accept connections following steps are performed.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A socket is created with</a:t>
            </a:r>
            <a:r>
              <a:rPr b="1" lang="en-US" sz="1600">
                <a:latin typeface="Century Gothic"/>
              </a:rPr>
              <a:t> socket</a:t>
            </a:r>
            <a:r>
              <a:rPr lang="en-US" sz="1600">
                <a:latin typeface="Century Gothic"/>
              </a:rPr>
              <a:t>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Socket is bound to a local address using </a:t>
            </a:r>
            <a:r>
              <a:rPr b="1" lang="en-US" sz="1600">
                <a:latin typeface="Century Gothic"/>
              </a:rPr>
              <a:t>bind</a:t>
            </a:r>
            <a:r>
              <a:rPr lang="en-US" sz="1600">
                <a:latin typeface="Century Gothic"/>
              </a:rPr>
              <a:t>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A willingness to accept incoming connections and a queue limit for incoming connects are specified with </a:t>
            </a:r>
            <a:r>
              <a:rPr b="1" lang="en-US" sz="1600">
                <a:latin typeface="Century Gothic"/>
              </a:rPr>
              <a:t>listen</a:t>
            </a:r>
            <a:r>
              <a:rPr lang="en-US" sz="1600">
                <a:latin typeface="Century Gothic"/>
              </a:rPr>
              <a:t>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Connections are accepted with </a:t>
            </a:r>
            <a:r>
              <a:rPr b="1" lang="en-US" sz="1600">
                <a:latin typeface="Century Gothic"/>
              </a:rPr>
              <a:t>accept</a:t>
            </a:r>
            <a:r>
              <a:rPr lang="en-US" sz="1600">
                <a:latin typeface="Century Gothic"/>
              </a:rPr>
              <a:t>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ransition>
    <p:push dir="d"/>
  </p:transition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      </a:t>
            </a:r>
            <a:r>
              <a:rPr lang="en-US" sz="1400">
                <a:latin typeface="Century Gothic"/>
              </a:rPr>
              <a:t>accept()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The accept system call is used with connection based socket types.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It extracts the first connection request on the Queue of pending connections for the listening socket.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On sucess it will return a non negative integer that is a descriptor for accepted socket.</a:t>
            </a:r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365760" y="791640"/>
            <a:ext cx="6612120" cy="6177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 sz="1600">
                <a:latin typeface="Century Schoolbook L"/>
              </a:rPr>
              <a:t>	</a:t>
            </a:r>
            <a:r>
              <a:rPr b="1" lang="en-IN" sz="1400">
                <a:latin typeface="Century Schoolbook L"/>
              </a:rPr>
              <a:t>int accept ( int sockfd, struct sockaddr *addr, socklen_t </a:t>
            </a:r>
            <a:r>
              <a:rPr b="1" lang="en-IN" sz="1400">
                <a:latin typeface="Century Schoolbook L"/>
              </a:rPr>
              <a:t>	</a:t>
            </a:r>
            <a:r>
              <a:rPr b="1" lang="en-IN" sz="1400">
                <a:latin typeface="Century Schoolbook L"/>
              </a:rPr>
              <a:t>	</a:t>
            </a:r>
            <a:r>
              <a:rPr b="1" lang="en-IN" sz="1400">
                <a:latin typeface="Century Schoolbook L"/>
              </a:rPr>
              <a:t>	</a:t>
            </a:r>
            <a:r>
              <a:rPr b="1" lang="en-IN" sz="1400">
                <a:latin typeface="Century Schoolbook L"/>
              </a:rPr>
              <a:t>	</a:t>
            </a:r>
            <a:r>
              <a:rPr b="1" lang="en-IN" sz="1400">
                <a:latin typeface="Century Schoolbook L"/>
              </a:rPr>
              <a:t>	</a:t>
            </a:r>
            <a:r>
              <a:rPr b="1" lang="en-IN" sz="1400">
                <a:latin typeface="Century Schoolbook L"/>
              </a:rPr>
              <a:t>	</a:t>
            </a:r>
            <a:r>
              <a:rPr b="1" lang="en-IN" sz="1400">
                <a:latin typeface="Century Schoolbook L"/>
              </a:rPr>
              <a:t>*addrlen )</a:t>
            </a:r>
            <a:r>
              <a:rPr b="1" lang="en-IN" sz="1400">
                <a:latin typeface="Arial"/>
              </a:rPr>
              <a:t>;</a:t>
            </a:r>
            <a:endParaRPr/>
          </a:p>
        </p:txBody>
      </p:sp>
    </p:spTree>
  </p:cSld>
  <p:transition>
    <p:push dir="d"/>
  </p:transition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	</a:t>
            </a:r>
            <a:r>
              <a:rPr lang="en-US" sz="1400">
                <a:latin typeface="Century Gothic"/>
              </a:rPr>
              <a:t>connect()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31280" y="490680"/>
            <a:ext cx="6552720" cy="4273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400">
                <a:latin typeface="Courier 10 Pitch"/>
              </a:rPr>
              <a:t>int connect( int sockfd ,const struct sockaddr *addr, </a:t>
            </a:r>
            <a:r>
              <a:rPr b="1" lang="en-US" sz="1400">
                <a:latin typeface="Courier 10 Pitch"/>
              </a:rPr>
              <a:t>	</a:t>
            </a:r>
            <a:r>
              <a:rPr b="1" lang="en-US" sz="1400">
                <a:latin typeface="Courier 10 Pitch"/>
              </a:rPr>
              <a:t>	</a:t>
            </a:r>
            <a:r>
              <a:rPr b="1" lang="en-US" sz="1400">
                <a:latin typeface="Courier 10 Pitch"/>
              </a:rPr>
              <a:t>	</a:t>
            </a:r>
            <a:r>
              <a:rPr b="1" lang="en-US" sz="1400">
                <a:latin typeface="Courier 10 Pitch"/>
              </a:rPr>
              <a:t>	</a:t>
            </a:r>
            <a:r>
              <a:rPr b="1" lang="en-US" sz="1400">
                <a:latin typeface="Courier 10 Pitch"/>
              </a:rPr>
              <a:t>	</a:t>
            </a:r>
            <a:r>
              <a:rPr b="1" lang="en-US" sz="1400">
                <a:latin typeface="Courier 10 Pitch"/>
              </a:rPr>
              <a:t>socklen_t addrlen );</a:t>
            </a:r>
            <a:endParaRPr/>
          </a:p>
        </p:txBody>
      </p:sp>
      <p:sp>
        <p:nvSpPr>
          <p:cNvPr id="228" name="TextShape 3"/>
          <p:cNvSpPr txBox="1"/>
          <p:nvPr/>
        </p:nvSpPr>
        <p:spPr>
          <a:xfrm>
            <a:off x="365760" y="1008000"/>
            <a:ext cx="6583320" cy="23860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The connect System call connects the socket refered to by file descriptor</a:t>
            </a:r>
            <a:r>
              <a:rPr b="1" lang="en-IN" sz="1600">
                <a:latin typeface="Century Gothic"/>
              </a:rPr>
              <a:t> sockfd</a:t>
            </a:r>
            <a:r>
              <a:rPr lang="en-IN" sz="1600">
                <a:latin typeface="Century Gothic"/>
              </a:rPr>
              <a:t> to the address specified by </a:t>
            </a:r>
            <a:r>
              <a:rPr b="1" lang="en-IN" sz="1600">
                <a:latin typeface="Century Gothic"/>
              </a:rPr>
              <a:t>addr</a:t>
            </a:r>
            <a:r>
              <a:rPr lang="en-IN" sz="1600">
                <a:latin typeface="Century Gothic"/>
              </a:rPr>
              <a:t>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If  socket type is </a:t>
            </a:r>
            <a:r>
              <a:rPr b="1" lang="en-IN" sz="1600">
                <a:latin typeface="Century Gothic"/>
              </a:rPr>
              <a:t>SOCK_DGRAM</a:t>
            </a:r>
            <a:r>
              <a:rPr lang="en-IN" sz="1600">
                <a:latin typeface="Century Gothic"/>
              </a:rPr>
              <a:t> ,then</a:t>
            </a:r>
            <a:r>
              <a:rPr b="1" lang="en-IN" sz="1600">
                <a:latin typeface="Century Gothic"/>
              </a:rPr>
              <a:t> addr</a:t>
            </a:r>
            <a:r>
              <a:rPr lang="en-IN" sz="1600">
                <a:latin typeface="Century Gothic"/>
              </a:rPr>
              <a:t> is the address to which datagrams are sent by default.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If socket type is </a:t>
            </a:r>
            <a:r>
              <a:rPr b="1" lang="en-IN" sz="1600">
                <a:latin typeface="Century Gothic"/>
              </a:rPr>
              <a:t>SOCK_STREAM</a:t>
            </a:r>
            <a:r>
              <a:rPr lang="en-IN" sz="1600">
                <a:latin typeface="Century Gothic"/>
              </a:rPr>
              <a:t> ,then </a:t>
            </a:r>
            <a:r>
              <a:rPr b="1" lang="en-IN" sz="1600">
                <a:latin typeface="Century Gothic"/>
              </a:rPr>
              <a:t>connect</a:t>
            </a:r>
            <a:r>
              <a:rPr lang="en-IN" sz="1600">
                <a:latin typeface="Century Gothic"/>
              </a:rPr>
              <a:t> attempts to make a connection to the socket that is bound to the address specified by </a:t>
            </a:r>
            <a:r>
              <a:rPr b="1" lang="en-IN" sz="1600">
                <a:latin typeface="Century Gothic"/>
              </a:rPr>
              <a:t>addr</a:t>
            </a:r>
            <a:r>
              <a:rPr lang="en-IN" sz="1600">
                <a:latin typeface="Century Gothic"/>
              </a:rPr>
              <a:t> </a:t>
            </a:r>
            <a:endParaRPr/>
          </a:p>
          <a:p>
            <a:endParaRPr/>
          </a:p>
        </p:txBody>
      </p:sp>
    </p:spTree>
  </p:cSld>
  <p:transition>
    <p:push dir="d"/>
  </p:transition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	</a:t>
            </a:r>
            <a:r>
              <a:rPr lang="en-US" sz="1400">
                <a:latin typeface="Century Gothic"/>
              </a:rPr>
              <a:t>sendto( ) , recvfrom( )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ourier 10 Pitch"/>
              </a:rPr>
              <a:t>recv(int sockfd,void *buf, size_t len, int flags );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ourier 10 Pitch"/>
              </a:rPr>
              <a:t>recvfrom(int sockfd, void *buf, size_t len, int flags, </a:t>
            </a:r>
            <a:r>
              <a:rPr lang="en-US" sz="2200">
                <a:latin typeface="Courier 10 Pitch"/>
              </a:rPr>
              <a:t>	</a:t>
            </a:r>
            <a:r>
              <a:rPr lang="en-US" sz="2200">
                <a:latin typeface="Courier 10 Pitch"/>
              </a:rPr>
              <a:t>	</a:t>
            </a:r>
            <a:r>
              <a:rPr lang="en-US" sz="2200">
                <a:latin typeface="Courier 10 Pitch"/>
              </a:rPr>
              <a:t>	</a:t>
            </a:r>
            <a:r>
              <a:rPr lang="en-US" sz="2200">
                <a:latin typeface="Courier 10 Pitch"/>
              </a:rPr>
              <a:t>	</a:t>
            </a:r>
            <a:r>
              <a:rPr lang="en-US" sz="2200">
                <a:latin typeface="Courier 10 Pitch"/>
              </a:rPr>
              <a:t>struct sockaddr *src_addr, socklen_t *addrlen);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200">
                <a:latin typeface="Century Gothic"/>
              </a:rPr>
              <a:t>receive a message from the socket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ourier 10 Pitch"/>
              </a:rPr>
              <a:t>send(int sockfd, const void *buf, size_t len,int flags);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sendto(int sockfd, const void *buf, size_t len, int flags,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entury Gothic"/>
              </a:rPr>
              <a:t>                </a:t>
            </a:r>
            <a:r>
              <a:rPr lang="en-US" sz="2200">
                <a:latin typeface="Century Gothic"/>
              </a:rPr>
              <a:t>	</a:t>
            </a:r>
            <a:r>
              <a:rPr lang="en-US" sz="2200">
                <a:latin typeface="Century Gothic"/>
              </a:rPr>
              <a:t>	</a:t>
            </a:r>
            <a:r>
              <a:rPr lang="en-US" sz="2200">
                <a:latin typeface="Century Gothic"/>
              </a:rPr>
              <a:t>	</a:t>
            </a:r>
            <a:r>
              <a:rPr lang="en-US" sz="2200">
                <a:latin typeface="Century Gothic"/>
              </a:rPr>
              <a:t>const </a:t>
            </a:r>
            <a:r>
              <a:rPr lang="en-US" sz="2200">
                <a:latin typeface="Century Gothic"/>
              </a:rPr>
              <a:t>	</a:t>
            </a:r>
            <a:r>
              <a:rPr lang="en-US" sz="2200">
                <a:latin typeface="Century Gothic"/>
              </a:rPr>
              <a:t>struct sockaddr *dest_addr, socklen_t addrlen);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200">
                <a:latin typeface="Century Gothic"/>
              </a:rPr>
              <a:t> </a:t>
            </a:r>
            <a:r>
              <a:rPr b="1" lang="en-US" sz="2200">
                <a:latin typeface="Century Gothic"/>
              </a:rPr>
              <a:t>send a message on a socket</a:t>
            </a:r>
            <a:endParaRPr/>
          </a:p>
        </p:txBody>
      </p:sp>
    </p:spTree>
  </p:cSld>
  <p:transition>
    <p:push dir="d"/>
  </p:transition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6280" y="144000"/>
            <a:ext cx="83772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GB">
                <a:solidFill>
                  <a:srgbClr val="ff00ff"/>
                </a:solidFill>
                <a:latin typeface="Arial"/>
                <a:ea typeface="msmincho"/>
              </a:rPr>
              <a:t>Server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6192000" y="171000"/>
            <a:ext cx="1125720" cy="54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GB">
                <a:solidFill>
                  <a:srgbClr val="ff00ff"/>
                </a:solidFill>
                <a:latin typeface="Arial"/>
                <a:ea typeface="msmincho"/>
              </a:rPr>
              <a:t>   </a:t>
            </a:r>
            <a:r>
              <a:rPr b="1" lang="en-GB">
                <a:solidFill>
                  <a:srgbClr val="ff00ff"/>
                </a:solidFill>
                <a:latin typeface="Arial"/>
                <a:ea typeface="msmincho"/>
              </a:rPr>
              <a:t>client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1177560" y="72000"/>
            <a:ext cx="5175000" cy="335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2200">
                <a:latin typeface="Ariel"/>
                <a:ea typeface="msmincho"/>
              </a:rPr>
              <a:t> </a:t>
            </a:r>
            <a:r>
              <a:rPr lang="en-GB" sz="2200">
                <a:latin typeface="Ariel"/>
                <a:ea typeface="msmincho"/>
              </a:rPr>
              <a:t>Connection oriented communication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360000" y="588600"/>
            <a:ext cx="1728000" cy="275400"/>
          </a:xfrm>
          <a:prstGeom prst="roundRect">
            <a:avLst>
              <a:gd name="adj" fmla="val 145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Socket()‏</a:t>
            </a:r>
            <a:endParaRPr/>
          </a:p>
        </p:txBody>
      </p:sp>
      <p:sp>
        <p:nvSpPr>
          <p:cNvPr id="235" name="CustomShape 5"/>
          <p:cNvSpPr/>
          <p:nvPr/>
        </p:nvSpPr>
        <p:spPr>
          <a:xfrm>
            <a:off x="360000" y="985320"/>
            <a:ext cx="1743840" cy="275400"/>
          </a:xfrm>
          <a:prstGeom prst="roundRect">
            <a:avLst>
              <a:gd name="adj" fmla="val 189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Bind() ‏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360000" y="1380600"/>
            <a:ext cx="1728000" cy="275400"/>
          </a:xfrm>
          <a:prstGeom prst="roundRect">
            <a:avLst>
              <a:gd name="adj" fmla="val 166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Listen()‏  </a:t>
            </a:r>
            <a:endParaRPr/>
          </a:p>
        </p:txBody>
      </p:sp>
      <p:sp>
        <p:nvSpPr>
          <p:cNvPr id="237" name="CustomShape 7"/>
          <p:cNvSpPr/>
          <p:nvPr/>
        </p:nvSpPr>
        <p:spPr>
          <a:xfrm>
            <a:off x="366480" y="1763280"/>
            <a:ext cx="1709640" cy="275400"/>
          </a:xfrm>
          <a:prstGeom prst="roundRect">
            <a:avLst>
              <a:gd name="adj" fmla="val 156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Accept()‏</a:t>
            </a:r>
            <a:endParaRPr/>
          </a:p>
        </p:txBody>
      </p:sp>
      <p:sp>
        <p:nvSpPr>
          <p:cNvPr id="238" name="CustomShape 8"/>
          <p:cNvSpPr/>
          <p:nvPr/>
        </p:nvSpPr>
        <p:spPr>
          <a:xfrm>
            <a:off x="360000" y="2935800"/>
            <a:ext cx="1716120" cy="279360"/>
          </a:xfrm>
          <a:prstGeom prst="roundRect">
            <a:avLst>
              <a:gd name="adj" fmla="val 125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Read()‏</a:t>
            </a:r>
            <a:endParaRPr/>
          </a:p>
        </p:txBody>
      </p:sp>
      <p:sp>
        <p:nvSpPr>
          <p:cNvPr id="239" name="CustomShape 9"/>
          <p:cNvSpPr/>
          <p:nvPr/>
        </p:nvSpPr>
        <p:spPr>
          <a:xfrm>
            <a:off x="360000" y="3540600"/>
            <a:ext cx="1728000" cy="275400"/>
          </a:xfrm>
          <a:prstGeom prst="roundRect">
            <a:avLst>
              <a:gd name="adj" fmla="val 125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Write()‏</a:t>
            </a:r>
            <a:endParaRPr/>
          </a:p>
        </p:txBody>
      </p:sp>
      <p:sp>
        <p:nvSpPr>
          <p:cNvPr id="240" name="CustomShape 10"/>
          <p:cNvSpPr/>
          <p:nvPr/>
        </p:nvSpPr>
        <p:spPr>
          <a:xfrm>
            <a:off x="5141520" y="1584000"/>
            <a:ext cx="1698480" cy="275400"/>
          </a:xfrm>
          <a:prstGeom prst="roundRect">
            <a:avLst>
              <a:gd name="adj" fmla="val 131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Socket()‏</a:t>
            </a:r>
            <a:endParaRPr/>
          </a:p>
        </p:txBody>
      </p:sp>
      <p:sp>
        <p:nvSpPr>
          <p:cNvPr id="241" name="CustomShape 11"/>
          <p:cNvSpPr/>
          <p:nvPr/>
        </p:nvSpPr>
        <p:spPr>
          <a:xfrm>
            <a:off x="5112000" y="2592000"/>
            <a:ext cx="1772280" cy="275400"/>
          </a:xfrm>
          <a:prstGeom prst="roundRect">
            <a:avLst>
              <a:gd name="adj" fmla="val 131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Write()‏</a:t>
            </a:r>
            <a:endParaRPr/>
          </a:p>
        </p:txBody>
      </p:sp>
      <p:sp>
        <p:nvSpPr>
          <p:cNvPr id="242" name="CustomShape 12"/>
          <p:cNvSpPr/>
          <p:nvPr/>
        </p:nvSpPr>
        <p:spPr>
          <a:xfrm>
            <a:off x="5112000" y="3108600"/>
            <a:ext cx="1772280" cy="275400"/>
          </a:xfrm>
          <a:prstGeom prst="roundRect">
            <a:avLst>
              <a:gd name="adj" fmla="val 131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Read()‏</a:t>
            </a:r>
            <a:endParaRPr/>
          </a:p>
        </p:txBody>
      </p:sp>
      <p:sp>
        <p:nvSpPr>
          <p:cNvPr id="243" name="CustomShape 13"/>
          <p:cNvSpPr/>
          <p:nvPr/>
        </p:nvSpPr>
        <p:spPr>
          <a:xfrm>
            <a:off x="5139720" y="2088000"/>
            <a:ext cx="1700280" cy="288000"/>
          </a:xfrm>
          <a:prstGeom prst="roundRect">
            <a:avLst>
              <a:gd name="adj" fmla="val 131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Connect()‏</a:t>
            </a:r>
            <a:endParaRPr/>
          </a:p>
        </p:txBody>
      </p:sp>
      <p:sp>
        <p:nvSpPr>
          <p:cNvPr id="244" name="CustomShape 14"/>
          <p:cNvSpPr/>
          <p:nvPr/>
        </p:nvSpPr>
        <p:spPr>
          <a:xfrm>
            <a:off x="360000" y="2148840"/>
            <a:ext cx="1751400" cy="641880"/>
          </a:xfrm>
          <a:prstGeom prst="roundRect">
            <a:avLst>
              <a:gd name="adj" fmla="val 156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1400">
                <a:latin typeface="Arial"/>
                <a:ea typeface="msmincho"/>
              </a:rPr>
              <a:t>Block until 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1400">
                <a:latin typeface="Arial"/>
                <a:ea typeface="msmincho"/>
              </a:rPr>
              <a:t>Connection from client</a:t>
            </a:r>
            <a:endParaRPr/>
          </a:p>
        </p:txBody>
      </p:sp>
      <p:sp>
        <p:nvSpPr>
          <p:cNvPr id="245" name="CustomShape 15"/>
          <p:cNvSpPr/>
          <p:nvPr/>
        </p:nvSpPr>
        <p:spPr>
          <a:xfrm rot="21374400">
            <a:off x="2736000" y="2375640"/>
            <a:ext cx="1923480" cy="2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  <a:latin typeface="Arial"/>
                <a:ea typeface="msmincho"/>
              </a:rPr>
              <a:t>Data ( request)‏</a:t>
            </a:r>
            <a:endParaRPr/>
          </a:p>
        </p:txBody>
      </p:sp>
      <p:sp>
        <p:nvSpPr>
          <p:cNvPr id="246" name="CustomShape 16"/>
          <p:cNvSpPr/>
          <p:nvPr/>
        </p:nvSpPr>
        <p:spPr>
          <a:xfrm rot="21036000">
            <a:off x="3023640" y="3095640"/>
            <a:ext cx="1800000" cy="27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  <a:latin typeface="Arial"/>
                <a:ea typeface="msmincho"/>
              </a:rPr>
              <a:t>Data ( reply)‏</a:t>
            </a:r>
            <a:endParaRPr/>
          </a:p>
        </p:txBody>
      </p:sp>
      <p:sp>
        <p:nvSpPr>
          <p:cNvPr id="247" name="CustomShape 17"/>
          <p:cNvSpPr/>
          <p:nvPr/>
        </p:nvSpPr>
        <p:spPr>
          <a:xfrm>
            <a:off x="1311120" y="3275280"/>
            <a:ext cx="1928880" cy="25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1000">
                <a:solidFill>
                  <a:srgbClr val="000000"/>
                </a:solidFill>
                <a:latin typeface="Arial"/>
                <a:ea typeface="msmincho"/>
              </a:rPr>
              <a:t>Process</a:t>
            </a:r>
            <a:r>
              <a:rPr lang="en-GB" sz="1600">
                <a:solidFill>
                  <a:srgbClr val="000000"/>
                </a:solidFill>
                <a:latin typeface="Arial"/>
                <a:ea typeface="msmincho"/>
              </a:rPr>
              <a:t> </a:t>
            </a:r>
            <a:r>
              <a:rPr lang="en-GB" sz="1000">
                <a:solidFill>
                  <a:srgbClr val="000000"/>
                </a:solidFill>
                <a:latin typeface="Arial"/>
                <a:ea typeface="msmincho"/>
              </a:rPr>
              <a:t>request</a:t>
            </a:r>
            <a:endParaRPr/>
          </a:p>
        </p:txBody>
      </p:sp>
    </p:spTree>
  </p:cSld>
  <p:transition>
    <p:push dir="d"/>
  </p:transition>
  <p:timing>
    <p:tnLst>
      <p:par>
        <p:cTn id="145" dur="indefinite" restart="never" nodeType="tmRoot">
          <p:childTnLst>
            <p:seq>
              <p:cTn id="146" nodeType="mainSeq">
                <p:childTnLst>
                  <p:par>
                    <p:cTn id="147" fill="freeze">
                      <p:stCondLst>
                        <p:cond delay="indefinite"/>
                      </p:stCondLst>
                      <p:childTnLst>
                        <p:par>
                          <p:cTn id="148" fill="freeze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5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freeze">
                      <p:stCondLst>
                        <p:cond delay="indefinite"/>
                      </p:stCondLst>
                      <p:childTnLst>
                        <p:par>
                          <p:cTn id="157" fill="freeze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freeze">
                      <p:stCondLst>
                        <p:cond delay="indefinite"/>
                      </p:stCondLst>
                      <p:childTnLst>
                        <p:par>
                          <p:cTn id="164" fill="freeze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6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freeze">
                      <p:stCondLst>
                        <p:cond delay="indefinite"/>
                      </p:stCondLst>
                      <p:childTnLst>
                        <p:par>
                          <p:cTn id="171" fill="freeze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6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freeze">
                      <p:stCondLst>
                        <p:cond delay="indefinite"/>
                      </p:stCondLst>
                      <p:childTnLst>
                        <p:par>
                          <p:cTn id="178" fill="freeze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8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freeze">
                      <p:stCondLst>
                        <p:cond delay="indefinite"/>
                      </p:stCondLst>
                      <p:childTnLst>
                        <p:par>
                          <p:cTn id="185" fill="freeze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90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freeze">
                      <p:stCondLst>
                        <p:cond delay="indefinite"/>
                      </p:stCondLst>
                      <p:childTnLst>
                        <p:par>
                          <p:cTn id="192" fill="freeze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9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freeze">
                      <p:stCondLst>
                        <p:cond delay="indefinite"/>
                      </p:stCondLst>
                      <p:childTnLst>
                        <p:par>
                          <p:cTn id="199" fill="freeze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0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freeze">
                      <p:stCondLst>
                        <p:cond delay="indefinite"/>
                      </p:stCondLst>
                      <p:childTnLst>
                        <p:par>
                          <p:cTn id="206" fill="freeze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1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freeze">
                      <p:stCondLst>
                        <p:cond delay="indefinite"/>
                      </p:stCondLst>
                      <p:childTnLst>
                        <p:par>
                          <p:cTn id="213" fill="freeze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18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freeze">
                      <p:stCondLst>
                        <p:cond delay="indefinite"/>
                      </p:stCondLst>
                      <p:childTnLst>
                        <p:par>
                          <p:cTn id="220" fill="freeze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25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freeze">
                      <p:stCondLst>
                        <p:cond delay="indefinite"/>
                      </p:stCondLst>
                      <p:childTnLst>
                        <p:par>
                          <p:cTn id="227" fill="freeze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3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freeze">
                      <p:stCondLst>
                        <p:cond delay="indefinite"/>
                      </p:stCondLst>
                      <p:childTnLst>
                        <p:par>
                          <p:cTn id="234" fill="freeze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3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freeze">
                      <p:stCondLst>
                        <p:cond delay="indefinite"/>
                      </p:stCondLst>
                      <p:childTnLst>
                        <p:par>
                          <p:cTn id="241" fill="freeze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46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freeze">
                      <p:stCondLst>
                        <p:cond delay="indefinite"/>
                      </p:stCondLst>
                      <p:childTnLst>
                        <p:par>
                          <p:cTn id="248" fill="freeze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5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freeze">
                      <p:stCondLst>
                        <p:cond delay="indefinite"/>
                      </p:stCondLst>
                      <p:childTnLst>
                        <p:par>
                          <p:cTn id="255" fill="freeze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60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freeze">
                      <p:stCondLst>
                        <p:cond delay="indefinite"/>
                      </p:stCondLst>
                      <p:childTnLst>
                        <p:par>
                          <p:cTn id="262" fill="freeze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6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freeze">
                      <p:stCondLst>
                        <p:cond delay="indefinite"/>
                      </p:stCondLst>
                      <p:childTnLst>
                        <p:par>
                          <p:cTn id="269" fill="freeze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7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freeze">
                      <p:stCondLst>
                        <p:cond delay="indefinite"/>
                      </p:stCondLst>
                      <p:childTnLst>
                        <p:par>
                          <p:cTn id="276" fill="freeze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8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freeze">
                      <p:stCondLst>
                        <p:cond delay="indefinite"/>
                      </p:stCondLst>
                      <p:childTnLst>
                        <p:par>
                          <p:cTn id="283" fill="freeze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8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freeze">
                      <p:stCondLst>
                        <p:cond delay="indefinite"/>
                      </p:stCondLst>
                      <p:childTnLst>
                        <p:par>
                          <p:cTn id="290" fill="freeze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  <p:par>
                    <p:cTn id="291" fill="freeze">
                      <p:stCondLst>
                        <p:cond delay="indefinite"/>
                      </p:stCondLst>
                      <p:childTnLst>
                        <p:par>
                          <p:cTn id="292" fill="freeze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9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freeze">
                      <p:stCondLst>
                        <p:cond delay="indefinite"/>
                      </p:stCondLst>
                      <p:childTnLst>
                        <p:par>
                          <p:cTn id="299" fill="freeze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0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freeze">
                      <p:stCondLst>
                        <p:cond delay="indefinite"/>
                      </p:stCondLst>
                      <p:childTnLst>
                        <p:par>
                          <p:cTn id="306" fill="freeze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1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freeze">
                      <p:stCondLst>
                        <p:cond delay="indefinite"/>
                      </p:stCondLst>
                      <p:childTnLst>
                        <p:par>
                          <p:cTn id="313" fill="freeze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1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48000" y="144000"/>
            <a:ext cx="83772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GB">
                <a:solidFill>
                  <a:srgbClr val="ff00ff"/>
                </a:solidFill>
                <a:latin typeface="Arial"/>
                <a:ea typeface="msmincho"/>
              </a:rPr>
              <a:t>Server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6192000" y="171000"/>
            <a:ext cx="1125720" cy="54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GB">
                <a:solidFill>
                  <a:srgbClr val="ff00ff"/>
                </a:solidFill>
                <a:latin typeface="Arial"/>
                <a:ea typeface="msmincho"/>
              </a:rPr>
              <a:t>   </a:t>
            </a:r>
            <a:r>
              <a:rPr b="1" lang="en-GB">
                <a:solidFill>
                  <a:srgbClr val="ff00ff"/>
                </a:solidFill>
                <a:latin typeface="Arial"/>
                <a:ea typeface="msmincho"/>
              </a:rPr>
              <a:t>client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1177560" y="72000"/>
            <a:ext cx="5175000" cy="335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2200">
                <a:latin typeface="Ariel"/>
                <a:ea typeface="msmincho"/>
              </a:rPr>
              <a:t>   </a:t>
            </a:r>
            <a:r>
              <a:rPr lang="en-GB" sz="2200">
                <a:latin typeface="Ariel"/>
                <a:ea typeface="msmincho"/>
              </a:rPr>
              <a:t>Connection Less communication</a:t>
            </a:r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360000" y="588600"/>
            <a:ext cx="1728000" cy="275400"/>
          </a:xfrm>
          <a:prstGeom prst="roundRect">
            <a:avLst>
              <a:gd name="adj" fmla="val 145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Socket()‏</a:t>
            </a:r>
            <a:endParaRPr/>
          </a:p>
        </p:txBody>
      </p:sp>
      <p:sp>
        <p:nvSpPr>
          <p:cNvPr id="252" name="CustomShape 5"/>
          <p:cNvSpPr/>
          <p:nvPr/>
        </p:nvSpPr>
        <p:spPr>
          <a:xfrm>
            <a:off x="360000" y="985320"/>
            <a:ext cx="1743840" cy="275400"/>
          </a:xfrm>
          <a:prstGeom prst="roundRect">
            <a:avLst>
              <a:gd name="adj" fmla="val 189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Bind() ‏</a:t>
            </a:r>
            <a:endParaRPr/>
          </a:p>
        </p:txBody>
      </p:sp>
      <p:sp>
        <p:nvSpPr>
          <p:cNvPr id="253" name="CustomShape 6"/>
          <p:cNvSpPr/>
          <p:nvPr/>
        </p:nvSpPr>
        <p:spPr>
          <a:xfrm>
            <a:off x="432000" y="3540600"/>
            <a:ext cx="1656000" cy="275400"/>
          </a:xfrm>
          <a:prstGeom prst="roundRect">
            <a:avLst>
              <a:gd name="adj" fmla="val 125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sendto()‏</a:t>
            </a:r>
            <a:endParaRPr/>
          </a:p>
        </p:txBody>
      </p:sp>
      <p:sp>
        <p:nvSpPr>
          <p:cNvPr id="254" name="CustomShape 7"/>
          <p:cNvSpPr/>
          <p:nvPr/>
        </p:nvSpPr>
        <p:spPr>
          <a:xfrm>
            <a:off x="5141520" y="1584000"/>
            <a:ext cx="1698480" cy="275400"/>
          </a:xfrm>
          <a:prstGeom prst="roundRect">
            <a:avLst>
              <a:gd name="adj" fmla="val 131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Socket()‏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5112000" y="2592000"/>
            <a:ext cx="1772280" cy="275400"/>
          </a:xfrm>
          <a:prstGeom prst="roundRect">
            <a:avLst>
              <a:gd name="adj" fmla="val 131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sendto()</a:t>
            </a:r>
            <a:endParaRPr/>
          </a:p>
        </p:txBody>
      </p:sp>
      <p:sp>
        <p:nvSpPr>
          <p:cNvPr id="256" name="CustomShape 9"/>
          <p:cNvSpPr/>
          <p:nvPr/>
        </p:nvSpPr>
        <p:spPr>
          <a:xfrm>
            <a:off x="5112000" y="3108600"/>
            <a:ext cx="1772280" cy="275400"/>
          </a:xfrm>
          <a:prstGeom prst="roundRect">
            <a:avLst>
              <a:gd name="adj" fmla="val 131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Recvfrom()‏</a:t>
            </a:r>
            <a:endParaRPr/>
          </a:p>
        </p:txBody>
      </p:sp>
      <p:sp>
        <p:nvSpPr>
          <p:cNvPr id="257" name="CustomShape 10"/>
          <p:cNvSpPr/>
          <p:nvPr/>
        </p:nvSpPr>
        <p:spPr>
          <a:xfrm>
            <a:off x="360000" y="1890360"/>
            <a:ext cx="1751400" cy="641880"/>
          </a:xfrm>
          <a:prstGeom prst="roundRect">
            <a:avLst>
              <a:gd name="adj" fmla="val 156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1400">
                <a:latin typeface="Arial"/>
                <a:ea typeface="msmincho"/>
              </a:rPr>
              <a:t>Block until 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1400">
                <a:latin typeface="Arial"/>
                <a:ea typeface="msmincho"/>
              </a:rPr>
              <a:t>Connection from client</a:t>
            </a:r>
            <a:endParaRPr/>
          </a:p>
        </p:txBody>
      </p:sp>
      <p:sp>
        <p:nvSpPr>
          <p:cNvPr id="258" name="CustomShape 11"/>
          <p:cNvSpPr/>
          <p:nvPr/>
        </p:nvSpPr>
        <p:spPr>
          <a:xfrm>
            <a:off x="2736000" y="2376000"/>
            <a:ext cx="1923480" cy="2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  <a:latin typeface="Arial"/>
                <a:ea typeface="msmincho"/>
              </a:rPr>
              <a:t>Data ( request)‏</a:t>
            </a:r>
            <a:endParaRPr/>
          </a:p>
        </p:txBody>
      </p:sp>
      <p:sp>
        <p:nvSpPr>
          <p:cNvPr id="259" name="CustomShape 12"/>
          <p:cNvSpPr/>
          <p:nvPr/>
        </p:nvSpPr>
        <p:spPr>
          <a:xfrm rot="21091800">
            <a:off x="2879640" y="3167640"/>
            <a:ext cx="1656000" cy="3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  <a:latin typeface="Arial"/>
                <a:ea typeface="msmincho"/>
              </a:rPr>
              <a:t>Data ( reply)‏</a:t>
            </a:r>
            <a:endParaRPr/>
          </a:p>
        </p:txBody>
      </p:sp>
      <p:sp>
        <p:nvSpPr>
          <p:cNvPr id="260" name="CustomShape 13"/>
          <p:cNvSpPr/>
          <p:nvPr/>
        </p:nvSpPr>
        <p:spPr>
          <a:xfrm>
            <a:off x="720000" y="2843280"/>
            <a:ext cx="1568880" cy="25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 sz="1000">
                <a:solidFill>
                  <a:srgbClr val="000000"/>
                </a:solidFill>
                <a:latin typeface="Arial"/>
                <a:ea typeface="msmincho"/>
              </a:rPr>
              <a:t>Process</a:t>
            </a:r>
            <a:r>
              <a:rPr lang="en-GB" sz="1600">
                <a:solidFill>
                  <a:srgbClr val="000000"/>
                </a:solidFill>
                <a:latin typeface="Arial"/>
                <a:ea typeface="msmincho"/>
              </a:rPr>
              <a:t> </a:t>
            </a:r>
            <a:r>
              <a:rPr lang="en-GB" sz="1000">
                <a:solidFill>
                  <a:srgbClr val="000000"/>
                </a:solidFill>
                <a:latin typeface="Arial"/>
                <a:ea typeface="msmincho"/>
              </a:rPr>
              <a:t>request</a:t>
            </a:r>
            <a:endParaRPr/>
          </a:p>
        </p:txBody>
      </p:sp>
      <p:sp>
        <p:nvSpPr>
          <p:cNvPr id="261" name="CustomShape 14"/>
          <p:cNvSpPr/>
          <p:nvPr/>
        </p:nvSpPr>
        <p:spPr>
          <a:xfrm>
            <a:off x="390960" y="1452600"/>
            <a:ext cx="1697040" cy="275400"/>
          </a:xfrm>
          <a:prstGeom prst="roundRect">
            <a:avLst>
              <a:gd name="adj" fmla="val 166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Recvfrom()‏</a:t>
            </a:r>
            <a:endParaRPr/>
          </a:p>
        </p:txBody>
      </p:sp>
    </p:spTree>
  </p:cSld>
  <p:transition>
    <p:push dir="d"/>
  </p:transition>
  <p:timing>
    <p:tnLst>
      <p:par>
        <p:cTn id="319" dur="indefinite" restart="never" nodeType="tmRoot">
          <p:childTnLst>
            <p:seq>
              <p:cTn id="320" nodeType="mainSeq">
                <p:childTnLst>
                  <p:par>
                    <p:cTn id="321" fill="freeze">
                      <p:stCondLst>
                        <p:cond delay="indefinite"/>
                      </p:stCondLst>
                      <p:childTnLst>
                        <p:par>
                          <p:cTn id="322" fill="freeze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2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freeze">
                      <p:stCondLst>
                        <p:cond delay="indefinite"/>
                      </p:stCondLst>
                      <p:childTnLst>
                        <p:par>
                          <p:cTn id="329" fill="freeze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3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freeze">
                      <p:stCondLst>
                        <p:cond delay="indefinite"/>
                      </p:stCondLst>
                      <p:childTnLst>
                        <p:par>
                          <p:cTn id="336" fill="freeze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41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freeze">
                      <p:stCondLst>
                        <p:cond delay="indefinite"/>
                      </p:stCondLst>
                      <p:childTnLst>
                        <p:par>
                          <p:cTn id="343" fill="freeze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4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freeze">
                      <p:stCondLst>
                        <p:cond delay="indefinite"/>
                      </p:stCondLst>
                      <p:childTnLst>
                        <p:par>
                          <p:cTn id="350" fill="freeze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5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freeze">
                      <p:stCondLst>
                        <p:cond delay="indefinite"/>
                      </p:stCondLst>
                      <p:childTnLst>
                        <p:par>
                          <p:cTn id="357" fill="freeze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62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freeze">
                      <p:stCondLst>
                        <p:cond delay="indefinite"/>
                      </p:stCondLst>
                      <p:childTnLst>
                        <p:par>
                          <p:cTn id="364" fill="freeze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6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freeze">
                      <p:stCondLst>
                        <p:cond delay="indefinite"/>
                      </p:stCondLst>
                      <p:childTnLst>
                        <p:par>
                          <p:cTn id="371" fill="freeze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5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7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freeze">
                      <p:stCondLst>
                        <p:cond delay="indefinite"/>
                      </p:stCondLst>
                      <p:childTnLst>
                        <p:par>
                          <p:cTn id="378" fill="freeze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8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freeze">
                      <p:stCondLst>
                        <p:cond delay="indefinite"/>
                      </p:stCondLst>
                      <p:childTnLst>
                        <p:par>
                          <p:cTn id="385" fill="freeze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9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freeze">
                      <p:stCondLst>
                        <p:cond delay="indefinite"/>
                      </p:stCondLst>
                      <p:childTnLst>
                        <p:par>
                          <p:cTn id="392" fill="freeze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9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freeze">
                      <p:stCondLst>
                        <p:cond delay="indefinite"/>
                      </p:stCondLst>
                      <p:childTnLst>
                        <p:par>
                          <p:cTn id="399" fill="freeze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0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freeze">
                      <p:stCondLst>
                        <p:cond delay="indefinite"/>
                      </p:stCondLst>
                      <p:childTnLst>
                        <p:par>
                          <p:cTn id="406" fill="freeze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11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freeze">
                      <p:stCondLst>
                        <p:cond delay="indefinite"/>
                      </p:stCondLst>
                      <p:childTnLst>
                        <p:par>
                          <p:cTn id="413" fill="freeze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18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freeze">
                      <p:stCondLst>
                        <p:cond delay="indefinite"/>
                      </p:stCondLst>
                      <p:childTnLst>
                        <p:par>
                          <p:cTn id="420" fill="freeze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25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freeze">
                      <p:stCondLst>
                        <p:cond delay="indefinite"/>
                      </p:stCondLst>
                      <p:childTnLst>
                        <p:par>
                          <p:cTn id="427" fill="freeze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3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freeze">
                      <p:stCondLst>
                        <p:cond delay="indefinite"/>
                      </p:stCondLst>
                      <p:childTnLst>
                        <p:par>
                          <p:cTn id="434" fill="freeze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3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freeze">
                      <p:stCondLst>
                        <p:cond delay="indefinite"/>
                      </p:stCondLst>
                      <p:childTnLst>
                        <p:par>
                          <p:cTn id="441" fill="freeze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5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4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freeze">
                      <p:stCondLst>
                        <p:cond delay="indefinite"/>
                      </p:stCondLst>
                      <p:childTnLst>
                        <p:par>
                          <p:cTn id="448" fill="freeze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5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600">
                <a:latin typeface="Century Gothic"/>
              </a:rPr>
              <a:t>	</a:t>
            </a:r>
            <a:r>
              <a:rPr lang="en-US" sz="1600">
                <a:latin typeface="Century Gothic"/>
              </a:rPr>
              <a:t>ping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365760" y="898200"/>
            <a:ext cx="6583320" cy="25149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Ping is a network diagnostic tool that’s used to check if a host in a network is alive and responding.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Using the following  command you can check if your remote host is responding well or not.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$ping  ip-address </a:t>
            </a:r>
            <a:endParaRPr/>
          </a:p>
          <a:p>
            <a:pPr lvl="4">
              <a:buSzPct val="45000"/>
              <a:buFont typeface="StarSymbol"/>
              <a:buChar char=""/>
            </a:pP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ransition>
    <p:push dir="d"/>
  </p:transition>
  <p:timing>
    <p:tnLst>
      <p:par>
        <p:cTn id="454" dur="indefinite" restart="never" nodeType="tmRoot">
          <p:childTnLst>
            <p:seq>
              <p:cTn id="4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latin typeface="Century Gothic"/>
              </a:rPr>
              <a:t>  </a:t>
            </a:r>
            <a:r>
              <a:rPr b="1" lang="en-US" sz="2000">
                <a:latin typeface="Century Gothic"/>
              </a:rPr>
              <a:t> </a:t>
            </a:r>
            <a:r>
              <a:rPr b="1" lang="en-US" sz="1600">
                <a:latin typeface="Century Gothic"/>
              </a:rPr>
              <a:t>Agenda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What is socket ?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What is the need of  socket ?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Types of servers depending on service.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Types of Sockets.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Socket System calls.</a:t>
            </a:r>
            <a:endParaRPr/>
          </a:p>
          <a:p>
            <a:pPr lvl="2">
              <a:buSzPct val="45000"/>
              <a:buFont typeface="StarSymbol"/>
              <a:buChar char=""/>
            </a:pPr>
            <a:r>
              <a:rPr lang="en-IN" sz="1600">
                <a:latin typeface="Century Gothic"/>
              </a:rPr>
              <a:t>For connection oriented approach. </a:t>
            </a:r>
            <a:endParaRPr/>
          </a:p>
          <a:p>
            <a:pPr lvl="2">
              <a:buSzPct val="45000"/>
              <a:buFont typeface="StarSymbol"/>
              <a:buChar char=""/>
            </a:pPr>
            <a:r>
              <a:rPr lang="en-IN" sz="1600">
                <a:latin typeface="Century Gothic"/>
              </a:rPr>
              <a:t>For connection-less approach.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Ping 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Traceroute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	</a:t>
            </a:r>
            <a:r>
              <a:rPr lang="en-US" sz="1400">
                <a:latin typeface="Century Gothic"/>
              </a:rPr>
              <a:t>Trace Route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60000" y="-169560"/>
            <a:ext cx="6583320" cy="48009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Traceroute is a computer network diagnostic tool for displaying the route (path) and measuring transit delays of packets across a  network.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A trace route is a special program that will monitor the network path of test data transmitted to a distant network.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First we have to install following package </a:t>
            </a:r>
            <a:endParaRPr/>
          </a:p>
          <a:p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	</a:t>
            </a:r>
            <a:endParaRPr/>
          </a:p>
          <a:p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	</a:t>
            </a:r>
            <a:r>
              <a:rPr b="1" lang="en-IN" sz="1600">
                <a:solidFill>
                  <a:srgbClr val="000000"/>
                </a:solidFill>
                <a:latin typeface="Arial"/>
                <a:ea typeface="Droid Sans"/>
              </a:rPr>
              <a:t>sudo apt -get install traceroute</a:t>
            </a:r>
            <a:endParaRPr/>
          </a:p>
          <a:p>
            <a:endParaRPr/>
          </a:p>
          <a:p>
            <a:r>
              <a:rPr b="1" lang="en-IN" sz="1600">
                <a:solidFill>
                  <a:srgbClr val="000000"/>
                </a:solidFill>
                <a:latin typeface="Arial"/>
                <a:ea typeface="Droid Sans"/>
              </a:rPr>
              <a:t>	</a:t>
            </a:r>
            <a:r>
              <a:rPr b="1" lang="en-IN" sz="1600">
                <a:solidFill>
                  <a:srgbClr val="000000"/>
                </a:solidFill>
                <a:latin typeface="Arial"/>
                <a:ea typeface="Droid Sans"/>
              </a:rPr>
              <a:t>	</a:t>
            </a:r>
            <a:r>
              <a:rPr b="1" lang="en-IN" sz="1600">
                <a:solidFill>
                  <a:srgbClr val="000000"/>
                </a:solidFill>
                <a:latin typeface="Arial"/>
                <a:ea typeface="Droid Sans"/>
              </a:rPr>
              <a:t>	</a:t>
            </a:r>
            <a:r>
              <a:rPr b="1" lang="en-IN" sz="1600">
                <a:solidFill>
                  <a:srgbClr val="000000"/>
                </a:solidFill>
                <a:latin typeface="Arial"/>
                <a:ea typeface="Droid Sans"/>
              </a:rPr>
              <a:t>traceroute &lt;ip adress&gt;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IN" sz="1600">
                <a:solidFill>
                  <a:srgbClr val="000000"/>
                </a:solidFill>
                <a:latin typeface="Arial"/>
                <a:ea typeface="Droid Sans"/>
              </a:rPr>
              <a:t> </a:t>
            </a:r>
            <a:endParaRPr/>
          </a:p>
        </p:txBody>
      </p:sp>
    </p:spTree>
  </p:cSld>
  <p:transition>
    <p:push dir="d"/>
  </p:transition>
  <p:timing>
    <p:tnLst>
      <p:par>
        <p:cTn id="456" dur="indefinite" restart="never" nodeType="tmRoot">
          <p:childTnLst>
            <p:seq>
              <p:cTn id="4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458" dur="indefinite" restart="never" nodeType="tmRoot">
          <p:childTnLst>
            <p:seq>
              <p:cTn id="4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460" dur="indefinite" restart="never" nodeType="tmRoot">
          <p:childTnLst>
            <p:seq>
              <p:cTn id="4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   </a:t>
            </a:r>
            <a:r>
              <a:rPr b="1" lang="en-US" sz="1600">
                <a:latin typeface="Century Gothic"/>
              </a:rPr>
              <a:t>  </a:t>
            </a:r>
            <a:r>
              <a:rPr b="1" lang="en-US" sz="1600">
                <a:latin typeface="Century Gothic"/>
              </a:rPr>
              <a:t>What is socket ?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66920" y="565200"/>
            <a:ext cx="6445080" cy="2613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  <a:p>
            <a:pPr>
              <a:buSzPct val="45000"/>
              <a:buFont typeface="StarSymbol"/>
              <a:buChar char=""/>
            </a:pP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Sockets  can simply be defined as end-points for communication.</a:t>
            </a:r>
            <a:endParaRPr/>
          </a:p>
          <a:p>
            <a:pPr>
              <a:buSzPct val="45000"/>
              <a:buFont typeface="StarSymbol"/>
              <a:buChar char=""/>
            </a:pP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A descriptor that lets an application read/write from/to the network.</a:t>
            </a:r>
            <a:endParaRPr/>
          </a:p>
          <a:p>
            <a:pPr>
              <a:buSzPct val="45000"/>
              <a:buFont typeface="StarSymbol"/>
              <a:buChar char=""/>
            </a:pP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Clients and servers communicate by reading/writing from/to 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socket descriptors.</a:t>
            </a:r>
            <a:endParaRPr/>
          </a:p>
          <a:p>
            <a:pPr>
              <a:buSzPct val="45000"/>
              <a:buFont typeface="StarSymbol"/>
              <a:buChar char=""/>
            </a:pP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 </a:t>
            </a:r>
            <a:r>
              <a:rPr b="1" lang="en-US" sz="1600">
                <a:latin typeface="Century Gothic"/>
              </a:rPr>
              <a:t>   </a:t>
            </a:r>
            <a:r>
              <a:rPr b="1" lang="en-US" sz="1600">
                <a:latin typeface="Century Gothic"/>
              </a:rPr>
              <a:t>What is the need of socket ?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  <a:ea typeface="Droid Sans"/>
              </a:rPr>
              <a:t>Two processes communicate with each other on a single system through one of the following inter process communication techniques.</a:t>
            </a:r>
            <a:endParaRPr/>
          </a:p>
          <a:p>
            <a:pPr lvl="1">
              <a:buSzPct val="45000"/>
              <a:buFont typeface="StarSymbol"/>
              <a:buChar char=""/>
            </a:pPr>
            <a:r>
              <a:rPr lang="en-IN" sz="1600">
                <a:solidFill>
                  <a:srgbClr val="000000"/>
                </a:solidFill>
                <a:latin typeface="Century Gothic"/>
                <a:ea typeface="Droid Sans"/>
              </a:rPr>
              <a:t> </a:t>
            </a:r>
            <a:r>
              <a:rPr lang="en-IN" sz="1600">
                <a:solidFill>
                  <a:srgbClr val="000000"/>
                </a:solidFill>
                <a:latin typeface="Century Gothic"/>
                <a:ea typeface="Droid Sans"/>
              </a:rPr>
              <a:t>Pipes</a:t>
            </a:r>
            <a:endParaRPr/>
          </a:p>
          <a:p>
            <a:pPr lvl="1">
              <a:buSzPct val="45000"/>
              <a:buFont typeface="StarSymbol"/>
              <a:buChar char=""/>
            </a:pPr>
            <a:r>
              <a:rPr lang="en-IN" sz="1600">
                <a:solidFill>
                  <a:srgbClr val="000000"/>
                </a:solidFill>
                <a:latin typeface="Century Gothic"/>
                <a:ea typeface="Droid Sans"/>
              </a:rPr>
              <a:t>Message queues</a:t>
            </a:r>
            <a:endParaRPr/>
          </a:p>
          <a:p>
            <a:pPr lvl="1">
              <a:buSzPct val="45000"/>
              <a:buFont typeface="StarSymbol"/>
              <a:buChar char=""/>
            </a:pPr>
            <a:r>
              <a:rPr lang="en-IN" sz="1600">
                <a:solidFill>
                  <a:srgbClr val="000000"/>
                </a:solidFill>
                <a:latin typeface="Century Gothic"/>
                <a:ea typeface="Droid Sans"/>
              </a:rPr>
              <a:t>Shared memory</a:t>
            </a:r>
            <a:endParaRPr/>
          </a:p>
          <a:p>
            <a:pPr>
              <a:buSzPct val="45000"/>
              <a:buFont typeface="StarSymbol"/>
              <a:buChar char=""/>
            </a:pPr>
            <a:endParaRPr/>
          </a:p>
          <a:p>
            <a:pPr algn="ctr"/>
            <a:r>
              <a:rPr lang="en-IN" sz="1600">
                <a:solidFill>
                  <a:srgbClr val="000000"/>
                </a:solidFill>
                <a:latin typeface="Century Gothic"/>
                <a:ea typeface="Droid Sans"/>
              </a:rPr>
              <a:t>But how two processes communicate across a network?</a:t>
            </a:r>
            <a:endParaRPr/>
          </a:p>
        </p:txBody>
      </p:sp>
    </p:spTree>
  </p:cSld>
  <p:transition>
    <p:push dir="d"/>
  </p:transition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6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id="13" dur="500"/>
                                        <p:tgtEl>
                                          <p:spTgt spid="198">
                                            <p:txEl>
                                              <p:pRg st="167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	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288000" y="1656000"/>
            <a:ext cx="2952000" cy="23760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  <a:p>
            <a:pPr algn="just"/>
            <a:endParaRPr/>
          </a:p>
          <a:p>
            <a:pPr algn="just"/>
            <a:r>
              <a:rPr lang="en-US" sz="1600">
                <a:solidFill>
                  <a:srgbClr val="000000"/>
                </a:solidFill>
                <a:latin typeface="Cnetury Gothic"/>
                <a:ea typeface="Droid Sans"/>
              </a:rPr>
              <a:t>When you browse a website, on your local system the process running is your web browser. </a:t>
            </a:r>
            <a:endParaRPr/>
          </a:p>
          <a:p>
            <a:pPr algn="just"/>
            <a:endParaRPr/>
          </a:p>
        </p:txBody>
      </p:sp>
      <p:sp>
        <p:nvSpPr>
          <p:cNvPr id="201" name="TextShape 3"/>
          <p:cNvSpPr txBox="1"/>
          <p:nvPr/>
        </p:nvSpPr>
        <p:spPr>
          <a:xfrm>
            <a:off x="4248000" y="2448000"/>
            <a:ext cx="2880000" cy="1728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While on the remote system the process running is the web server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3096000" y="1440000"/>
            <a:ext cx="1224000" cy="275400"/>
          </a:xfrm>
          <a:prstGeom prst="roundRect">
            <a:avLst>
              <a:gd name="adj" fmla="val 145"/>
            </a:avLst>
          </a:prstGeom>
          <a:solidFill>
            <a:srgbClr val="94bd5e"/>
          </a:solidFill>
          <a:ln w="9360">
            <a:solidFill>
              <a:srgbClr val="000000"/>
            </a:solidFill>
            <a:miter/>
          </a:ln>
        </p:spPr>
        <p:txBody>
          <a:bodyPr lIns="0" rIns="0" tIns="0" bIns="0" anchor="ctr" anchorCtr="1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GB">
                <a:latin typeface="Arial"/>
                <a:ea typeface="msmincho"/>
              </a:rPr>
              <a:t>Socket()‏ </a:t>
            </a:r>
            <a:endParaRPr/>
          </a:p>
        </p:txBody>
      </p:sp>
      <p:pic>
        <p:nvPicPr>
          <p:cNvPr id="2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792000"/>
            <a:ext cx="1872000" cy="144000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2000" y="864000"/>
            <a:ext cx="2060640" cy="151200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14" dur="indefinite" restart="never" nodeType="tmRoot">
          <p:childTnLst>
            <p:seq>
              <p:cTn id="15" nodeType="mainSeq">
                <p:childTnLst>
                  <p:par>
                    <p:cTn id="16" fill="freeze">
                      <p:stCondLst>
                        <p:cond delay="indefinite"/>
                      </p:stCondLst>
                      <p:childTnLst>
                        <p:par>
                          <p:cTn id="17" fill="freeze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600">
                <a:latin typeface="Century Gothic"/>
              </a:rPr>
              <a:t>    </a:t>
            </a:r>
            <a:r>
              <a:rPr b="1" lang="en-US" sz="1600">
                <a:latin typeface="Century Gothic"/>
              </a:rPr>
              <a:t>Types of servers  depending on service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365760" y="806760"/>
            <a:ext cx="658332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  <a:p>
            <a:r>
              <a:rPr lang="en-IN" sz="1600">
                <a:latin typeface="Century Gothic"/>
              </a:rPr>
              <a:t>Depending on whether server is using TCP/UDP protocols to transmit messages it can be categorized as </a:t>
            </a:r>
            <a:endParaRPr/>
          </a:p>
          <a:p>
            <a:pPr lvl="5">
              <a:buSzPct val="45000"/>
              <a:buFont typeface="StarSymbol"/>
              <a:buChar char=""/>
            </a:pPr>
            <a:r>
              <a:rPr lang="en-IN" sz="1600">
                <a:latin typeface="Century Gothic"/>
              </a:rPr>
              <a:t>Connection oriented</a:t>
            </a:r>
            <a:endParaRPr/>
          </a:p>
          <a:p>
            <a:pPr lvl="5">
              <a:buSzPct val="45000"/>
              <a:buFont typeface="StarSymbol"/>
              <a:buChar char=""/>
            </a:pPr>
            <a:r>
              <a:rPr lang="en-IN" sz="1600">
                <a:latin typeface="Century Gothic"/>
              </a:rPr>
              <a:t>Connection less</a:t>
            </a:r>
            <a:endParaRPr/>
          </a:p>
          <a:p>
            <a:pPr algn="ctr">
              <a:lnSpc>
                <a:spcPct val="106000"/>
              </a:lnSpc>
            </a:pPr>
            <a:endParaRPr/>
          </a:p>
          <a:p>
            <a:pPr algn="just">
              <a:lnSpc>
                <a:spcPct val="106000"/>
              </a:lnSpc>
            </a:pPr>
            <a:r>
              <a:rPr b="1" lang="en-GB" sz="1600">
                <a:solidFill>
                  <a:srgbClr val="000000"/>
                </a:solidFill>
                <a:latin typeface="Ariel"/>
                <a:ea typeface="msmincho"/>
              </a:rPr>
              <a:t>Connection oriented -&gt;</a:t>
            </a:r>
            <a:r>
              <a:rPr lang="en-GB" sz="1600">
                <a:solidFill>
                  <a:srgbClr val="000000"/>
                </a:solidFill>
                <a:latin typeface="Ariel"/>
                <a:ea typeface="msmincho"/>
              </a:rPr>
              <a:t> server program should be started first, and sometime later  the client must be started which connects to server.</a:t>
            </a:r>
            <a:endParaRPr/>
          </a:p>
          <a:p>
            <a:pPr algn="just">
              <a:lnSpc>
                <a:spcPct val="106000"/>
              </a:lnSpc>
            </a:pPr>
            <a:r>
              <a:rPr b="1" lang="en-GB" sz="1600">
                <a:solidFill>
                  <a:srgbClr val="000000"/>
                </a:solidFill>
                <a:latin typeface="Century Gothic"/>
                <a:ea typeface="msmincho"/>
              </a:rPr>
              <a:t>Connection less -&gt; </a:t>
            </a:r>
            <a:r>
              <a:rPr lang="en-GB" sz="1600">
                <a:solidFill>
                  <a:srgbClr val="000000"/>
                </a:solidFill>
                <a:latin typeface="Century Gothic"/>
                <a:ea typeface="msmincho"/>
              </a:rPr>
              <a:t>Connection establishment is not required here. </a:t>
            </a:r>
            <a:endParaRPr/>
          </a:p>
        </p:txBody>
      </p:sp>
    </p:spTree>
  </p:cSld>
  <p:transition>
    <p:push dir="d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600">
                <a:latin typeface="Century Gothic"/>
              </a:rPr>
              <a:t>	</a:t>
            </a:r>
            <a:r>
              <a:rPr b="1" lang="en-US" sz="1600">
                <a:latin typeface="Century Gothic"/>
              </a:rPr>
              <a:t>Types of Sockets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360000" y="591840"/>
            <a:ext cx="6583320" cy="2801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8000"/>
              </a:lnSpc>
            </a:pPr>
            <a:r>
              <a:rPr lang="en-IN" sz="1600">
                <a:latin typeface="Century Gothic"/>
              </a:rPr>
              <a:t>The socket types are:</a:t>
            </a:r>
            <a:endParaRPr/>
          </a:p>
          <a:p>
            <a:pPr>
              <a:lnSpc>
                <a:spcPct val="108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Stream Sockets</a:t>
            </a:r>
            <a:endParaRPr/>
          </a:p>
          <a:p>
            <a:pPr lvl="3">
              <a:lnSpc>
                <a:spcPct val="108000"/>
              </a:lnSpc>
              <a:buSzPct val="45000"/>
              <a:buFont typeface="StarSymbol"/>
              <a:buChar char=""/>
            </a:pPr>
            <a:r>
              <a:rPr lang="en-IN" sz="1600">
                <a:solidFill>
                  <a:srgbClr val="000000"/>
                </a:solidFill>
                <a:latin typeface="Century Gothic"/>
                <a:ea typeface="Luxi Sans"/>
              </a:rPr>
              <a:t>Stream sockets treat communications as a continuous stream of characters.</a:t>
            </a:r>
            <a:endParaRPr/>
          </a:p>
          <a:p>
            <a:pPr lvl="3">
              <a:lnSpc>
                <a:spcPct val="108000"/>
              </a:lnSpc>
              <a:buSzPct val="45000"/>
              <a:buFont typeface="StarSymbol"/>
              <a:buChar char=""/>
            </a:pPr>
            <a:r>
              <a:rPr lang="en-IN" sz="1600">
                <a:solidFill>
                  <a:srgbClr val="000000"/>
                </a:solidFill>
                <a:latin typeface="Century Gothic"/>
                <a:ea typeface="Luxi Sans"/>
              </a:rPr>
              <a:t>reliable.</a:t>
            </a:r>
            <a:endParaRPr/>
          </a:p>
          <a:p>
            <a:pPr lvl="3">
              <a:lnSpc>
                <a:spcPct val="108000"/>
              </a:lnSpc>
              <a:buSzPct val="45000"/>
              <a:buFont typeface="StarSymbol"/>
              <a:buChar char=""/>
            </a:pPr>
            <a:r>
              <a:rPr lang="en-IN" sz="1600">
                <a:solidFill>
                  <a:srgbClr val="000000"/>
                </a:solidFill>
                <a:latin typeface="Century Gothic"/>
                <a:ea typeface="Luxi Sans"/>
              </a:rPr>
              <a:t>connection oriented.</a:t>
            </a:r>
            <a:endParaRPr/>
          </a:p>
          <a:p>
            <a:pPr>
              <a:lnSpc>
                <a:spcPct val="108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Datagram Sockets</a:t>
            </a:r>
            <a:endParaRPr/>
          </a:p>
          <a:p>
            <a:pPr lvl="3">
              <a:lnSpc>
                <a:spcPct val="108000"/>
              </a:lnSpc>
              <a:buSzPct val="45000"/>
              <a:buFont typeface="StarSymbol"/>
              <a:buChar char=""/>
            </a:pPr>
            <a:r>
              <a:rPr lang="en-IN" sz="1600">
                <a:solidFill>
                  <a:srgbClr val="000000"/>
                </a:solidFill>
                <a:latin typeface="Century Gothic"/>
                <a:ea typeface="Luxi Sans"/>
              </a:rPr>
              <a:t>Datagram sockets have to read entire messages at </a:t>
            </a:r>
            <a:r>
              <a:rPr lang="en-IN" sz="1600">
                <a:solidFill>
                  <a:srgbClr val="000000"/>
                </a:solidFill>
                <a:latin typeface="Century Gothic"/>
                <a:ea typeface="Luxi Sans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  <a:ea typeface="Luxi Sans"/>
              </a:rPr>
              <a:t>once.</a:t>
            </a:r>
            <a:endParaRPr/>
          </a:p>
          <a:p>
            <a:pPr lvl="3">
              <a:lnSpc>
                <a:spcPct val="108000"/>
              </a:lnSpc>
              <a:buSzPct val="45000"/>
              <a:buFont typeface="StarSymbol"/>
              <a:buChar char=""/>
            </a:pPr>
            <a:r>
              <a:rPr lang="en-IN" sz="1600">
                <a:solidFill>
                  <a:srgbClr val="000000"/>
                </a:solidFill>
                <a:latin typeface="Century Gothic"/>
                <a:ea typeface="Luxi Sans"/>
              </a:rPr>
              <a:t>unreliable and message oriented</a:t>
            </a:r>
            <a:endParaRPr/>
          </a:p>
          <a:p>
            <a:pPr lvl="3">
              <a:lnSpc>
                <a:spcPct val="108000"/>
              </a:lnSpc>
              <a:buSzPct val="45000"/>
              <a:buFont typeface="StarSymbol"/>
              <a:buChar char=""/>
            </a:pPr>
            <a:r>
              <a:rPr lang="en-IN" sz="1600">
                <a:solidFill>
                  <a:srgbClr val="000000"/>
                </a:solidFill>
                <a:latin typeface="Century Gothic"/>
                <a:ea typeface="Luxi Sans"/>
              </a:rPr>
              <a:t>connection less.</a:t>
            </a:r>
            <a:endParaRPr/>
          </a:p>
        </p:txBody>
      </p:sp>
    </p:spTree>
  </p:cSld>
  <p:transition>
    <p:push dir="d"/>
  </p:transition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31" dur="2000"/>
                                        <p:tgtEl>
                                          <p:spTgt spid="208">
                                            <p:txEl>
                                              <p:pRg st="22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34" dur="2000"/>
                                        <p:tgtEl>
                                          <p:spTgt spid="208">
                                            <p:txEl>
                                              <p:pRg st="37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37" dur="2000"/>
                                        <p:tgtEl>
                                          <p:spTgt spid="208">
                                            <p:txEl>
                                              <p:pRg st="111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40" dur="2000"/>
                                        <p:tgtEl>
                                          <p:spTgt spid="208">
                                            <p:txEl>
                                              <p:pRg st="121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4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45" dur="2000"/>
                                        <p:tgtEl>
                                          <p:spTgt spid="208">
                                            <p:txEl>
                                              <p:pRg st="142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5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48" dur="2000"/>
                                        <p:tgtEl>
                                          <p:spTgt spid="208">
                                            <p:txEl>
                                              <p:pRg st="159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1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51" dur="2000"/>
                                        <p:tgtEl>
                                          <p:spTgt spid="208">
                                            <p:txEl>
                                              <p:pRg st="215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47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54" dur="2000"/>
                                        <p:tgtEl>
                                          <p:spTgt spid="208">
                                            <p:txEl>
                                              <p:pRg st="247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614160"/>
            <a:ext cx="6669000" cy="312984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   </a:t>
            </a:r>
            <a:r>
              <a:rPr b="1" lang="en-US" sz="1600">
                <a:latin typeface="Century Gothic"/>
              </a:rPr>
              <a:t> </a:t>
            </a:r>
            <a:r>
              <a:rPr b="1" lang="en-US" sz="1600">
                <a:latin typeface="Century Gothic"/>
              </a:rPr>
              <a:t>System calls For Socket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65760" y="720000"/>
            <a:ext cx="6583320" cy="28080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ourier 10 Pitch"/>
              </a:rPr>
              <a:t>socket()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socket() creates an endpoint for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communication and returns a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descriptor.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ourier 10 Pitch"/>
              </a:rPr>
              <a:t>bind()</a:t>
            </a:r>
            <a:r>
              <a:rPr lang="en-IN" sz="1600">
                <a:latin typeface="Courier 10 Pitch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 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bind a name to a socket.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ourier 10 Pitch"/>
              </a:rPr>
              <a:t>listen()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 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listen for connections on a socket.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ourier 10 Pitch"/>
              </a:rPr>
              <a:t>connect()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initiate a connection on a socket.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ourier 10 Pitch"/>
              </a:rPr>
              <a:t>accept()</a:t>
            </a:r>
            <a:r>
              <a:rPr lang="en-IN" sz="1600">
                <a:latin typeface="Courier 10 Pitch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      accept a connection on a socket.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ourier 10 Pitch"/>
              </a:rPr>
              <a:t>Sendto()</a:t>
            </a:r>
            <a:r>
              <a:rPr lang="en-IN" sz="1600">
                <a:latin typeface="Century Gothic"/>
              </a:rPr>
              <a:t> 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send a message on a socket.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ourier 10 Pitch"/>
              </a:rPr>
              <a:t>recvfrom()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receive a message from a socket.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Courier 10 Pitch"/>
              </a:rPr>
              <a:t>close()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:</a:t>
            </a:r>
            <a:r>
              <a:rPr lang="en-IN" sz="1600">
                <a:latin typeface="Century Gothic"/>
              </a:rPr>
              <a:t>	</a:t>
            </a:r>
            <a:r>
              <a:rPr lang="en-IN" sz="1600">
                <a:latin typeface="Century Gothic"/>
              </a:rPr>
              <a:t>close a descriptor.</a:t>
            </a:r>
            <a:endParaRPr/>
          </a:p>
        </p:txBody>
      </p:sp>
    </p:spTree>
  </p:cSld>
  <p:transition>
    <p:push dir="d"/>
  </p:transition>
  <p:timing>
    <p:tnLst>
      <p:par>
        <p:cTn id="57" dur="indefinite" restart="never" nodeType="tmRoot">
          <p:childTnLst>
            <p:seq>
              <p:cTn id="58" nodeType="mainSeq">
                <p:childTnLst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5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11">
                                            <p:txEl>
                                              <p:p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211">
                                            <p:txEl>
                                              <p:p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11">
                                            <p:txEl>
                                              <p:p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11">
                                            <p:txEl>
                                              <p:p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211">
                                            <p:txEl>
                                              <p:pRg st="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freeze">
                      <p:stCondLst>
                        <p:cond delay="indefinite"/>
                      </p:stCondLst>
                      <p:childTnLst>
                        <p:par>
                          <p:cTn id="69" fill="freeze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5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11">
                                            <p:txEl>
                                              <p:p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11">
                                            <p:txEl>
                                              <p:p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11">
                                            <p:txEl>
                                              <p:p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211">
                                            <p:txEl>
                                              <p:p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211">
                                            <p:txEl>
                                              <p:pRg st="10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freeze">
                      <p:stCondLst>
                        <p:cond delay="indefinite"/>
                      </p:stCondLst>
                      <p:childTnLst>
                        <p:par>
                          <p:cTn id="78" fill="freeze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5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4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11">
                                            <p:txEl>
                                              <p:pRg st="14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11">
                                            <p:txEl>
                                              <p:pRg st="14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11">
                                            <p:txEl>
                                              <p:pRg st="14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211">
                                            <p:txEl>
                                              <p:pRg st="14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211">
                                            <p:txEl>
                                              <p:pRg st="140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freeze">
                      <p:stCondLst>
                        <p:cond delay="indefinite"/>
                      </p:stCondLst>
                      <p:childTnLst>
                        <p:par>
                          <p:cTn id="87" fill="freeze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5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90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11">
                                            <p:txEl>
                                              <p:pRg st="190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211">
                                            <p:txEl>
                                              <p:pRg st="190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211">
                                            <p:txEl>
                                              <p:pRg st="190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11">
                                            <p:txEl>
                                              <p:pRg st="190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211">
                                            <p:txEl>
                                              <p:pRg st="190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5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40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211">
                                            <p:txEl>
                                              <p:pRg st="240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211">
                                            <p:txEl>
                                              <p:pRg st="240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11">
                                            <p:txEl>
                                              <p:pRg st="240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11">
                                            <p:txEl>
                                              <p:pRg st="240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211">
                                            <p:txEl>
                                              <p:pRg st="240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freeze">
                      <p:stCondLst>
                        <p:cond delay="indefinite"/>
                      </p:stCondLst>
                      <p:childTnLst>
                        <p:par>
                          <p:cTn id="105" fill="freeze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5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90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211">
                                            <p:txEl>
                                              <p:pRg st="290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211">
                                            <p:txEl>
                                              <p:pRg st="290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211">
                                            <p:txEl>
                                              <p:pRg st="290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11">
                                            <p:txEl>
                                              <p:pRg st="290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211">
                                            <p:txEl>
                                              <p:pRg st="290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freeze">
                      <p:stCondLst>
                        <p:cond delay="indefinite"/>
                      </p:stCondLst>
                      <p:childTnLst>
                        <p:par>
                          <p:cTn id="114" fill="freeze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5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31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211">
                                            <p:txEl>
                                              <p:pRg st="331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11">
                                            <p:txEl>
                                              <p:pRg st="331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11">
                                            <p:txEl>
                                              <p:pRg st="331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211">
                                            <p:txEl>
                                              <p:pRg st="331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211">
                                            <p:txEl>
                                              <p:pRg st="331" end="3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freeze">
                      <p:stCondLst>
                        <p:cond delay="indefinite"/>
                      </p:stCondLst>
                      <p:childTnLst>
                        <p:par>
                          <p:cTn id="123" fill="freeze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5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78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11">
                                            <p:txEl>
                                              <p:pRg st="378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211">
                                            <p:txEl>
                                              <p:pRg st="378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211">
                                            <p:txEl>
                                              <p:pRg st="378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211">
                                            <p:txEl>
                                              <p:pRg st="378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211">
                                            <p:txEl>
                                              <p:pRg st="378" end="4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