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2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33A5EF7-8C0F-431F-8CB9-33135D8A0F6A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756F62A-5E2E-4041-A942-032DFD9E09B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0B72619-30B2-43E1-9504-0981E4464652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90E53CD7-429C-4F7D-B724-8F75E0191CD6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ffffff"/>
                </a:solidFill>
                <a:latin typeface="Century Gothic"/>
              </a:rPr>
              <a:t>Topologies and Network Devices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Objective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2000">
                <a:solidFill>
                  <a:srgbClr val="000000"/>
                </a:solidFill>
                <a:latin typeface="Century Gothic"/>
              </a:rPr>
              <a:t>Data 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2000">
                <a:solidFill>
                  <a:srgbClr val="000000"/>
                </a:solidFill>
                <a:latin typeface="Century Gothic"/>
              </a:rPr>
              <a:t>Categories of Topology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 sz="2000">
                <a:solidFill>
                  <a:srgbClr val="000000"/>
                </a:solidFill>
                <a:latin typeface="Century Gothic"/>
              </a:rPr>
              <a:t>Network Devices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What are Functions?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Functions break larger computing tasks into smaller ones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The are two types of functions,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>
                <a:solidFill>
                  <a:srgbClr val="000000"/>
                </a:solidFill>
                <a:latin typeface="Century Gothic"/>
              </a:rPr>
              <a:t>User-Defined Functions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>
                <a:solidFill>
                  <a:srgbClr val="000000"/>
                </a:solidFill>
                <a:latin typeface="Century Gothic"/>
              </a:rPr>
              <a:t>Library Functions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ai Gothic"/>
              </a:rPr>
              <a:t>Source files can be compiled separately and loaded together along with the previously compiled functions from libraries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ai Gothic"/>
              </a:rPr>
              <a:t>Eg: printf(), scanf()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ai Gothic"/>
              </a:rPr>
              <a:t>User-Defined Functions shall be written by the user as per requirement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Declaration and Definition of function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 declaration tells the compiler about the function's name, return type and parameters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Eg:</a:t>
            </a:r>
            <a:r>
              <a:rPr lang="en-IN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>
                <a:solidFill>
                  <a:srgbClr val="000000"/>
                </a:solidFill>
                <a:latin typeface="Century Gothic"/>
              </a:rPr>
              <a:t>void func( int, int );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In the above example, func is the function having the parameters as int and return type as void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Definition has the body of the function with the formal parameters as arguments and with a return type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Eg: </a:t>
            </a:r>
            <a:endParaRPr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Ubuntu"/>
              </a:rPr>
              <a:t>return_type function_name( parameter list ) 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Ubuntu"/>
              </a:rPr>
              <a:t>	</a:t>
            </a:r>
            <a:r>
              <a:rPr lang="en-IN">
                <a:solidFill>
                  <a:srgbClr val="000000"/>
                </a:solidFill>
                <a:latin typeface="Ubuntu"/>
              </a:rPr>
              <a:t>	</a:t>
            </a:r>
            <a:r>
              <a:rPr lang="en-IN">
                <a:solidFill>
                  <a:srgbClr val="000000"/>
                </a:solidFill>
                <a:latin typeface="Ubuntu"/>
              </a:rPr>
              <a:t>body of the function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Ubuntu"/>
              </a:rPr>
              <a:t>	</a:t>
            </a:r>
            <a:r>
              <a:rPr lang="en-IN">
                <a:solidFill>
                  <a:srgbClr val="000000"/>
                </a:solidFill>
                <a:latin typeface="Ubuntu"/>
              </a:rPr>
              <a:t>}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Types of Function Definition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 without parameters with return type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 without parameters without return type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 with parameters with return type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y Gothic"/>
              </a:rPr>
              <a:t>Function with parameters without return type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Actual Parameters and Formal Parameters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int  mul( int c, int d )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{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	</a:t>
            </a:r>
            <a:r>
              <a:rPr lang="en-IN" sz="1400">
                <a:solidFill>
                  <a:srgbClr val="000000"/>
                </a:solidFill>
                <a:latin typeface="Ubuntu"/>
              </a:rPr>
              <a:t>return ( c * d 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}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int main( void ) {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	</a:t>
            </a:r>
            <a:r>
              <a:rPr lang="en-IN" sz="1400">
                <a:solidFill>
                  <a:srgbClr val="000000"/>
                </a:solidFill>
                <a:latin typeface="Ubuntu"/>
              </a:rPr>
              <a:t>int a = 4;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	</a:t>
            </a:r>
            <a:r>
              <a:rPr lang="en-IN" sz="1400">
                <a:solidFill>
                  <a:srgbClr val="000000"/>
                </a:solidFill>
                <a:latin typeface="Ubuntu"/>
              </a:rPr>
              <a:t>int b = 5;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	</a:t>
            </a:r>
            <a:r>
              <a:rPr lang="en-IN" sz="1400">
                <a:solidFill>
                  <a:srgbClr val="000000"/>
                </a:solidFill>
                <a:latin typeface="Ubuntu"/>
              </a:rPr>
              <a:t>printf (“%d”, mul( a, b ));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	</a:t>
            </a:r>
            <a:r>
              <a:rPr lang="en-IN" sz="1400">
                <a:solidFill>
                  <a:srgbClr val="000000"/>
                </a:solidFill>
                <a:latin typeface="Ubuntu"/>
              </a:rPr>
              <a:t>printf (“%d”, mul( 9, 9 ));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Ubuntu"/>
              </a:rPr>
              <a:t>}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816000" y="648000"/>
            <a:ext cx="187164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600">
                <a:latin typeface="Arial"/>
              </a:rPr>
              <a:t>Formal Parameter</a:t>
            </a:r>
            <a:endParaRPr/>
          </a:p>
        </p:txBody>
      </p:sp>
      <p:sp>
        <p:nvSpPr>
          <p:cNvPr id="203" name="Line 4"/>
          <p:cNvSpPr/>
          <p:nvPr/>
        </p:nvSpPr>
        <p:spPr>
          <a:xfrm>
            <a:off x="1656000" y="792000"/>
            <a:ext cx="2160000" cy="0"/>
          </a:xfrm>
          <a:prstGeom prst="line">
            <a:avLst/>
          </a:prstGeom>
          <a:ln>
            <a:solidFill>
              <a:srgbClr val="ff6600"/>
            </a:solidFill>
            <a:tailEnd len="med" type="triangle" w="med"/>
          </a:ln>
        </p:spPr>
      </p:sp>
      <p:sp>
        <p:nvSpPr>
          <p:cNvPr id="204" name="CustomShape 5"/>
          <p:cNvSpPr/>
          <p:nvPr/>
        </p:nvSpPr>
        <p:spPr>
          <a:xfrm>
            <a:off x="792360" y="749160"/>
            <a:ext cx="863640" cy="330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05" name="CustomShape 6"/>
          <p:cNvSpPr/>
          <p:nvPr/>
        </p:nvSpPr>
        <p:spPr>
          <a:xfrm>
            <a:off x="2016360" y="2304360"/>
            <a:ext cx="359640" cy="57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06" name="Line 7"/>
          <p:cNvSpPr/>
          <p:nvPr/>
        </p:nvSpPr>
        <p:spPr>
          <a:xfrm>
            <a:off x="2376000" y="2376000"/>
            <a:ext cx="1224000" cy="0"/>
          </a:xfrm>
          <a:prstGeom prst="line">
            <a:avLst/>
          </a:prstGeom>
          <a:ln>
            <a:solidFill>
              <a:srgbClr val="ff6600"/>
            </a:solidFill>
            <a:tailEnd len="med" type="triangle" w="med"/>
          </a:ln>
        </p:spPr>
      </p:sp>
      <p:sp>
        <p:nvSpPr>
          <p:cNvPr id="207" name="CustomShape 8"/>
          <p:cNvSpPr/>
          <p:nvPr/>
        </p:nvSpPr>
        <p:spPr>
          <a:xfrm>
            <a:off x="3600360" y="2232000"/>
            <a:ext cx="2015640" cy="36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500">
                <a:latin typeface="Arial"/>
              </a:rPr>
              <a:t>Actual Parameters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US" sz="2000">
                <a:solidFill>
                  <a:srgbClr val="0084d1"/>
                </a:solidFill>
                <a:latin typeface="Century Gothic"/>
              </a:rPr>
              <a:t>Call by Value and Call by Reference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143280" y="532440"/>
            <a:ext cx="6984720" cy="32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ai Gothic"/>
              </a:rPr>
              <a:t>In case of call by value, the value present in the actual parameters are copied onto the formal parameters. Any changes to the formal parameters doesnot affect the actual parameters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IN">
                <a:solidFill>
                  <a:srgbClr val="000000"/>
                </a:solidFill>
                <a:latin typeface="Centurai Gothic"/>
              </a:rPr>
              <a:t>In case of call by reference, the address of the actual parameters are sent to the formal parameters. Any changes to the formal parameters will also affect the actual parameters 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