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13.jpeg" ContentType="image/jpeg"/>
  <Override PartName="/ppt/media/image25.png" ContentType="image/png"/>
  <Override PartName="/ppt/media/image22.png" ContentType="image/png"/>
  <Override PartName="/ppt/media/image10.png" ContentType="image/png"/>
  <Override PartName="/ppt/media/image20.jpeg" ContentType="image/jpeg"/>
  <Override PartName="/ppt/media/image21.png" ContentType="image/png"/>
  <Override PartName="/ppt/media/image19.png" ContentType="image/png"/>
  <Override PartName="/ppt/media/image2.jpeg" ContentType="image/jpeg"/>
  <Override PartName="/ppt/media/image18.png" ContentType="image/png"/>
  <Override PartName="/ppt/media/image14.png" ContentType="image/png"/>
  <Override PartName="/ppt/media/image23.png" ContentType="image/png"/>
  <Override PartName="/ppt/media/image15.png" ContentType="image/png"/>
  <Override PartName="/ppt/media/image12.jpeg" ContentType="image/jpeg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28.png" ContentType="image/png"/>
  <Override PartName="/ppt/media/image5.png" ContentType="image/png"/>
  <Override PartName="/ppt/media/image27.png" ContentType="image/png"/>
  <Override PartName="/ppt/media/image4.png" ContentType="image/png"/>
  <Override PartName="/ppt/media/image17.png" ContentType="image/png"/>
  <Override PartName="/ppt/media/image26.png" ContentType="image/png"/>
  <Override PartName="/ppt/media/image3.png" ContentType="image/png"/>
  <Override PartName="/ppt/media/image16.jpeg" ContentType="image/jpeg"/>
  <Override PartName="/ppt/media/image24.png" ContentType="image/png"/>
  <Override PartName="/ppt/media/image1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315200" cy="41148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365760" y="962640"/>
            <a:ext cx="65833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5" name="PlaceHolder 5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61800" y="962640"/>
            <a:ext cx="2990520" cy="2386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365760" y="164160"/>
            <a:ext cx="6583320" cy="3183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6576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2386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739320" y="220896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76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739320" y="962640"/>
            <a:ext cx="321264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65760" y="2208960"/>
            <a:ext cx="6583320" cy="113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6" Type="http://schemas.openxmlformats.org/officeDocument/2006/relationships/image" Target="../media/image13.jpe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jpe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45BFD28A-C7E1-420E-8557-6CF9818E6144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3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4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pic>
        <p:nvPicPr>
          <p:cNvPr id="7" name="Picture 8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1839960" cy="1919880"/>
          </a:xfrm>
          <a:prstGeom prst="rect">
            <a:avLst/>
          </a:prstGeom>
          <a:ln>
            <a:noFill/>
          </a:ln>
        </p:spPr>
      </p:pic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Click to edit the title text formatPresentation Title</a:t>
            </a:r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85800" y="2514600"/>
            <a:ext cx="5257440" cy="38052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entury Gothic"/>
              </a:rPr>
              <a:t>Seventh Outline LevelSub Title</a:t>
            </a:r>
            <a:endParaRPr/>
          </a:p>
        </p:txBody>
      </p:sp>
      <p:sp>
        <p:nvSpPr>
          <p:cNvPr id="10" name="CustomShape 9"/>
          <p:cNvSpPr/>
          <p:nvPr/>
        </p:nvSpPr>
        <p:spPr>
          <a:xfrm>
            <a:off x="2377440" y="3901320"/>
            <a:ext cx="2559960" cy="136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</a:pPr>
            <a:r>
              <a:rPr i="1" lang="en-IN" sz="800">
                <a:solidFill>
                  <a:srgbClr val="1f1a17"/>
                </a:solidFill>
                <a:latin typeface="Century Gothic"/>
              </a:rPr>
              <a:t>Copyright © 2016, Global Edge Software Ltd.</a:t>
            </a:r>
            <a:endParaRPr/>
          </a:p>
        </p:txBody>
      </p:sp>
      <p:pic>
        <p:nvPicPr>
          <p:cNvPr id="11" name="Picture 9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800600" y="1143000"/>
            <a:ext cx="2376000" cy="6397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47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785CEABA-1516-44D7-AAC8-6AD2DCDACFE3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49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0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1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52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53" name="PlaceHolder 7"/>
          <p:cNvSpPr>
            <a:spLocks noGrp="1"/>
          </p:cNvSpPr>
          <p:nvPr>
            <p:ph type="title"/>
          </p:nvPr>
        </p:nvSpPr>
        <p:spPr>
          <a:xfrm>
            <a:off x="76320" y="60840"/>
            <a:ext cx="6552720" cy="319680"/>
          </a:xfrm>
          <a:prstGeom prst="rect">
            <a:avLst/>
          </a:prstGeom>
        </p:spPr>
        <p:txBody>
          <a:bodyPr lIns="68400" rIns="68400" tIns="34200" bIns="34200" anchor="ctr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93dd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54" name="PlaceHolder 8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9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91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D0D023D9-A722-4720-A5EA-D3BED5AB6705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92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3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4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95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96" name="CustomShape 7"/>
          <p:cNvSpPr/>
          <p:nvPr/>
        </p:nvSpPr>
        <p:spPr>
          <a:xfrm>
            <a:off x="2678760" y="3625920"/>
            <a:ext cx="16286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n-IN" sz="1000" u="sng">
                <a:solidFill>
                  <a:srgbClr val="0093dd"/>
                </a:solidFill>
                <a:latin typeface="Century Gothic"/>
              </a:rPr>
              <a:t>www.globaledgesoft.com</a:t>
            </a:r>
            <a:r>
              <a:rPr lang="en-IN" sz="1000" u="sng">
                <a:solidFill>
                  <a:srgbClr val="199cff"/>
                </a:solidFill>
                <a:latin typeface="Century Gothic"/>
              </a:rPr>
              <a:t> </a:t>
            </a:r>
            <a:endParaRPr/>
          </a:p>
        </p:txBody>
      </p:sp>
      <p:pic>
        <p:nvPicPr>
          <p:cNvPr id="97" name="Picture 1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05280" y="2685600"/>
            <a:ext cx="274320" cy="182520"/>
          </a:xfrm>
          <a:prstGeom prst="rect">
            <a:avLst/>
          </a:prstGeom>
          <a:ln>
            <a:noFill/>
          </a:ln>
        </p:spPr>
      </p:pic>
      <p:sp>
        <p:nvSpPr>
          <p:cNvPr id="98" name="CustomShape 8"/>
          <p:cNvSpPr/>
          <p:nvPr/>
        </p:nvSpPr>
        <p:spPr>
          <a:xfrm>
            <a:off x="367200" y="2930760"/>
            <a:ext cx="195048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Global Village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SEZ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Bangalore</a:t>
            </a:r>
            <a:endParaRPr/>
          </a:p>
        </p:txBody>
      </p:sp>
      <p:pic>
        <p:nvPicPr>
          <p:cNvPr id="99" name="Picture 17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83704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0" name="CustomShape 9"/>
          <p:cNvSpPr/>
          <p:nvPr/>
        </p:nvSpPr>
        <p:spPr>
          <a:xfrm>
            <a:off x="500040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Raheja Mindspace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IT Park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Hyderabad</a:t>
            </a:r>
            <a:endParaRPr/>
          </a:p>
        </p:txBody>
      </p:sp>
      <p:pic>
        <p:nvPicPr>
          <p:cNvPr id="101" name="Picture 2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521880" y="2685600"/>
            <a:ext cx="273960" cy="182520"/>
          </a:xfrm>
          <a:prstGeom prst="rect">
            <a:avLst/>
          </a:prstGeom>
          <a:ln>
            <a:noFill/>
          </a:ln>
        </p:spPr>
      </p:pic>
      <p:sp>
        <p:nvSpPr>
          <p:cNvPr id="102" name="CustomShape 10"/>
          <p:cNvSpPr/>
          <p:nvPr/>
        </p:nvSpPr>
        <p:spPr>
          <a:xfrm>
            <a:off x="2685240" y="2930760"/>
            <a:ext cx="1947240" cy="52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South Main Street 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Milpitas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900">
                <a:solidFill>
                  <a:srgbClr val="000000"/>
                </a:solidFill>
                <a:latin typeface="Century Gothic"/>
              </a:rPr>
              <a:t>California</a:t>
            </a:r>
            <a:endParaRPr/>
          </a:p>
        </p:txBody>
      </p:sp>
      <p:sp>
        <p:nvSpPr>
          <p:cNvPr id="103" name="CustomShape 11"/>
          <p:cNvSpPr/>
          <p:nvPr/>
        </p:nvSpPr>
        <p:spPr>
          <a:xfrm>
            <a:off x="1188720" y="317520"/>
            <a:ext cx="4937400" cy="31212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i="1" lang="en-IN" sz="1600">
                <a:solidFill>
                  <a:srgbClr val="000000"/>
                </a:solidFill>
                <a:latin typeface="Century Gothic"/>
              </a:rPr>
              <a:t>Large</a:t>
            </a:r>
            <a:r>
              <a:rPr i="1" lang="en-IN" sz="1600">
                <a:solidFill>
                  <a:srgbClr val="000000"/>
                </a:solidFill>
                <a:latin typeface="Century Gothic"/>
              </a:rPr>
              <a:t> enough to Deliver</a:t>
            </a:r>
            <a:r>
              <a:rPr i="1" lang="en-IN" sz="1600">
                <a:solidFill>
                  <a:srgbClr val="383431"/>
                </a:solidFill>
                <a:latin typeface="Century Gothic"/>
              </a:rPr>
              <a:t>,</a:t>
            </a:r>
            <a:r>
              <a:rPr i="1" lang="en-IN" sz="1600">
                <a:solidFill>
                  <a:srgbClr val="ff8500"/>
                </a:solidFill>
                <a:latin typeface="Century Gothic"/>
              </a:rPr>
              <a:t> </a:t>
            </a:r>
            <a:r>
              <a:rPr i="1" lang="en-IN" sz="1600">
                <a:solidFill>
                  <a:srgbClr val="0093dd"/>
                </a:solidFill>
                <a:latin typeface="Century Gothic"/>
              </a:rPr>
              <a:t>Small enough to Care</a:t>
            </a:r>
            <a:endParaRPr/>
          </a:p>
        </p:txBody>
      </p:sp>
      <p:pic>
        <p:nvPicPr>
          <p:cNvPr id="104" name="Picture 15" descr=""/>
          <p:cNvPicPr/>
          <p:nvPr/>
        </p:nvPicPr>
        <p:blipFill>
          <a:blip r:embed="rId6">
            <a:lum contrast="10000"/>
          </a:blip>
          <a:stretch>
            <a:fillRect/>
          </a:stretch>
        </p:blipFill>
        <p:spPr>
          <a:xfrm>
            <a:off x="2334600" y="716400"/>
            <a:ext cx="3498480" cy="1371240"/>
          </a:xfrm>
          <a:prstGeom prst="rect">
            <a:avLst/>
          </a:prstGeom>
          <a:ln>
            <a:noFill/>
          </a:ln>
        </p:spPr>
      </p:pic>
      <p:pic>
        <p:nvPicPr>
          <p:cNvPr id="105" name="Picture 13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1481760" y="1585080"/>
            <a:ext cx="937440" cy="548280"/>
          </a:xfrm>
          <a:prstGeom prst="rect">
            <a:avLst/>
          </a:prstGeom>
          <a:ln>
            <a:noFill/>
          </a:ln>
        </p:spPr>
      </p:pic>
      <p:pic>
        <p:nvPicPr>
          <p:cNvPr id="106" name="Picture 23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1981080" y="360756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107" name="Picture 26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4815000" y="3595680"/>
            <a:ext cx="213840" cy="213840"/>
          </a:xfrm>
          <a:prstGeom prst="rect">
            <a:avLst/>
          </a:prstGeom>
          <a:ln>
            <a:noFill/>
          </a:ln>
        </p:spPr>
      </p:pic>
      <p:sp>
        <p:nvSpPr>
          <p:cNvPr id="108" name="PlaceHolder 12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09" name="PlaceHolder 13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3940920"/>
            <a:ext cx="7314840" cy="17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145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290640" y="3964680"/>
            <a:ext cx="895680" cy="12636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-45360" y="3951000"/>
            <a:ext cx="406440" cy="1530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ctr"/>
          <a:p>
            <a:pPr>
              <a:lnSpc>
                <a:spcPct val="100000"/>
              </a:lnSpc>
            </a:pPr>
            <a:fld id="{EBAA4257-A590-4EAC-B45F-8C0D5D900F67}" type="slidenum">
              <a:rPr lang="en-IN" sz="1000">
                <a:solidFill>
                  <a:srgbClr val="1f1a17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147" name="Line 3"/>
          <p:cNvSpPr/>
          <p:nvPr/>
        </p:nvSpPr>
        <p:spPr>
          <a:xfrm>
            <a:off x="124560" y="457200"/>
            <a:ext cx="585216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48" name="Line 4"/>
          <p:cNvSpPr/>
          <p:nvPr/>
        </p:nvSpPr>
        <p:spPr>
          <a:xfrm>
            <a:off x="6001560" y="457200"/>
            <a:ext cx="118872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49" name="Line 5"/>
          <p:cNvSpPr/>
          <p:nvPr/>
        </p:nvSpPr>
        <p:spPr>
          <a:xfrm>
            <a:off x="128160" y="3886200"/>
            <a:ext cx="5852160" cy="0"/>
          </a:xfrm>
          <a:prstGeom prst="line">
            <a:avLst/>
          </a:prstGeom>
          <a:ln w="38160">
            <a:solidFill>
              <a:srgbClr val="0093dd"/>
            </a:solidFill>
            <a:round/>
          </a:ln>
        </p:spPr>
      </p:sp>
      <p:sp>
        <p:nvSpPr>
          <p:cNvPr id="150" name="Line 6"/>
          <p:cNvSpPr/>
          <p:nvPr/>
        </p:nvSpPr>
        <p:spPr>
          <a:xfrm>
            <a:off x="5997960" y="3886200"/>
            <a:ext cx="1188720" cy="0"/>
          </a:xfrm>
          <a:prstGeom prst="line">
            <a:avLst/>
          </a:prstGeom>
          <a:ln w="38160">
            <a:solidFill>
              <a:srgbClr val="ff8500"/>
            </a:solidFill>
            <a:round/>
          </a:ln>
        </p:spPr>
      </p:sp>
      <p:sp>
        <p:nvSpPr>
          <p:cNvPr id="151" name="CustomShape 7"/>
          <p:cNvSpPr/>
          <p:nvPr/>
        </p:nvSpPr>
        <p:spPr>
          <a:xfrm>
            <a:off x="4465440" y="1815120"/>
            <a:ext cx="2620800" cy="18932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Fairness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Learning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Responsibility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Innovation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IN" sz="1400">
                <a:solidFill>
                  <a:srgbClr val="0093dd"/>
                </a:solidFill>
                <a:latin typeface="Century Gothic"/>
              </a:rPr>
              <a:t>Respect</a:t>
            </a:r>
            <a:endParaRPr/>
          </a:p>
        </p:txBody>
      </p:sp>
      <p:sp>
        <p:nvSpPr>
          <p:cNvPr id="152" name="CustomShape 8"/>
          <p:cNvSpPr/>
          <p:nvPr/>
        </p:nvSpPr>
        <p:spPr>
          <a:xfrm>
            <a:off x="0" y="1143000"/>
            <a:ext cx="5790960" cy="37368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400" rIns="68400" tIns="34200" bIns="34200"/>
          <a:p>
            <a:pPr algn="ctr">
              <a:lnSpc>
                <a:spcPct val="100000"/>
              </a:lnSpc>
            </a:pPr>
            <a:r>
              <a:rPr lang="en-IN" sz="2000">
                <a:solidFill>
                  <a:srgbClr val="0093dd"/>
                </a:solidFill>
                <a:latin typeface="Century Gothic"/>
              </a:rPr>
              <a:t>Thank you</a:t>
            </a:r>
            <a:endParaRPr/>
          </a:p>
        </p:txBody>
      </p:sp>
      <p:pic>
        <p:nvPicPr>
          <p:cNvPr id="153" name="Picture 9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29800" y="1703160"/>
            <a:ext cx="2331360" cy="2259000"/>
          </a:xfrm>
          <a:prstGeom prst="rect">
            <a:avLst/>
          </a:prstGeom>
          <a:ln>
            <a:noFill/>
          </a:ln>
        </p:spPr>
      </p:pic>
      <p:pic>
        <p:nvPicPr>
          <p:cNvPr id="154" name="Picture 5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938840" y="122040"/>
            <a:ext cx="2376000" cy="639720"/>
          </a:xfrm>
          <a:prstGeom prst="rect">
            <a:avLst/>
          </a:prstGeom>
          <a:ln>
            <a:noFill/>
          </a:ln>
        </p:spPr>
      </p:pic>
      <p:sp>
        <p:nvSpPr>
          <p:cNvPr id="155" name="PlaceHolder 9"/>
          <p:cNvSpPr>
            <a:spLocks noGrp="1"/>
          </p:cNvSpPr>
          <p:nvPr>
            <p:ph type="title"/>
          </p:nvPr>
        </p:nvSpPr>
        <p:spPr>
          <a:xfrm>
            <a:off x="365760" y="164160"/>
            <a:ext cx="6583320" cy="686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Century Gothic"/>
              </a:rPr>
              <a:t>Click to edit the title text format</a:t>
            </a:r>
            <a:endParaRPr/>
          </a:p>
        </p:txBody>
      </p:sp>
      <p:sp>
        <p:nvSpPr>
          <p:cNvPr id="156" name="PlaceHolder 10"/>
          <p:cNvSpPr>
            <a:spLocks noGrp="1"/>
          </p:cNvSpPr>
          <p:nvPr>
            <p:ph type="body"/>
          </p:nvPr>
        </p:nvSpPr>
        <p:spPr>
          <a:xfrm>
            <a:off x="365760" y="962640"/>
            <a:ext cx="6583320" cy="2386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600">
                <a:latin typeface="Century 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Century 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100">
                <a:latin typeface="Century 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100">
                <a:latin typeface="Century 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entury Gothic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2057400"/>
            <a:ext cx="6629040" cy="4568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600">
                <a:solidFill>
                  <a:srgbClr val="ffffff"/>
                </a:solidFill>
                <a:latin typeface="Century Gothic"/>
              </a:rPr>
              <a:t>Virtual File System (VFS)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648000"/>
            <a:ext cx="5184000" cy="2520000"/>
          </a:xfrm>
          <a:prstGeom prst="rect">
            <a:avLst/>
          </a:prstGeom>
          <a:ln>
            <a:noFill/>
          </a:ln>
        </p:spPr>
      </p:pic>
      <p:sp>
        <p:nvSpPr>
          <p:cNvPr id="236" name="TextShape 1"/>
          <p:cNvSpPr txBox="1"/>
          <p:nvPr/>
        </p:nvSpPr>
        <p:spPr>
          <a:xfrm>
            <a:off x="288000" y="3528000"/>
            <a:ext cx="38430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*FS Descr = Block Group Descriptor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144000" y="7200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2000">
                <a:solidFill>
                  <a:srgbClr val="ffffff"/>
                </a:solidFill>
                <a:latin typeface="Century Gothic"/>
              </a:rPr>
              <a:t>ext2fs data structure</a:t>
            </a:r>
            <a:endParaRPr/>
          </a:p>
        </p:txBody>
      </p:sp>
    </p:spTree>
  </p:cSld>
  <p:transition>
    <p:fade/>
  </p:transition>
  <p:timing>
    <p:tnLst>
      <p:par>
        <p:cTn id="171" dur="indefinite" restart="never" nodeType="tmRoot">
          <p:childTnLst>
            <p:seq>
              <p:cTn id="172" nodeType="mainSeq">
                <p:childTnLst>
                  <p:par>
                    <p:cTn id="173" fill="freeze">
                      <p:stCondLst>
                        <p:cond delay="indefinite"/>
                      </p:stCondLst>
                      <p:childTnLst>
                        <p:par>
                          <p:cTn id="174" fill="freeze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32000" y="576000"/>
            <a:ext cx="6336000" cy="3240000"/>
          </a:xfrm>
          <a:prstGeom prst="rect">
            <a:avLst/>
          </a:prstGeom>
          <a:ln>
            <a:noFill/>
          </a:ln>
        </p:spPr>
      </p:pic>
      <p:sp>
        <p:nvSpPr>
          <p:cNvPr id="239" name="TextShape 1"/>
          <p:cNvSpPr txBox="1"/>
          <p:nvPr/>
        </p:nvSpPr>
        <p:spPr>
          <a:xfrm>
            <a:off x="14400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2000">
                <a:solidFill>
                  <a:srgbClr val="ffffff"/>
                </a:solidFill>
                <a:latin typeface="Century Gothic"/>
              </a:rPr>
              <a:t>Inode data structure</a:t>
            </a:r>
            <a:endParaRPr/>
          </a:p>
        </p:txBody>
      </p:sp>
    </p:spTree>
  </p:cSld>
  <p:transition>
    <p:fade/>
  </p:transition>
  <p:timing>
    <p:tnLst>
      <p:par>
        <p:cTn id="179" dur="indefinite" restart="never" nodeType="tmRoot">
          <p:childTnLst>
            <p:seq>
              <p:cTn id="180" nodeType="mainSeq">
                <p:childTnLst>
                  <p:par>
                    <p:cTn id="181" fill="freeze">
                      <p:stCondLst>
                        <p:cond delay="indefinite"/>
                      </p:stCondLst>
                      <p:childTnLst>
                        <p:par>
                          <p:cTn id="182" fill="freeze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plus(in)" transition="in">
                                      <p:cBhvr additive="repl">
                                        <p:cTn id="185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32000" y="792000"/>
            <a:ext cx="5392440" cy="8582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Victim of its own success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Feature of Journaling was added resulting to ext3</a:t>
            </a:r>
            <a:endParaRPr/>
          </a:p>
        </p:txBody>
      </p:sp>
      <p:sp>
        <p:nvSpPr>
          <p:cNvPr id="241" name="TextShape 2"/>
          <p:cNvSpPr txBox="1"/>
          <p:nvPr/>
        </p:nvSpPr>
        <p:spPr>
          <a:xfrm>
            <a:off x="14400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2000">
                <a:solidFill>
                  <a:srgbClr val="ffffff"/>
                </a:solidFill>
                <a:latin typeface="Century Gothic"/>
              </a:rPr>
              <a:t>Conclusion of ext2 : </a:t>
            </a:r>
            <a:endParaRPr/>
          </a:p>
        </p:txBody>
      </p:sp>
    </p:spTree>
  </p:cSld>
  <p:transition>
    <p:fade/>
  </p:transition>
  <p:timing>
    <p:tnLst>
      <p:par>
        <p:cTn id="186" dur="indefinite" restart="never" nodeType="tmRoot">
          <p:childTnLst>
            <p:seq>
              <p:cTn id="1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936000"/>
            <a:ext cx="4824000" cy="2952000"/>
          </a:xfrm>
          <a:prstGeom prst="rect">
            <a:avLst/>
          </a:prstGeom>
          <a:ln>
            <a:noFill/>
          </a:ln>
        </p:spPr>
      </p:pic>
      <p:sp>
        <p:nvSpPr>
          <p:cNvPr id="243" name="CustomShape 1"/>
          <p:cNvSpPr/>
          <p:nvPr/>
        </p:nvSpPr>
        <p:spPr>
          <a:xfrm>
            <a:off x="360000" y="2016000"/>
            <a:ext cx="3456000" cy="187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244" name="CustomShape 2"/>
          <p:cNvSpPr/>
          <p:nvPr/>
        </p:nvSpPr>
        <p:spPr>
          <a:xfrm>
            <a:off x="3364560" y="1496520"/>
            <a:ext cx="144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sp>
      <p:sp>
        <p:nvSpPr>
          <p:cNvPr id="245" name="TextShape 3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     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VFS -Continued.....</a:t>
            </a:r>
            <a:endParaRPr/>
          </a:p>
        </p:txBody>
      </p:sp>
      <p:sp>
        <p:nvSpPr>
          <p:cNvPr id="246" name="TextShape 4"/>
          <p:cNvSpPr txBox="1"/>
          <p:nvPr/>
        </p:nvSpPr>
        <p:spPr>
          <a:xfrm>
            <a:off x="2520000" y="3072240"/>
            <a:ext cx="27360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hury gothic"/>
              </a:rPr>
              <a:t>Fig : Data structures of /dev/sda1</a:t>
            </a:r>
            <a:endParaRPr/>
          </a:p>
        </p:txBody>
      </p:sp>
    </p:spTree>
  </p:cSld>
  <p:transition>
    <p:fade/>
  </p:transition>
  <p:timing>
    <p:tnLst>
      <p:par>
        <p:cTn id="188" dur="indefinite" restart="never" nodeType="tmRoot">
          <p:childTnLst>
            <p:seq>
              <p:cTn id="18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2200" y="1190880"/>
            <a:ext cx="2395800" cy="197712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032000" y="504000"/>
            <a:ext cx="3240000" cy="2952000"/>
          </a:xfrm>
          <a:prstGeom prst="rect">
            <a:avLst/>
          </a:prstGeom>
          <a:ln>
            <a:noFill/>
          </a:ln>
        </p:spPr>
      </p:pic>
      <p:sp>
        <p:nvSpPr>
          <p:cNvPr id="249" name="TextShape 1"/>
          <p:cNvSpPr txBox="1"/>
          <p:nvPr/>
        </p:nvSpPr>
        <p:spPr>
          <a:xfrm>
            <a:off x="504000" y="3288240"/>
            <a:ext cx="20160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Radixtree (height = 1)</a:t>
            </a:r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4608000" y="3360240"/>
            <a:ext cx="20160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Radixtree (height = 2)</a:t>
            </a:r>
            <a:endParaRPr/>
          </a:p>
        </p:txBody>
      </p:sp>
      <p:sp>
        <p:nvSpPr>
          <p:cNvPr id="251" name="TextShape 3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     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Continued.....</a:t>
            </a:r>
            <a:endParaRPr/>
          </a:p>
        </p:txBody>
      </p:sp>
      <p:sp>
        <p:nvSpPr>
          <p:cNvPr id="252" name="TextShape 4"/>
          <p:cNvSpPr txBox="1"/>
          <p:nvPr/>
        </p:nvSpPr>
        <p:spPr>
          <a:xfrm>
            <a:off x="2448000" y="3600000"/>
            <a:ext cx="23760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Page cache of/dev/sda1 contains </a:t>
            </a:r>
            <a:endParaRPr/>
          </a:p>
        </p:txBody>
      </p:sp>
    </p:spTree>
  </p:cSld>
  <p:transition>
    <p:fade/>
  </p:transition>
  <p:timing>
    <p:tnLst>
      <p:par>
        <p:cTn id="190" dur="indefinite" restart="never" nodeType="tmRoot">
          <p:childTnLst>
            <p:seq>
              <p:cTn id="191" nodeType="mainSeq">
                <p:childTnLst>
                  <p:par>
                    <p:cTn id="192" fill="freeze">
                      <p:stCondLst>
                        <p:cond delay="indefinite"/>
                      </p:stCondLst>
                      <p:childTnLst>
                        <p:par>
                          <p:cTn id="193" fill="freeze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7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2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freeze">
                      <p:stCondLst>
                        <p:cond delay="indefinite"/>
                      </p:stCondLst>
                      <p:childTnLst>
                        <p:par>
                          <p:cTn id="205" fill="freeze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5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Continued.....</a:t>
            </a:r>
            <a:endParaRPr/>
          </a:p>
        </p:txBody>
      </p:sp>
      <p:pic>
        <p:nvPicPr>
          <p:cNvPr id="2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000" y="720000"/>
            <a:ext cx="4104000" cy="2736000"/>
          </a:xfrm>
          <a:prstGeom prst="rect">
            <a:avLst/>
          </a:prstGeom>
          <a:ln>
            <a:noFill/>
          </a:ln>
        </p:spPr>
      </p:pic>
      <p:sp>
        <p:nvSpPr>
          <p:cNvPr id="255" name="TextShape 2"/>
          <p:cNvSpPr txBox="1"/>
          <p:nvPr/>
        </p:nvSpPr>
        <p:spPr>
          <a:xfrm>
            <a:off x="2376000" y="3407760"/>
            <a:ext cx="2376000" cy="3362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Page cache in /dev/sda1 </a:t>
            </a:r>
            <a:endParaRPr/>
          </a:p>
        </p:txBody>
      </p:sp>
    </p:spTree>
  </p:cSld>
  <p:transition>
    <p:fade/>
  </p:transition>
  <p:timing>
    <p:tnLst>
      <p:par>
        <p:cTn id="216" dur="indefinite" restart="never" nodeType="tmRoot">
          <p:childTnLst>
            <p:seq>
              <p:cTn id="2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944000" y="902880"/>
            <a:ext cx="3421800" cy="2409120"/>
          </a:xfrm>
          <a:prstGeom prst="rect">
            <a:avLst/>
          </a:prstGeom>
          <a:ln>
            <a:noFill/>
          </a:ln>
        </p:spPr>
      </p:pic>
      <p:sp>
        <p:nvSpPr>
          <p:cNvPr id="257" name="TextShape 1"/>
          <p:cNvSpPr txBox="1"/>
          <p:nvPr/>
        </p:nvSpPr>
        <p:spPr>
          <a:xfrm>
            <a:off x="2376000" y="3384000"/>
            <a:ext cx="2808000" cy="274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Arrangement of data in disc</a:t>
            </a:r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Continued.....</a:t>
            </a:r>
            <a:endParaRPr/>
          </a:p>
        </p:txBody>
      </p:sp>
    </p:spTree>
  </p:cSld>
  <p:transition>
    <p:fade/>
  </p:transition>
  <p:timing>
    <p:tnLst>
      <p:par>
        <p:cTn id="218" dur="indefinite" restart="never" nodeType="tmRoot">
          <p:childTnLst>
            <p:seq>
              <p:cTn id="219" nodeType="mainSeq">
                <p:childTnLst>
                  <p:par>
                    <p:cTn id="220" fill="freeze">
                      <p:stCondLst>
                        <p:cond delay="indefinite"/>
                      </p:stCondLst>
                      <p:childTnLst>
                        <p:par>
                          <p:cTn id="221" fill="freeze">
                            <p:stCondLst>
                              <p:cond delay="0"/>
                            </p:stCondLst>
                            <p:childTnLst>
                              <p:par>
                                <p:cTn id="222" nodeType="click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2016000" y="3454200"/>
            <a:ext cx="37440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loading the data from disc to page cache of VFS</a:t>
            </a:r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	</a:t>
            </a:r>
            <a:r>
              <a:rPr b="1" lang="en-US" sz="1400">
                <a:solidFill>
                  <a:srgbClr val="ffffff"/>
                </a:solidFill>
                <a:latin typeface="Century Gothic"/>
              </a:rPr>
              <a:t>Continued.....</a:t>
            </a:r>
            <a:endParaRPr/>
          </a:p>
        </p:txBody>
      </p:sp>
      <p:pic>
        <p:nvPicPr>
          <p:cNvPr id="26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8040" y="792000"/>
            <a:ext cx="4251960" cy="24480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32" dur="indefinite" restart="never" nodeType="tmRoot">
          <p:childTnLst>
            <p:seq>
              <p:cTn id="233" nodeType="mainSeq">
                <p:childTnLst>
                  <p:par>
                    <p:cTn id="234" fill="freeze">
                      <p:stCondLst>
                        <p:cond delay="0"/>
                      </p:stCondLst>
                      <p:childTnLst>
                        <p:par>
                          <p:cTn id="235" fill="freeze">
                            <p:stCondLst>
                              <p:cond delay="0"/>
                            </p:stCondLst>
                            <p:childTnLst>
                              <p:par>
                                <p:cTn id="236" nodeType="withEffect" fill="hold" presetClass="entr" presetID="5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24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2736000" y="792000"/>
            <a:ext cx="1728000" cy="28800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Any Queries...? </a:t>
            </a:r>
            <a:endParaRPr/>
          </a:p>
        </p:txBody>
      </p:sp>
      <p:pic>
        <p:nvPicPr>
          <p:cNvPr id="2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6000" y="1152000"/>
            <a:ext cx="3294000" cy="2359800"/>
          </a:xfrm>
          <a:prstGeom prst="rect">
            <a:avLst/>
          </a:prstGeom>
          <a:ln>
            <a:noFill/>
          </a:ln>
        </p:spPr>
      </p:pic>
    </p:spTree>
  </p:cSld>
  <p:transition>
    <p:fade/>
  </p:transition>
  <p:timing>
    <p:tnLst>
      <p:par>
        <p:cTn id="241" dur="indefinite" restart="never" nodeType="tmRoot">
          <p:childTnLst>
            <p:seq>
              <p:cTn id="2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43" dur="indefinite" restart="never" nodeType="tmRoot">
          <p:childTnLst>
            <p:seq>
              <p:cTn id="2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60000" y="40320"/>
            <a:ext cx="6408000" cy="31968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latin typeface="Century Gothic"/>
              </a:rPr>
              <a:t> </a:t>
            </a:r>
            <a:endParaRPr/>
          </a:p>
        </p:txBody>
      </p:sp>
      <p:sp>
        <p:nvSpPr>
          <p:cNvPr id="193" name="TextShape 2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Agenda :</a:t>
            </a:r>
            <a:endParaRPr/>
          </a:p>
        </p:txBody>
      </p:sp>
      <p:sp>
        <p:nvSpPr>
          <p:cNvPr id="194" name="TextShape 3"/>
          <p:cNvSpPr txBox="1"/>
          <p:nvPr/>
        </p:nvSpPr>
        <p:spPr>
          <a:xfrm>
            <a:off x="360000" y="864000"/>
            <a:ext cx="5616000" cy="1588680"/>
          </a:xfrm>
          <a:prstGeom prst="rect">
            <a:avLst/>
          </a:prstGeom>
        </p:spPr>
        <p:txBody>
          <a:bodyPr lIns="90000" rIns="90000" tIns="45000" bIns="45000"/>
          <a:p>
            <a:pPr>
              <a:buFont typeface="StarSymbol"/>
              <a:buChar char=""/>
            </a:pPr>
            <a:r>
              <a:rPr lang="en-IN" sz="1400">
                <a:latin typeface="Century gothic"/>
              </a:rPr>
              <a:t>VFS</a:t>
            </a:r>
            <a:endParaRPr/>
          </a:p>
          <a:p>
            <a:pPr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IN" sz="1400">
                <a:latin typeface="Century gothic"/>
              </a:rPr>
              <a:t>VFS Objects</a:t>
            </a:r>
            <a:endParaRPr/>
          </a:p>
          <a:p>
            <a:pPr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IN" sz="1400">
                <a:latin typeface="Century gothic"/>
              </a:rPr>
              <a:t>VFS - Scenario1</a:t>
            </a:r>
            <a:endParaRPr/>
          </a:p>
          <a:p>
            <a:pPr>
              <a:buFont typeface="StarSymbol"/>
              <a:buChar char=""/>
            </a:pPr>
            <a:endParaRPr/>
          </a:p>
          <a:p>
            <a:pPr>
              <a:buFont typeface="StarSymbol"/>
              <a:buChar char=""/>
            </a:pPr>
            <a:r>
              <a:rPr lang="en-IN" sz="1400">
                <a:latin typeface="Century gothic"/>
              </a:rPr>
              <a:t>VFS - Scenario2</a:t>
            </a:r>
            <a:endParaRPr/>
          </a:p>
        </p:txBody>
      </p:sp>
    </p:spTree>
  </p:cSld>
  <p:transition>
    <p:fade/>
  </p:transition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9" dur="3000"/>
                                        <p:tgtEl>
                                          <p:spTgt spid="194">
                                            <p:txEl>
                                              <p:p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freeze">
                      <p:stCondLst>
                        <p:cond delay="indefinite"/>
                      </p:stCondLst>
                      <p:childTnLst>
                        <p:par>
                          <p:cTn id="11" fill="freeze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4" dur="3000"/>
                                        <p:tgtEl>
                                          <p:spTgt spid="194">
                                            <p:txEl>
                                              <p:pRg st="5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freeze">
                      <p:stCondLst>
                        <p:cond delay="indefinite"/>
                      </p:stCondLst>
                      <p:childTnLst>
                        <p:par>
                          <p:cTn id="16" fill="freeze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9" dur="3000"/>
                                        <p:tgtEl>
                                          <p:spTgt spid="194">
                                            <p:txEl>
                                              <p:pRg st="1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freeze">
                      <p:stCondLst>
                        <p:cond delay="indefinite"/>
                      </p:stCondLst>
                      <p:childTnLst>
                        <p:par>
                          <p:cTn id="21" fill="freeze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24" dur="3000"/>
                                        <p:tgtEl>
                                          <p:spTgt spid="194">
                                            <p:txEl>
                                              <p:p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>
    <p:fade/>
  </p:transition>
  <p:timing>
    <p:tnLst>
      <p:par>
        <p:cTn id="245" dur="indefinite" restart="never" nodeType="tmRoot">
          <p:childTnLst>
            <p:seq>
              <p:cTn id="2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880000" y="3576240"/>
            <a:ext cx="15840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File Hierarchy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VFS :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2546280" y="648000"/>
            <a:ext cx="1219320" cy="38088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Application</a:t>
            </a:r>
            <a:endParaRPr/>
          </a:p>
        </p:txBody>
      </p:sp>
      <p:sp>
        <p:nvSpPr>
          <p:cNvPr id="198" name="CustomShape 4"/>
          <p:cNvSpPr/>
          <p:nvPr/>
        </p:nvSpPr>
        <p:spPr>
          <a:xfrm>
            <a:off x="2574720" y="1401840"/>
            <a:ext cx="1190880" cy="38124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VFS</a:t>
            </a:r>
            <a:endParaRPr/>
          </a:p>
        </p:txBody>
      </p:sp>
      <p:sp>
        <p:nvSpPr>
          <p:cNvPr id="199" name="CustomShape 5"/>
          <p:cNvSpPr/>
          <p:nvPr/>
        </p:nvSpPr>
        <p:spPr>
          <a:xfrm>
            <a:off x="914400" y="2154600"/>
            <a:ext cx="1189080" cy="38088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ext2</a:t>
            </a:r>
            <a:endParaRPr/>
          </a:p>
        </p:txBody>
      </p:sp>
      <p:sp>
        <p:nvSpPr>
          <p:cNvPr id="200" name="CustomShape 6"/>
          <p:cNvSpPr/>
          <p:nvPr/>
        </p:nvSpPr>
        <p:spPr>
          <a:xfrm>
            <a:off x="2574720" y="2154600"/>
            <a:ext cx="1190880" cy="38088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proc</a:t>
            </a:r>
            <a:endParaRPr/>
          </a:p>
        </p:txBody>
      </p:sp>
      <p:sp>
        <p:nvSpPr>
          <p:cNvPr id="201" name="CustomShape 7"/>
          <p:cNvSpPr/>
          <p:nvPr/>
        </p:nvSpPr>
        <p:spPr>
          <a:xfrm>
            <a:off x="4236840" y="2154600"/>
            <a:ext cx="1190880" cy="380880"/>
          </a:xfrm>
          <a:prstGeom prst="rect">
            <a:avLst/>
          </a:prstGeom>
          <a:solidFill>
            <a:srgbClr val="aa9600"/>
          </a:solidFill>
          <a:ln w="25560">
            <a:solidFill>
              <a:srgbClr val="aa9600"/>
            </a:solidFill>
            <a:miter/>
          </a:ln>
        </p:spPr>
        <p:txBody>
          <a:bodyPr lIns="90000" rIns="90000" tIns="46800" bIns="46800" anchor="ctr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lang="en-US" sz="1200">
                <a:solidFill>
                  <a:srgbClr val="ffffff"/>
                </a:solidFill>
                <a:latin typeface="Century Gothic"/>
              </a:rPr>
              <a:t>vfat</a:t>
            </a:r>
            <a:endParaRPr/>
          </a:p>
        </p:txBody>
      </p:sp>
      <p:sp>
        <p:nvSpPr>
          <p:cNvPr id="202" name="CustomShape 8"/>
          <p:cNvSpPr/>
          <p:nvPr/>
        </p:nvSpPr>
        <p:spPr>
          <a:xfrm>
            <a:off x="1098360" y="3069000"/>
            <a:ext cx="4329360" cy="380880"/>
          </a:xfrm>
          <a:prstGeom prst="rect">
            <a:avLst/>
          </a:prstGeom>
          <a:noFill/>
          <a:ln w="25560">
            <a:solidFill>
              <a:srgbClr val="006ba2"/>
            </a:solidFill>
            <a:miter/>
          </a:ln>
        </p:spPr>
      </p:sp>
      <p:sp>
        <p:nvSpPr>
          <p:cNvPr id="203" name="CustomShape 9"/>
          <p:cNvSpPr/>
          <p:nvPr/>
        </p:nvSpPr>
        <p:spPr>
          <a:xfrm>
            <a:off x="1104840" y="3164040"/>
            <a:ext cx="1219320" cy="190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b="1" lang="en-US" sz="800">
                <a:solidFill>
                  <a:srgbClr val="1f1a17"/>
                </a:solidFill>
                <a:latin typeface="Century Gothic"/>
              </a:rPr>
              <a:t>/dev/sda1</a:t>
            </a:r>
            <a:endParaRPr/>
          </a:p>
        </p:txBody>
      </p:sp>
      <p:sp>
        <p:nvSpPr>
          <p:cNvPr id="204" name="CustomShape 10"/>
          <p:cNvSpPr/>
          <p:nvPr/>
        </p:nvSpPr>
        <p:spPr>
          <a:xfrm>
            <a:off x="2674800" y="3164040"/>
            <a:ext cx="1219320" cy="190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b="1" lang="en-US" sz="800">
                <a:solidFill>
                  <a:srgbClr val="1f1a17"/>
                </a:solidFill>
                <a:latin typeface="Century Gothic"/>
              </a:rPr>
              <a:t>memory</a:t>
            </a:r>
            <a:endParaRPr/>
          </a:p>
        </p:txBody>
      </p:sp>
      <p:sp>
        <p:nvSpPr>
          <p:cNvPr id="205" name="CustomShape 11"/>
          <p:cNvSpPr/>
          <p:nvPr/>
        </p:nvSpPr>
        <p:spPr>
          <a:xfrm>
            <a:off x="4165560" y="3164040"/>
            <a:ext cx="1219320" cy="19044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b="1" lang="en-US" sz="800">
                <a:solidFill>
                  <a:srgbClr val="1f1a17"/>
                </a:solidFill>
                <a:latin typeface="Century Gothic"/>
              </a:rPr>
              <a:t>/dev/sda3</a:t>
            </a:r>
            <a:endParaRPr/>
          </a:p>
        </p:txBody>
      </p:sp>
      <p:cxnSp>
        <p:nvCxnSpPr>
          <p:cNvPr id="206" name="Line 12"/>
          <p:cNvCxnSpPr/>
          <p:nvPr/>
        </p:nvCxnSpPr>
        <p:spPr>
          <a:xfrm>
            <a:off x="3155400" y="1038240"/>
            <a:ext cx="720" cy="347760"/>
          </a:xfrm>
          <a:prstGeom prst="straightConnector1">
            <a:avLst/>
          </a:prstGeom>
          <a:ln w="9360">
            <a:solidFill>
              <a:srgbClr val="0091dd"/>
            </a:solidFill>
            <a:miter/>
            <a:tailEnd len="med" type="triangle" w="med"/>
          </a:ln>
        </p:spPr>
      </p:cxnSp>
      <p:cxnSp>
        <p:nvCxnSpPr>
          <p:cNvPr id="207" name="Line 13"/>
          <p:cNvCxnSpPr>
            <a:stCxn id="198" idx="2"/>
            <a:endCxn id="200" idx="0"/>
          </p:cNvCxnSpPr>
          <p:nvPr/>
        </p:nvCxnSpPr>
        <p:spPr>
          <a:xfrm>
            <a:off x="3170160" y="1783080"/>
            <a:ext cx="360" cy="371880"/>
          </a:xfrm>
          <a:prstGeom prst="straightConnector1">
            <a:avLst/>
          </a:prstGeom>
          <a:ln w="9360">
            <a:solidFill>
              <a:srgbClr val="0091dd"/>
            </a:solidFill>
            <a:miter/>
            <a:tailEnd len="med" type="triangle" w="med"/>
          </a:ln>
        </p:spPr>
      </p:cxnSp>
      <p:cxnSp>
        <p:nvCxnSpPr>
          <p:cNvPr id="208" name="Line 14"/>
          <p:cNvCxnSpPr>
            <a:endCxn id="199" idx="0"/>
          </p:cNvCxnSpPr>
          <p:nvPr/>
        </p:nvCxnSpPr>
        <p:spPr>
          <a:xfrm>
            <a:off x="1504440" y="1925640"/>
            <a:ext cx="4680" cy="229320"/>
          </a:xfrm>
          <a:prstGeom prst="straightConnector1">
            <a:avLst/>
          </a:prstGeom>
          <a:ln w="9360">
            <a:solidFill>
              <a:srgbClr val="0091dd"/>
            </a:solidFill>
            <a:miter/>
            <a:tailEnd len="med" type="triangle" w="med"/>
          </a:ln>
        </p:spPr>
      </p:cxnSp>
      <p:cxnSp>
        <p:nvCxnSpPr>
          <p:cNvPr id="209" name="Line 15"/>
          <p:cNvCxnSpPr>
            <a:endCxn id="201" idx="0"/>
          </p:cNvCxnSpPr>
          <p:nvPr/>
        </p:nvCxnSpPr>
        <p:spPr>
          <a:xfrm>
            <a:off x="4832280" y="1925640"/>
            <a:ext cx="360" cy="229320"/>
          </a:xfrm>
          <a:prstGeom prst="straightConnector1">
            <a:avLst/>
          </a:prstGeom>
          <a:ln w="9360">
            <a:solidFill>
              <a:srgbClr val="0091dd"/>
            </a:solidFill>
            <a:miter/>
            <a:tailEnd len="med" type="triangle" w="med"/>
          </a:ln>
        </p:spPr>
      </p:cxnSp>
      <p:sp>
        <p:nvSpPr>
          <p:cNvPr id="210" name="CustomShape 16"/>
          <p:cNvSpPr/>
          <p:nvPr/>
        </p:nvSpPr>
        <p:spPr>
          <a:xfrm>
            <a:off x="5397120" y="2804760"/>
            <a:ext cx="244440" cy="761760"/>
          </a:xfrm>
          <a:prstGeom prst="rightBrace">
            <a:avLst>
              <a:gd name="adj1" fmla="val 577"/>
              <a:gd name="adj2" fmla="val 10800"/>
            </a:avLst>
          </a:prstGeom>
          <a:noFill/>
          <a:ln w="9360">
            <a:solidFill>
              <a:srgbClr val="0091dd"/>
            </a:solidFill>
            <a:miter/>
          </a:ln>
        </p:spPr>
      </p:sp>
      <p:sp>
        <p:nvSpPr>
          <p:cNvPr id="211" name="CustomShape 17"/>
          <p:cNvSpPr/>
          <p:nvPr/>
        </p:nvSpPr>
        <p:spPr>
          <a:xfrm>
            <a:off x="5692680" y="2987640"/>
            <a:ext cx="1219320" cy="433800"/>
          </a:xfrm>
          <a:prstGeom prst="rect">
            <a:avLst/>
          </a:prstGeom>
          <a:noFill/>
          <a:ln>
            <a:noFill/>
          </a:ln>
        </p:spPr>
        <p:txBody>
          <a:bodyPr lIns="68400" rIns="68400" tIns="34200" bIns="34200" anchor="ctr"/>
          <a:p>
            <a:pPr algn="ctr">
              <a:lnSpc>
                <a:spcPct val="100000"/>
              </a:lnSpc>
              <a:buFont typeface="StarSymbol"/>
              <a:buChar char=""/>
            </a:pPr>
            <a:r>
              <a:rPr b="1" lang="en-US" sz="800">
                <a:solidFill>
                  <a:srgbClr val="1f1a17"/>
                </a:solidFill>
                <a:latin typeface="Century Gothic"/>
              </a:rPr>
              <a:t>One Hard disk with three partition</a:t>
            </a:r>
            <a:endParaRPr/>
          </a:p>
        </p:txBody>
      </p:sp>
      <p:cxnSp>
        <p:nvCxnSpPr>
          <p:cNvPr id="212" name="Line 18"/>
          <p:cNvCxnSpPr/>
          <p:nvPr/>
        </p:nvCxnSpPr>
        <p:spPr>
          <a:xfrm flipH="1">
            <a:off x="3168360" y="2528640"/>
            <a:ext cx="2160" cy="498960"/>
          </a:xfrm>
          <a:prstGeom prst="straightConnector1">
            <a:avLst/>
          </a:prstGeom>
          <a:ln w="9360">
            <a:solidFill>
              <a:srgbClr val="0091dd"/>
            </a:solidFill>
            <a:miter/>
            <a:tailEnd len="med" type="triangle" w="med"/>
          </a:ln>
        </p:spPr>
      </p:cxnSp>
      <p:cxnSp>
        <p:nvCxnSpPr>
          <p:cNvPr id="213" name="Line 19"/>
          <p:cNvCxnSpPr>
            <a:stCxn id="201" idx="2"/>
          </p:cNvCxnSpPr>
          <p:nvPr/>
        </p:nvCxnSpPr>
        <p:spPr>
          <a:xfrm>
            <a:off x="4832280" y="2535480"/>
            <a:ext cx="360" cy="492480"/>
          </a:xfrm>
          <a:prstGeom prst="straightConnector1">
            <a:avLst/>
          </a:prstGeom>
          <a:ln w="9360">
            <a:solidFill>
              <a:srgbClr val="0091dd"/>
            </a:solidFill>
            <a:miter/>
            <a:tailEnd len="med" type="triangle" w="med"/>
          </a:ln>
        </p:spPr>
      </p:cxnSp>
      <p:cxnSp>
        <p:nvCxnSpPr>
          <p:cNvPr id="214" name="Line 20"/>
          <p:cNvCxnSpPr>
            <a:stCxn id="199" idx="2"/>
          </p:cNvCxnSpPr>
          <p:nvPr/>
        </p:nvCxnSpPr>
        <p:spPr>
          <a:xfrm flipH="1">
            <a:off x="1504080" y="2535480"/>
            <a:ext cx="5040" cy="492480"/>
          </a:xfrm>
          <a:prstGeom prst="straightConnector1">
            <a:avLst/>
          </a:prstGeom>
          <a:ln w="9360">
            <a:solidFill>
              <a:srgbClr val="0091dd"/>
            </a:solidFill>
            <a:miter/>
            <a:tailEnd len="med" type="triangle" w="med"/>
          </a:ln>
        </p:spPr>
      </p:cxnSp>
    </p:spTree>
  </p:cSld>
  <p:transition>
    <p:fade/>
  </p:transition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  <p:childTnLst>
                        <p:par>
                          <p:cTn id="28" fill="freeze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4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5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7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8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out">
                                      <p:cBhvr additive="repl">
                                        <p:cTn id="9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VFS Objects :</a:t>
            </a:r>
            <a:endParaRPr/>
          </a:p>
        </p:txBody>
      </p:sp>
      <p:sp>
        <p:nvSpPr>
          <p:cNvPr id="216" name="TextShape 2"/>
          <p:cNvSpPr txBox="1"/>
          <p:nvPr/>
        </p:nvSpPr>
        <p:spPr>
          <a:xfrm>
            <a:off x="456840" y="648000"/>
            <a:ext cx="1991160" cy="1560600"/>
          </a:xfrm>
          <a:prstGeom prst="rect">
            <a:avLst/>
          </a:prstGeom>
        </p:spPr>
        <p:txBody>
          <a:bodyPr lIns="90000" rIns="90000" tIns="45000" bIns="45000"/>
          <a:p>
            <a:pPr>
              <a:buFont typeface="StarSymbol"/>
              <a:buChar char=""/>
            </a:pPr>
            <a:r>
              <a:rPr lang="en-IN" sz="1200">
                <a:latin typeface="Century gothic"/>
              </a:rPr>
              <a:t>Super block</a:t>
            </a:r>
            <a:endParaRPr/>
          </a:p>
          <a:p>
            <a:pPr>
              <a:buFont typeface="StarSymbol"/>
              <a:buChar char=""/>
            </a:pPr>
            <a:endParaRPr/>
          </a:p>
          <a:p>
            <a:pPr>
              <a:buFont typeface="StarSymbol"/>
              <a:buChar char=""/>
            </a:pPr>
            <a:r>
              <a:rPr lang="en-IN" sz="1200">
                <a:latin typeface="Century gothic"/>
              </a:rPr>
              <a:t>Inode</a:t>
            </a:r>
            <a:endParaRPr/>
          </a:p>
          <a:p>
            <a:pPr>
              <a:buFont typeface="StarSymbol"/>
              <a:buChar char=""/>
            </a:pPr>
            <a:endParaRPr/>
          </a:p>
          <a:p>
            <a:pPr>
              <a:buFont typeface="StarSymbol"/>
              <a:buChar char=""/>
            </a:pPr>
            <a:r>
              <a:rPr lang="en-IN" sz="1200">
                <a:latin typeface="Century gothic"/>
              </a:rPr>
              <a:t>File</a:t>
            </a:r>
            <a:endParaRPr/>
          </a:p>
          <a:p>
            <a:pPr>
              <a:buFont typeface="StarSymbol"/>
              <a:buChar char=""/>
            </a:pPr>
            <a:endParaRPr/>
          </a:p>
          <a:p>
            <a:pPr>
              <a:buFont typeface="StarSymbol"/>
              <a:buChar char=""/>
            </a:pPr>
            <a:r>
              <a:rPr lang="en-IN" sz="1200">
                <a:latin typeface="Century gothic"/>
              </a:rPr>
              <a:t>Dentry</a:t>
            </a:r>
            <a:endParaRPr/>
          </a:p>
          <a:p>
            <a:pPr>
              <a:buFont typeface="StarSymbol"/>
              <a:buChar char=""/>
            </a:pPr>
            <a:endParaRPr/>
          </a:p>
        </p:txBody>
      </p:sp>
      <p:pic>
        <p:nvPicPr>
          <p:cNvPr id="2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648000"/>
            <a:ext cx="3396600" cy="2808000"/>
          </a:xfrm>
          <a:prstGeom prst="rect">
            <a:avLst/>
          </a:prstGeom>
          <a:ln>
            <a:noFill/>
          </a:ln>
        </p:spPr>
      </p:pic>
      <p:sp>
        <p:nvSpPr>
          <p:cNvPr id="218" name="TextShape 3"/>
          <p:cNvSpPr txBox="1"/>
          <p:nvPr/>
        </p:nvSpPr>
        <p:spPr>
          <a:xfrm>
            <a:off x="4248000" y="3528000"/>
            <a:ext cx="14400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VFS Objects</a:t>
            </a:r>
            <a:endParaRPr/>
          </a:p>
        </p:txBody>
      </p:sp>
    </p:spTree>
  </p:cSld>
  <p:transition>
    <p:fade/>
  </p:transition>
  <p:timing>
    <p:tnLst>
      <p:par>
        <p:cTn id="95" dur="indefinite" restart="never" nodeType="tmRoot">
          <p:childTnLst>
            <p:seq>
              <p:cTn id="96" nodeType="mainSeq">
                <p:childTnLst>
                  <p:par>
                    <p:cTn id="97" fill="freeze">
                      <p:stCondLst>
                        <p:cond delay="indefinite"/>
                      </p:stCondLst>
                      <p:childTnLst>
                        <p:par>
                          <p:cTn id="98" fill="freeze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16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16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16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16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216">
                                            <p:txEl>
                                              <p:p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freeze">
                      <p:stCondLst>
                        <p:cond delay="indefinite"/>
                      </p:stCondLst>
                      <p:childTnLst>
                        <p:par>
                          <p:cTn id="107" fill="freeze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216">
                                            <p:txEl>
                                              <p:p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16">
                                            <p:txEl>
                                              <p:p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16">
                                            <p:txEl>
                                              <p:p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16">
                                            <p:txEl>
                                              <p:p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216">
                                            <p:txEl>
                                              <p:pRg st="13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freeze">
                      <p:stCondLst>
                        <p:cond delay="indefinite"/>
                      </p:stCondLst>
                      <p:childTnLst>
                        <p:par>
                          <p:cTn id="116" fill="freeze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16">
                                            <p:txEl>
                                              <p:p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216">
                                            <p:txEl>
                                              <p:p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216">
                                            <p:txEl>
                                              <p:p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216">
                                            <p:txEl>
                                              <p:p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216">
                                            <p:txEl>
                                              <p:pRg st="2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freeze">
                      <p:stCondLst>
                        <p:cond delay="indefinite"/>
                      </p:stCondLst>
                      <p:childTnLst>
                        <p:par>
                          <p:cTn id="125" fill="freeze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5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216">
                                            <p:txEl>
                                              <p:p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216">
                                            <p:txEl>
                                              <p:p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216">
                                            <p:txEl>
                                              <p:p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16">
                                            <p:txEl>
                                              <p:p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216">
                                            <p:txEl>
                                              <p:pRg st="26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freeze">
                      <p:stCondLst>
                        <p:cond delay="indefinite"/>
                      </p:stCondLst>
                      <p:childTnLst>
                        <p:par>
                          <p:cTn id="134" fill="freeze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0000" y="648000"/>
            <a:ext cx="5400000" cy="2880000"/>
          </a:xfrm>
          <a:prstGeom prst="rect">
            <a:avLst/>
          </a:prstGeom>
          <a:ln>
            <a:noFill/>
          </a:ln>
        </p:spPr>
      </p:pic>
      <p:sp>
        <p:nvSpPr>
          <p:cNvPr id="220" name="TextShape 1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Scenario 1: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1584000" y="3528000"/>
            <a:ext cx="4680000" cy="239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VFS scenario1 (File contents are already loaded in page cache)</a:t>
            </a:r>
            <a:endParaRPr/>
          </a:p>
        </p:txBody>
      </p:sp>
    </p:spTree>
  </p:cSld>
  <p:transition>
    <p:fade/>
  </p:transition>
  <p:timing>
    <p:tnLst>
      <p:par>
        <p:cTn id="145" dur="indefinite" restart="never" nodeType="tmRoot">
          <p:childTnLst>
            <p:seq>
              <p:cTn id="146" nodeType="mainSeq">
                <p:childTnLst>
                  <p:par>
                    <p:cTn id="147" fill="freeze">
                      <p:stCondLst>
                        <p:cond delay="indefinite"/>
                      </p:stCondLst>
                      <p:childTnLst>
                        <p:par>
                          <p:cTn id="148" fill="freeze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64000" y="576000"/>
            <a:ext cx="4824000" cy="2952000"/>
          </a:xfrm>
          <a:prstGeom prst="rect">
            <a:avLst/>
          </a:prstGeom>
          <a:ln>
            <a:noFill/>
          </a:ln>
        </p:spPr>
      </p:pic>
      <p:sp>
        <p:nvSpPr>
          <p:cNvPr id="223" name="TextShape 1"/>
          <p:cNvSpPr txBox="1"/>
          <p:nvPr/>
        </p:nvSpPr>
        <p:spPr>
          <a:xfrm>
            <a:off x="1503000" y="3546720"/>
            <a:ext cx="4617000" cy="269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 sz="1000">
                <a:latin typeface="Century gothic"/>
              </a:rPr>
              <a:t>Fig : VFS scenario2 (File contents are not available in page cache)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138960" y="11376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1400">
                <a:solidFill>
                  <a:srgbClr val="ffffff"/>
                </a:solidFill>
                <a:latin typeface="Century Gothic"/>
              </a:rPr>
              <a:t>Scenario 2:</a:t>
            </a:r>
            <a:endParaRPr/>
          </a:p>
        </p:txBody>
      </p:sp>
    </p:spTree>
  </p:cSld>
  <p:transition>
    <p:fade/>
  </p:transition>
  <p:timing>
    <p:tnLst>
      <p:par>
        <p:cTn id="155" dur="indefinite" restart="never" nodeType="tmRoot">
          <p:childTnLst>
            <p:seq>
              <p:cTn id="156" nodeType="mainSeq">
                <p:childTnLst>
                  <p:par>
                    <p:cTn id="157" fill="freeze">
                      <p:stCondLst>
                        <p:cond delay="indefinite"/>
                      </p:stCondLst>
                      <p:childTnLst>
                        <p:par>
                          <p:cTn id="158" fill="freeze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6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2376000" y="1512000"/>
            <a:ext cx="2520000" cy="40284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 sz="2200">
                <a:latin typeface="Arial"/>
              </a:rPr>
              <a:t>ext2 file system</a:t>
            </a:r>
            <a:endParaRPr/>
          </a:p>
        </p:txBody>
      </p:sp>
    </p:spTree>
  </p:cSld>
  <p:transition>
    <p:fade/>
  </p:transition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TextShape 2"/>
          <p:cNvSpPr txBox="1"/>
          <p:nvPr/>
        </p:nvSpPr>
        <p:spPr>
          <a:xfrm>
            <a:off x="504000" y="864000"/>
            <a:ext cx="3137040" cy="13701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Brief history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ext2fs data structure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Conclusion (Brief of ext3fs)</a:t>
            </a:r>
            <a:endParaRPr/>
          </a:p>
        </p:txBody>
      </p:sp>
      <p:sp>
        <p:nvSpPr>
          <p:cNvPr id="228" name="TextShape 3"/>
          <p:cNvSpPr txBox="1"/>
          <p:nvPr/>
        </p:nvSpPr>
        <p:spPr>
          <a:xfrm>
            <a:off x="153720" y="10980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2000">
                <a:solidFill>
                  <a:srgbClr val="ffffff"/>
                </a:solidFill>
                <a:latin typeface="Century Gothic"/>
              </a:rPr>
              <a:t>OBJECTIVE</a:t>
            </a:r>
            <a:endParaRPr/>
          </a:p>
        </p:txBody>
      </p:sp>
    </p:spTree>
  </p:cSld>
  <p:transition>
    <p:fade/>
  </p:transition>
  <p:timing>
    <p:tnLst>
      <p:par>
        <p:cTn id="167" dur="indefinite" restart="never" nodeType="tmRoot">
          <p:childTnLst>
            <p:seq>
              <p:cTn id="1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76320" y="60840"/>
            <a:ext cx="6552360" cy="31932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TextShape 2"/>
          <p:cNvSpPr txBox="1"/>
          <p:nvPr/>
        </p:nvSpPr>
        <p:spPr>
          <a:xfrm>
            <a:off x="-36000" y="720000"/>
            <a:ext cx="7351200" cy="29059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N">
                <a:latin typeface="Arial"/>
              </a:rPr>
              <a:t>                                            </a:t>
            </a:r>
            <a:r>
              <a:rPr b="1" lang="en-IN">
                <a:latin typeface="Arial"/>
              </a:rPr>
              <a:t> </a:t>
            </a:r>
            <a:r>
              <a:rPr b="1" lang="en-IN">
                <a:latin typeface="Arial"/>
              </a:rPr>
              <a:t>MINIX</a:t>
            </a:r>
            <a:r>
              <a:rPr lang="en-IN">
                <a:latin typeface="Arial"/>
              </a:rPr>
              <a:t> (</a:t>
            </a:r>
            <a:r>
              <a:rPr lang="en-IN">
                <a:solidFill>
                  <a:srgbClr val="cc0000"/>
                </a:solidFill>
                <a:latin typeface="Arial"/>
              </a:rPr>
              <a:t>Offset: 16bits, Filename limit: 14</a:t>
            </a:r>
            <a:r>
              <a:rPr lang="en-IN">
                <a:latin typeface="Arial"/>
              </a:rPr>
              <a:t>)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endParaRPr/>
          </a:p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b="1" lang="en-IN">
                <a:latin typeface="Arial"/>
              </a:rPr>
              <a:t>Extended File System</a:t>
            </a:r>
            <a:r>
              <a:rPr lang="en-IN">
                <a:latin typeface="Arial"/>
              </a:rPr>
              <a:t>(</a:t>
            </a:r>
            <a:r>
              <a:rPr lang="en-IN">
                <a:solidFill>
                  <a:srgbClr val="cc0000"/>
                </a:solidFill>
                <a:latin typeface="Arial"/>
              </a:rPr>
              <a:t>Filesize: 2GB, limit: 255</a:t>
            </a:r>
            <a:r>
              <a:rPr lang="en-IN">
                <a:latin typeface="Arial"/>
              </a:rPr>
              <a:t>)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endParaRPr/>
          </a:p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b="1" lang="en-IN">
                <a:latin typeface="Arial"/>
              </a:rPr>
              <a:t>Second Extended File System</a:t>
            </a:r>
            <a:r>
              <a:rPr lang="en-IN">
                <a:latin typeface="Arial"/>
              </a:rPr>
              <a:t>(</a:t>
            </a:r>
            <a:r>
              <a:rPr lang="en-IN">
                <a:solidFill>
                  <a:srgbClr val="cc0000"/>
                </a:solidFill>
                <a:latin typeface="Arial"/>
              </a:rPr>
              <a:t>Filesize: Block dep</a:t>
            </a:r>
            <a:r>
              <a:rPr lang="en-IN">
                <a:latin typeface="Arial"/>
              </a:rPr>
              <a:t>)</a:t>
            </a:r>
            <a:endParaRPr/>
          </a:p>
          <a:p>
            <a:endParaRPr/>
          </a:p>
          <a:p>
            <a:r>
              <a:rPr lang="en-IN">
                <a:latin typeface="Arial"/>
              </a:rPr>
              <a:t>              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endParaRPr/>
          </a:p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  </a:t>
            </a:r>
            <a:r>
              <a:rPr b="1" lang="en-IN">
                <a:latin typeface="Arial"/>
              </a:rPr>
              <a:t>Third Extended File System</a:t>
            </a:r>
            <a:r>
              <a:rPr lang="en-IN">
                <a:latin typeface="Arial"/>
              </a:rPr>
              <a:t>(</a:t>
            </a:r>
            <a:r>
              <a:rPr lang="en-IN">
                <a:solidFill>
                  <a:srgbClr val="cc0000"/>
                </a:solidFill>
                <a:latin typeface="Arial"/>
              </a:rPr>
              <a:t>Journaling</a:t>
            </a:r>
            <a:r>
              <a:rPr lang="en-IN">
                <a:latin typeface="Arial"/>
              </a:rPr>
              <a:t>)</a:t>
            </a:r>
            <a:endParaRPr/>
          </a:p>
          <a:p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r>
              <a:rPr lang="en-IN">
                <a:latin typeface="Arial"/>
              </a:rPr>
              <a:t>	</a:t>
            </a:r>
            <a:endParaRPr/>
          </a:p>
        </p:txBody>
      </p:sp>
      <p:sp>
        <p:nvSpPr>
          <p:cNvPr id="231" name="Line 3"/>
          <p:cNvSpPr/>
          <p:nvPr/>
        </p:nvSpPr>
        <p:spPr>
          <a:xfrm>
            <a:off x="3312000" y="108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32" name="Line 4"/>
          <p:cNvSpPr/>
          <p:nvPr/>
        </p:nvSpPr>
        <p:spPr>
          <a:xfrm>
            <a:off x="3312000" y="1800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33" name="Line 5"/>
          <p:cNvSpPr/>
          <p:nvPr/>
        </p:nvSpPr>
        <p:spPr>
          <a:xfrm>
            <a:off x="3312000" y="2592000"/>
            <a:ext cx="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34" name="TextShape 6"/>
          <p:cNvSpPr txBox="1"/>
          <p:nvPr/>
        </p:nvSpPr>
        <p:spPr>
          <a:xfrm>
            <a:off x="144000" y="72000"/>
            <a:ext cx="7061040" cy="318240"/>
          </a:xfrm>
          <a:prstGeom prst="rect">
            <a:avLst/>
          </a:prstGeom>
        </p:spPr>
        <p:txBody>
          <a:bodyPr lIns="68400" rIns="68400" tIns="34200" bIns="34200" anchor="ctr"/>
          <a:p>
            <a:r>
              <a:rPr b="1" lang="en-US" sz="2000">
                <a:solidFill>
                  <a:srgbClr val="ffffff"/>
                </a:solidFill>
                <a:latin typeface="Century Gothic"/>
              </a:rPr>
              <a:t>History</a:t>
            </a:r>
            <a:endParaRPr/>
          </a:p>
        </p:txBody>
      </p:sp>
    </p:spTree>
  </p:cSld>
  <p:transition>
    <p:fade/>
  </p:transition>
  <p:timing>
    <p:tnLst>
      <p:par>
        <p:cTn id="169" dur="indefinite" restart="never" nodeType="tmRoot">
          <p:childTnLst>
            <p:seq>
              <p:cTn id="1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