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jpeg" ContentType="image/jpeg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00B1875-85E5-40E8-8EEB-2C4A9D53A99D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DF8D7EC-B6A5-4E71-B915-AA3D2A39652D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8137B7C-C645-4C98-8D4C-8F3E589A68BB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BFE140C-5F36-4314-AEA9-F76398CE3469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latin typeface="Century Gothic"/>
              </a:rPr>
              <a:t>wait() , vfork() and COW mechanism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2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Continue...</a:t>
            </a:r>
            <a:endParaRPr/>
          </a:p>
        </p:txBody>
      </p:sp>
      <p:pic>
        <p:nvPicPr>
          <p:cNvPr id="2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6560" y="504000"/>
            <a:ext cx="6051600" cy="2736000"/>
          </a:xfrm>
          <a:prstGeom prst="rect">
            <a:avLst/>
          </a:prstGeom>
          <a:ln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2016000" y="3397680"/>
            <a:ext cx="3600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IN">
                <a:latin typeface="Arial"/>
              </a:rPr>
              <a:t>After process 1 modified page c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6000" y="792000"/>
            <a:ext cx="6733080" cy="288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  </a:t>
            </a:r>
            <a:endParaRPr/>
          </a:p>
        </p:txBody>
      </p:sp>
      <p:pic>
        <p:nvPicPr>
          <p:cNvPr id="2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720000"/>
            <a:ext cx="2880000" cy="2880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-720" y="72000"/>
            <a:ext cx="6552720" cy="32652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200">
                <a:solidFill>
                  <a:srgbClr val="3333ff"/>
                </a:solidFill>
                <a:latin typeface="Century Gothic"/>
              </a:rPr>
              <a:t>Agenda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00680" y="78192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1. wait () system call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2. vfork ()  system call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3. copy on write (COW) mechanism</a:t>
            </a:r>
            <a:endParaRPr/>
          </a:p>
        </p:txBody>
      </p:sp>
    </p:spTree>
  </p:cSld>
  <p:transition>
    <p:split dir="out" orient="horz"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72000"/>
            <a:ext cx="6552720" cy="32652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200">
                <a:solidFill>
                  <a:srgbClr val="3333ff"/>
                </a:solidFill>
                <a:latin typeface="Century Gothic"/>
              </a:rPr>
              <a:t>wait () system call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288000" y="648000"/>
            <a:ext cx="6768000" cy="288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wait () : wait for process to change state.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Syntax 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ourier 10 Pitch"/>
              </a:rPr>
              <a:t>pid_t wait (int *status);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ourier 10 Pitch"/>
              </a:rPr>
              <a:t>pid_t waitpid (pid_t pid, int *status,</a:t>
            </a:r>
            <a:endParaRPr/>
          </a:p>
          <a:p>
            <a:pPr lvl="9">
              <a:buSzPct val="45000"/>
              <a:buFont typeface="StarSymbol"/>
              <a:buChar char=""/>
            </a:pPr>
            <a:r>
              <a:rPr lang="en-US" sz="1600">
                <a:latin typeface="Courier 10 Pitch"/>
              </a:rPr>
              <a:t> </a:t>
            </a:r>
            <a:r>
              <a:rPr lang="en-US" sz="1600">
                <a:latin typeface="Courier 10 Pitch"/>
              </a:rPr>
              <a:t>int options);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-720" y="7200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Continue...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216000" y="720000"/>
            <a:ext cx="6583320" cy="288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Where pid is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&lt; -1 : wait for any child  whose process group ID is equal to absolute value of pid.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-1 : wait for any child process.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0 : wait for any child process whose process group ID is equal to calling process.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&gt; 0 : wait for any child process whose process group ID ie equal to pid.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-720" y="7200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Continue...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44000" y="576000"/>
            <a:ext cx="6727320" cy="3024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Return value 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wait () 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on success : return process ID of terminated child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on error : return -1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waitpid () 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on success : return process ID of child whose state has 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      changed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on error : return -1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1280" y="7200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vfork () system call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04000" y="648000"/>
            <a:ext cx="6733080" cy="3024000"/>
          </a:xfrm>
          <a:prstGeom prst="rect">
            <a:avLst/>
          </a:prstGeom>
        </p:spPr>
        <p:txBody>
          <a:bodyPr lIns="0" rIns="0" tIns="0" bIns="0"/>
          <a:p>
            <a:r>
              <a:rPr lang="en-US" sz="1600">
                <a:latin typeface="Century Gothic"/>
              </a:rPr>
              <a:t>vfork () : create child process and block parent. </a:t>
            </a:r>
            <a:endParaRPr/>
          </a:p>
          <a:p>
            <a:r>
              <a:rPr lang="en-US" sz="1600">
                <a:latin typeface="Century Gothic"/>
              </a:rPr>
              <a:t>Syntax : </a:t>
            </a:r>
            <a:endParaRPr/>
          </a:p>
          <a:p>
            <a:r>
              <a:rPr lang="en-US" sz="1600">
                <a:latin typeface="Century Gothic"/>
              </a:rPr>
              <a:t>           </a:t>
            </a:r>
            <a:r>
              <a:rPr lang="en-US" sz="1600">
                <a:latin typeface="Century Gothic"/>
              </a:rPr>
              <a:t>pid_t vfork ( void );</a:t>
            </a:r>
            <a:endParaRPr/>
          </a:p>
          <a:p>
            <a:r>
              <a:rPr lang="en-US" sz="1600">
                <a:latin typeface="Century Gothic"/>
              </a:rPr>
              <a:t>Return value </a:t>
            </a:r>
            <a:r>
              <a:rPr lang="en-US" sz="1600">
                <a:latin typeface="Courier 10 Pitch"/>
              </a:rPr>
              <a:t>: </a:t>
            </a:r>
            <a:endParaRPr/>
          </a:p>
          <a:p>
            <a:r>
              <a:rPr lang="en-US" sz="1600">
                <a:latin typeface="Century Gothic"/>
              </a:rPr>
              <a:t>           </a:t>
            </a:r>
            <a:r>
              <a:rPr lang="en-US" sz="1600">
                <a:latin typeface="Century Gothic"/>
              </a:rPr>
              <a:t>on success : pid of child process is returned in parent and 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	</a:t>
            </a:r>
            <a:r>
              <a:rPr lang="en-US" sz="1600">
                <a:latin typeface="Century Gothic"/>
              </a:rPr>
              <a:t>    0  </a:t>
            </a:r>
            <a:r>
              <a:rPr lang="en-US" sz="1600">
                <a:latin typeface="Century Gothic"/>
              </a:rPr>
              <a:t>returned in child</a:t>
            </a:r>
            <a:endParaRPr/>
          </a:p>
          <a:p>
            <a:r>
              <a:rPr lang="en-US" sz="1600">
                <a:latin typeface="Century Gothic"/>
              </a:rPr>
              <a:t>           </a:t>
            </a:r>
            <a:r>
              <a:rPr lang="en-US" sz="1600">
                <a:latin typeface="Century Gothic"/>
              </a:rPr>
              <a:t>on error : -1 returned to parent and no child created</a:t>
            </a:r>
            <a:endParaRPr/>
          </a:p>
          <a:p>
            <a:endParaRPr/>
          </a:p>
          <a:p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Continue...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504000"/>
            <a:ext cx="7056000" cy="28180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1280" y="7200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Copy on write mechanism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216000" y="720000"/>
            <a:ext cx="6733080" cy="3024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Copy on write allows both parent and child process to initially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share the same page in memory.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Shared page is copied only if process want to modified it.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COW allows more efficient process creation as only modified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 </a:t>
            </a:r>
            <a:r>
              <a:rPr lang="en-US" sz="1600">
                <a:latin typeface="Century Gothic"/>
              </a:rPr>
              <a:t>pages are copied.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2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i="1" lang="en-US" sz="2000">
                <a:solidFill>
                  <a:srgbClr val="3333ff"/>
                </a:solidFill>
                <a:latin typeface="Century Gothic"/>
              </a:rPr>
              <a:t>Continue...</a:t>
            </a:r>
            <a:endParaRPr/>
          </a:p>
        </p:txBody>
      </p:sp>
      <p:pic>
        <p:nvPicPr>
          <p:cNvPr id="2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504000"/>
            <a:ext cx="6696000" cy="2808000"/>
          </a:xfrm>
          <a:prstGeom prst="rect">
            <a:avLst/>
          </a:prstGeom>
          <a:ln>
            <a:noFill/>
          </a:ln>
        </p:spPr>
      </p:pic>
      <p:sp>
        <p:nvSpPr>
          <p:cNvPr id="208" name="TextShape 2"/>
          <p:cNvSpPr txBox="1"/>
          <p:nvPr/>
        </p:nvSpPr>
        <p:spPr>
          <a:xfrm>
            <a:off x="1800000" y="3469680"/>
            <a:ext cx="381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Before process 1 modifies page c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