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8" r:id="rId5"/>
    <p:sldId id="259" r:id="rId6"/>
    <p:sldId id="260" r:id="rId7"/>
    <p:sldId id="261" r:id="rId8"/>
    <p:sldId id="294" r:id="rId9"/>
    <p:sldId id="262" r:id="rId10"/>
    <p:sldId id="264" r:id="rId11"/>
    <p:sldId id="276" r:id="rId12"/>
    <p:sldId id="277" r:id="rId13"/>
    <p:sldId id="278" r:id="rId14"/>
    <p:sldId id="279" r:id="rId15"/>
    <p:sldId id="296" r:id="rId16"/>
    <p:sldId id="266" r:id="rId17"/>
    <p:sldId id="267" r:id="rId18"/>
    <p:sldId id="280" r:id="rId19"/>
    <p:sldId id="281" r:id="rId20"/>
    <p:sldId id="282" r:id="rId21"/>
    <p:sldId id="290" r:id="rId22"/>
    <p:sldId id="291" r:id="rId23"/>
    <p:sldId id="292" r:id="rId24"/>
    <p:sldId id="295" r:id="rId25"/>
    <p:sldId id="268" r:id="rId26"/>
    <p:sldId id="283" r:id="rId27"/>
    <p:sldId id="284" r:id="rId28"/>
    <p:sldId id="285" r:id="rId29"/>
    <p:sldId id="269" r:id="rId30"/>
    <p:sldId id="286" r:id="rId31"/>
    <p:sldId id="288" r:id="rId32"/>
    <p:sldId id="287" r:id="rId33"/>
    <p:sldId id="271" r:id="rId34"/>
    <p:sldId id="270" r:id="rId35"/>
    <p:sldId id="289" r:id="rId36"/>
    <p:sldId id="297"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2619BB-8FFB-4D85-BDAD-BAA84AEDBCA7}">
          <p14:sldIdLst>
            <p14:sldId id="258"/>
            <p14:sldId id="259"/>
            <p14:sldId id="260"/>
            <p14:sldId id="261"/>
            <p14:sldId id="294"/>
            <p14:sldId id="262"/>
            <p14:sldId id="264"/>
            <p14:sldId id="276"/>
            <p14:sldId id="277"/>
            <p14:sldId id="278"/>
            <p14:sldId id="279"/>
            <p14:sldId id="296"/>
            <p14:sldId id="266"/>
            <p14:sldId id="267"/>
            <p14:sldId id="280"/>
            <p14:sldId id="281"/>
            <p14:sldId id="282"/>
            <p14:sldId id="290"/>
            <p14:sldId id="291"/>
            <p14:sldId id="292"/>
            <p14:sldId id="295"/>
            <p14:sldId id="268"/>
            <p14:sldId id="283"/>
            <p14:sldId id="284"/>
            <p14:sldId id="285"/>
            <p14:sldId id="269"/>
            <p14:sldId id="286"/>
            <p14:sldId id="288"/>
            <p14:sldId id="287"/>
            <p14:sldId id="271"/>
            <p14:sldId id="270"/>
            <p14:sldId id="289"/>
            <p14:sldId id="297"/>
          </p14:sldIdLst>
        </p14:section>
      </p14:sectionLst>
    </p:ex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492" autoAdjust="0"/>
  </p:normalViewPr>
  <p:slideViewPr>
    <p:cSldViewPr>
      <p:cViewPr varScale="1">
        <p:scale>
          <a:sx n="72" d="100"/>
          <a:sy n="72" d="100"/>
        </p:scale>
        <p:origin x="636"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4/25/2018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4/25/2018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4/25/2018</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4/25/2018</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4/25/2018</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4/25/2018</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4/25/2018</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4/25/2018</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4/25/2018</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4/25/2018</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4/25/2018</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4/25/2018</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4/25/2018</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4/25/2018</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hyperlink" Target="https://stats.stackexchange.com/" TargetMode="External"/><Relationship Id="rId1" Type="http://schemas.openxmlformats.org/officeDocument/2006/relationships/slideLayout" Target="../slideLayouts/slideLayout2.xml"/><Relationship Id="rId6" Type="http://schemas.openxmlformats.org/officeDocument/2006/relationships/hyperlink" Target="https://data.world/jbeaulieu/pca-on-national-nutrient/workspace/file?agentid=exercises&amp;datasetid=principal-components-exercise-1&amp;filename=nndb_flat.csv" TargetMode="External"/><Relationship Id="rId5" Type="http://schemas.openxmlformats.org/officeDocument/2006/relationships/hyperlink" Target="http://www.sthda.com/english/articles/25-cluster-analysis-in-r-practical-guide/111-types-of-clustering-methods-overview-and-quick-start-r-code/" TargetMode="External"/><Relationship Id="rId4" Type="http://schemas.openxmlformats.org/officeDocument/2006/relationships/hyperlink" Target="https://www.sciencedirect.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jbeaulieu/pca-on-national-nutrient/workspace/file?agentid=exercises&amp;datasetid=principal-components-exercise-1&amp;filename=nndb_flat.csv"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152400"/>
            <a:ext cx="9828529" cy="1524000"/>
          </a:xfrm>
        </p:spPr>
        <p:txBody>
          <a:bodyPr>
            <a:normAutofit fontScale="90000"/>
          </a:bodyPr>
          <a:lstStyle/>
          <a:p>
            <a:pPr algn="ct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4000" b="1" dirty="0">
                <a:solidFill>
                  <a:schemeClr val="accent4">
                    <a:lumMod val="75000"/>
                  </a:schemeClr>
                </a:solidFill>
                <a:latin typeface="Arial" panose="020B0604020202020204" pitchFamily="34" charset="0"/>
                <a:cs typeface="Arial" panose="020B0604020202020204" pitchFamily="34" charset="0"/>
              </a:rPr>
              <a:t>What is in my Food? </a:t>
            </a:r>
            <a:br>
              <a:rPr lang="en-US" sz="4000" dirty="0">
                <a:solidFill>
                  <a:schemeClr val="accent4">
                    <a:lumMod val="75000"/>
                  </a:schemeClr>
                </a:solidFill>
                <a:latin typeface="Arial" panose="020B0604020202020204" pitchFamily="34" charset="0"/>
                <a:cs typeface="Arial" panose="020B0604020202020204" pitchFamily="34" charset="0"/>
              </a:rPr>
            </a:br>
            <a:r>
              <a:rPr lang="en-US" sz="2700" i="1" dirty="0">
                <a:solidFill>
                  <a:schemeClr val="accent4">
                    <a:lumMod val="75000"/>
                  </a:schemeClr>
                </a:solidFill>
                <a:latin typeface="Arial" panose="020B0604020202020204" pitchFamily="34" charset="0"/>
                <a:cs typeface="Arial" panose="020B0604020202020204" pitchFamily="34" charset="0"/>
              </a:rPr>
              <a:t>(</a:t>
            </a:r>
            <a:r>
              <a:rPr lang="en-IN" sz="2700" i="1" dirty="0">
                <a:solidFill>
                  <a:schemeClr val="accent4">
                    <a:lumMod val="75000"/>
                  </a:schemeClr>
                </a:solidFill>
                <a:latin typeface="Arial" panose="020B0604020202020204" pitchFamily="34" charset="0"/>
                <a:cs typeface="Arial" panose="020B0604020202020204" pitchFamily="34" charset="0"/>
              </a:rPr>
              <a:t>Nutrition Analysis On Different Food Groups)</a:t>
            </a:r>
            <a:br>
              <a:rPr lang="en-US" sz="2000" i="1" dirty="0">
                <a:solidFill>
                  <a:schemeClr val="accent4">
                    <a:lumMod val="75000"/>
                  </a:schemeClr>
                </a:solidFill>
              </a:rPr>
            </a:br>
            <a:endParaRPr lang="en-US" sz="2000" i="1" dirty="0">
              <a:solidFill>
                <a:schemeClr val="accent4">
                  <a:lumMod val="75000"/>
                </a:schemeClr>
              </a:solidFill>
            </a:endParaRPr>
          </a:p>
        </p:txBody>
      </p:sp>
      <p:sp>
        <p:nvSpPr>
          <p:cNvPr id="10" name="Content Placeholder 9">
            <a:extLst>
              <a:ext uri="{FF2B5EF4-FFF2-40B4-BE49-F238E27FC236}">
                <a16:creationId xmlns:a16="http://schemas.microsoft.com/office/drawing/2014/main" id="{8289697B-7670-48B5-9E4D-A008880258A5}"/>
              </a:ext>
            </a:extLst>
          </p:cNvPr>
          <p:cNvSpPr>
            <a:spLocks noGrp="1"/>
          </p:cNvSpPr>
          <p:nvPr>
            <p:ph idx="1"/>
          </p:nvPr>
        </p:nvSpPr>
        <p:spPr>
          <a:xfrm>
            <a:off x="303212" y="2209800"/>
            <a:ext cx="4648200" cy="3581400"/>
          </a:xfrm>
        </p:spPr>
        <p:txBody>
          <a:bodyPr>
            <a:normAutofit/>
          </a:bodyPr>
          <a:lstStyle/>
          <a:p>
            <a:pPr marL="0" indent="0" algn="ctr">
              <a:lnSpc>
                <a:spcPts val="100"/>
              </a:lnSpc>
              <a:buNone/>
            </a:pPr>
            <a:endParaRPr lang="en-US" sz="2000" i="1" dirty="0">
              <a:solidFill>
                <a:srgbClr val="00B050"/>
              </a:solidFill>
              <a:latin typeface="Arial" panose="020B0604020202020204" pitchFamily="34" charset="0"/>
              <a:cs typeface="Arial" panose="020B0604020202020204" pitchFamily="34" charset="0"/>
            </a:endParaRPr>
          </a:p>
          <a:p>
            <a:pPr marL="0" indent="0" algn="ctr">
              <a:lnSpc>
                <a:spcPts val="1000"/>
              </a:lnSpc>
              <a:buNone/>
            </a:pPr>
            <a:r>
              <a:rPr lang="en-US" sz="2000" i="1" dirty="0">
                <a:latin typeface="Arial" panose="020B0604020202020204" pitchFamily="34" charset="0"/>
                <a:cs typeface="Arial" panose="020B0604020202020204" pitchFamily="34" charset="0"/>
              </a:rPr>
              <a:t>Presented by </a:t>
            </a:r>
          </a:p>
          <a:p>
            <a:pPr marL="0" indent="0" algn="ctr">
              <a:lnSpc>
                <a:spcPts val="1000"/>
              </a:lnSpc>
              <a:buNone/>
            </a:pPr>
            <a:r>
              <a:rPr lang="en-US" sz="2400" dirty="0">
                <a:solidFill>
                  <a:srgbClr val="00B050"/>
                </a:solidFill>
                <a:latin typeface="Arial" panose="020B0604020202020204" pitchFamily="34" charset="0"/>
                <a:cs typeface="Arial" panose="020B0604020202020204" pitchFamily="34" charset="0"/>
              </a:rPr>
              <a:t>“</a:t>
            </a:r>
            <a:r>
              <a:rPr lang="en-US" sz="2400" b="1" dirty="0">
                <a:solidFill>
                  <a:srgbClr val="00B050"/>
                </a:solidFill>
                <a:latin typeface="Arial" panose="020B0604020202020204" pitchFamily="34" charset="0"/>
                <a:cs typeface="Arial" panose="020B0604020202020204" pitchFamily="34" charset="0"/>
              </a:rPr>
              <a:t>Team Avengers</a:t>
            </a:r>
            <a:r>
              <a:rPr lang="en-US" sz="2400" dirty="0">
                <a:solidFill>
                  <a:srgbClr val="00B050"/>
                </a:solidFill>
                <a:latin typeface="Arial" panose="020B0604020202020204" pitchFamily="34" charset="0"/>
                <a:cs typeface="Arial" panose="020B0604020202020204" pitchFamily="34" charset="0"/>
              </a:rPr>
              <a:t>”</a:t>
            </a:r>
          </a:p>
          <a:p>
            <a:pPr marL="0" indent="0" algn="ctr">
              <a:lnSpc>
                <a:spcPts val="1000"/>
              </a:lnSpc>
              <a:buNone/>
            </a:pPr>
            <a:r>
              <a:rPr lang="en-US" sz="2400" dirty="0">
                <a:solidFill>
                  <a:srgbClr val="00B050"/>
                </a:solidFill>
                <a:latin typeface="Arial" panose="020B0604020202020204" pitchFamily="34" charset="0"/>
                <a:cs typeface="Arial" panose="020B0604020202020204" pitchFamily="34" charset="0"/>
              </a:rPr>
              <a:t>Chandu            Saran</a:t>
            </a:r>
          </a:p>
          <a:p>
            <a:pPr marL="0" indent="0" algn="ctr">
              <a:lnSpc>
                <a:spcPts val="1000"/>
              </a:lnSpc>
              <a:buNone/>
            </a:pPr>
            <a:r>
              <a:rPr lang="en-US" sz="2400" dirty="0">
                <a:solidFill>
                  <a:srgbClr val="00B050"/>
                </a:solidFill>
                <a:latin typeface="Arial" panose="020B0604020202020204" pitchFamily="34" charset="0"/>
                <a:cs typeface="Arial" panose="020B0604020202020204" pitchFamily="34" charset="0"/>
              </a:rPr>
              <a:t>Siva               Wen</a:t>
            </a:r>
          </a:p>
          <a:p>
            <a:pPr marL="0" indent="0">
              <a:lnSpc>
                <a:spcPts val="1000"/>
              </a:lnSpc>
              <a:buNone/>
            </a:pPr>
            <a:endParaRPr lang="en-US" sz="2400" dirty="0">
              <a:solidFill>
                <a:srgbClr val="003296"/>
              </a:solidFill>
              <a:latin typeface="Arial" panose="020B0604020202020204" pitchFamily="34" charset="0"/>
              <a:cs typeface="Arial" panose="020B0604020202020204" pitchFamily="34" charset="0"/>
            </a:endParaRPr>
          </a:p>
          <a:p>
            <a:pPr marL="0" indent="0" algn="ctr">
              <a:lnSpc>
                <a:spcPts val="1000"/>
              </a:lnSpc>
              <a:buNone/>
            </a:pPr>
            <a:r>
              <a:rPr lang="en-US" sz="2400" dirty="0">
                <a:solidFill>
                  <a:schemeClr val="accent4"/>
                </a:solidFill>
                <a:latin typeface="Arial" panose="020B0604020202020204" pitchFamily="34" charset="0"/>
                <a:cs typeface="Arial" panose="020B0604020202020204" pitchFamily="34" charset="0"/>
              </a:rPr>
              <a:t>ISQS 6350 Multivariate Analysis</a:t>
            </a:r>
          </a:p>
          <a:p>
            <a:pPr marL="0" indent="0" algn="ctr">
              <a:lnSpc>
                <a:spcPts val="1000"/>
              </a:lnSpc>
              <a:buNone/>
            </a:pPr>
            <a:r>
              <a:rPr lang="en-US" sz="2400" dirty="0">
                <a:solidFill>
                  <a:schemeClr val="accent4"/>
                </a:solidFill>
                <a:latin typeface="Arial" panose="020B0604020202020204" pitchFamily="34" charset="0"/>
                <a:cs typeface="Arial" panose="020B0604020202020204" pitchFamily="34" charset="0"/>
              </a:rPr>
              <a:t>Alireza Sheikh-Zadeh, Ph.D.</a:t>
            </a:r>
          </a:p>
          <a:p>
            <a:pPr marL="0" indent="0">
              <a:lnSpc>
                <a:spcPts val="1000"/>
              </a:lnSpc>
              <a:buNone/>
            </a:pPr>
            <a:endParaRPr lang="en-US" dirty="0">
              <a:solidFill>
                <a:srgbClr val="00B050"/>
              </a:solidFill>
              <a:latin typeface="Arial" panose="020B0604020202020204" pitchFamily="34" charset="0"/>
              <a:cs typeface="Arial" panose="020B0604020202020204" pitchFamily="34" charset="0"/>
            </a:endParaRPr>
          </a:p>
        </p:txBody>
      </p:sp>
      <p:pic>
        <p:nvPicPr>
          <p:cNvPr id="7" name="Picture 6" descr="A plate full of food&#10;&#10;Description generated with very high confidence">
            <a:extLst>
              <a:ext uri="{FF2B5EF4-FFF2-40B4-BE49-F238E27FC236}">
                <a16:creationId xmlns:a16="http://schemas.microsoft.com/office/drawing/2014/main" id="{C24B583A-8378-4AAE-80EC-5A99781E7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412" y="1447801"/>
            <a:ext cx="6396471" cy="4495800"/>
          </a:xfrm>
          <a:prstGeom prst="rect">
            <a:avLst/>
          </a:prstGeom>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57200"/>
          </a:xfrm>
        </p:spPr>
        <p:txBody>
          <a:bodyPr>
            <a:normAutofit/>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Is there a relation between Protein and Fat?</a:t>
            </a:r>
          </a:p>
          <a:p>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B42926B-EA11-314A-A248-DA6227CAA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803400"/>
            <a:ext cx="7213600" cy="4724400"/>
          </a:xfrm>
          <a:prstGeom prst="rect">
            <a:avLst/>
          </a:prstGeom>
        </p:spPr>
      </p:pic>
    </p:spTree>
    <p:extLst>
      <p:ext uri="{BB962C8B-B14F-4D97-AF65-F5344CB8AC3E}">
        <p14:creationId xmlns:p14="http://schemas.microsoft.com/office/powerpoint/2010/main" val="41980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sp>
        <p:nvSpPr>
          <p:cNvPr id="4" name="TextBox 3">
            <a:extLst>
              <a:ext uri="{FF2B5EF4-FFF2-40B4-BE49-F238E27FC236}">
                <a16:creationId xmlns:a16="http://schemas.microsoft.com/office/drawing/2014/main" id="{FEB5FCB8-FF39-614F-82A6-D3DC8E0D822C}"/>
              </a:ext>
            </a:extLst>
          </p:cNvPr>
          <p:cNvSpPr txBox="1"/>
          <p:nvPr/>
        </p:nvSpPr>
        <p:spPr>
          <a:xfrm>
            <a:off x="608012" y="1905000"/>
            <a:ext cx="3733800" cy="1569660"/>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2060"/>
                </a:solidFill>
                <a:latin typeface="Arial" panose="020B0604020202020204" pitchFamily="34" charset="0"/>
                <a:cs typeface="Arial" panose="020B0604020202020204" pitchFamily="34" charset="0"/>
              </a:rPr>
              <a:t>Here we can see that Fats and Oils and Nuts and Seed products are outliers</a:t>
            </a:r>
          </a:p>
        </p:txBody>
      </p:sp>
      <p:pic>
        <p:nvPicPr>
          <p:cNvPr id="6" name="Picture 5">
            <a:extLst>
              <a:ext uri="{FF2B5EF4-FFF2-40B4-BE49-F238E27FC236}">
                <a16:creationId xmlns:a16="http://schemas.microsoft.com/office/drawing/2014/main" id="{B67ED573-5603-E245-95B3-102131F87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212" y="1219200"/>
            <a:ext cx="7480300" cy="5029200"/>
          </a:xfrm>
          <a:prstGeom prst="rect">
            <a:avLst/>
          </a:prstGeom>
        </p:spPr>
      </p:pic>
    </p:spTree>
    <p:extLst>
      <p:ext uri="{BB962C8B-B14F-4D97-AF65-F5344CB8AC3E}">
        <p14:creationId xmlns:p14="http://schemas.microsoft.com/office/powerpoint/2010/main" val="246409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sp>
        <p:nvSpPr>
          <p:cNvPr id="4" name="Content Placeholder 2">
            <a:extLst>
              <a:ext uri="{FF2B5EF4-FFF2-40B4-BE49-F238E27FC236}">
                <a16:creationId xmlns:a16="http://schemas.microsoft.com/office/drawing/2014/main" id="{C4711789-6452-FF48-8AFC-DEAAE67E140F}"/>
              </a:ext>
            </a:extLst>
          </p:cNvPr>
          <p:cNvSpPr>
            <a:spLocks noGrp="1"/>
          </p:cNvSpPr>
          <p:nvPr>
            <p:ph idx="1"/>
          </p:nvPr>
        </p:nvSpPr>
        <p:spPr>
          <a:xfrm>
            <a:off x="1218883" y="1371600"/>
            <a:ext cx="3656329" cy="4800600"/>
          </a:xfrm>
        </p:spPr>
        <p:txBody>
          <a:bodyPr>
            <a:normAutofit/>
          </a:bodyPr>
          <a:lstStyle/>
          <a:p>
            <a:pPr>
              <a:buClr>
                <a:srgbClr val="002060"/>
              </a:buClr>
            </a:pPr>
            <a:r>
              <a:rPr lang="en-US" sz="2000" dirty="0">
                <a:solidFill>
                  <a:srgbClr val="002060"/>
                </a:solidFill>
                <a:latin typeface="Arial" panose="020B0604020202020204" pitchFamily="34" charset="0"/>
                <a:cs typeface="Arial" panose="020B0604020202020204" pitchFamily="34" charset="0"/>
              </a:rPr>
              <a:t>Protein v Fat</a:t>
            </a:r>
          </a:p>
          <a:p>
            <a:pPr lvl="1">
              <a:buClr>
                <a:srgbClr val="002060"/>
              </a:buClr>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Correlation: 0.6498989</a:t>
            </a:r>
          </a:p>
          <a:p>
            <a:pPr lvl="1">
              <a:buClr>
                <a:srgbClr val="002060"/>
              </a:buClr>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Correlation w/ outliers removed: 0.6815425</a:t>
            </a:r>
          </a:p>
        </p:txBody>
      </p:sp>
      <p:pic>
        <p:nvPicPr>
          <p:cNvPr id="6" name="Picture 5">
            <a:extLst>
              <a:ext uri="{FF2B5EF4-FFF2-40B4-BE49-F238E27FC236}">
                <a16:creationId xmlns:a16="http://schemas.microsoft.com/office/drawing/2014/main" id="{7A4C7F48-ABC6-D34C-9863-3744A1F9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1498600"/>
            <a:ext cx="7213600" cy="4724400"/>
          </a:xfrm>
          <a:prstGeom prst="rect">
            <a:avLst/>
          </a:prstGeom>
        </p:spPr>
      </p:pic>
    </p:spTree>
    <p:extLst>
      <p:ext uri="{BB962C8B-B14F-4D97-AF65-F5344CB8AC3E}">
        <p14:creationId xmlns:p14="http://schemas.microsoft.com/office/powerpoint/2010/main" val="3243767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1143000"/>
          </a:xfrm>
        </p:spPr>
        <p:txBody>
          <a:bodyPr>
            <a:normAutofit fontScale="90000"/>
          </a:bodyPr>
          <a:lstStyle/>
          <a:p>
            <a:r>
              <a:rPr lang="en-US" dirty="0">
                <a:solidFill>
                  <a:srgbClr val="002060"/>
                </a:solidFill>
                <a:latin typeface="Arial" panose="020B0604020202020204" pitchFamily="34" charset="0"/>
                <a:cs typeface="Arial" panose="020B0604020202020204" pitchFamily="34" charset="0"/>
              </a:rPr>
              <a:t>Applying Multivariate Techniques and Interpreting the Results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2" y="1371600"/>
            <a:ext cx="9752329" cy="4876800"/>
          </a:xfrm>
        </p:spPr>
        <p:txBody>
          <a:bodyPr>
            <a:normAutofit/>
          </a:bodyPr>
          <a:lstStyle/>
          <a:p>
            <a:pPr marL="0" indent="0">
              <a:buNone/>
            </a:pPr>
            <a:r>
              <a:rPr lang="en-US" sz="2400" dirty="0">
                <a:solidFill>
                  <a:srgbClr val="002060"/>
                </a:solidFill>
                <a:latin typeface="Arial" panose="020B0604020202020204" pitchFamily="34" charset="0"/>
                <a:cs typeface="Arial" panose="020B0604020202020204" pitchFamily="34" charset="0"/>
              </a:rPr>
              <a:t>For the given data set, we apply various Multivariate Analysis Techniques that we have learnt as part of this course namely:</a:t>
            </a:r>
          </a:p>
          <a:p>
            <a:pPr>
              <a:buClr>
                <a:srgbClr val="002060"/>
              </a:buClr>
            </a:pPr>
            <a:r>
              <a:rPr lang="en-US" dirty="0">
                <a:solidFill>
                  <a:srgbClr val="002060"/>
                </a:solidFill>
                <a:latin typeface="Arial" panose="020B0604020202020204" pitchFamily="34" charset="0"/>
                <a:cs typeface="Arial" panose="020B0604020202020204" pitchFamily="34" charset="0"/>
              </a:rPr>
              <a:t>Principle Component Analysis</a:t>
            </a:r>
          </a:p>
          <a:p>
            <a:pPr>
              <a:buClr>
                <a:srgbClr val="002060"/>
              </a:buClr>
            </a:pPr>
            <a:r>
              <a:rPr lang="en-US" dirty="0">
                <a:solidFill>
                  <a:srgbClr val="002060"/>
                </a:solidFill>
                <a:latin typeface="Arial" panose="020B0604020202020204" pitchFamily="34" charset="0"/>
                <a:cs typeface="Arial" panose="020B0604020202020204" pitchFamily="34" charset="0"/>
              </a:rPr>
              <a:t>Multi Dimensional Scaling</a:t>
            </a:r>
          </a:p>
          <a:p>
            <a:pPr>
              <a:buClr>
                <a:srgbClr val="002060"/>
              </a:buClr>
            </a:pPr>
            <a:r>
              <a:rPr lang="en-US" dirty="0">
                <a:solidFill>
                  <a:srgbClr val="002060"/>
                </a:solidFill>
                <a:latin typeface="Arial" panose="020B0604020202020204" pitchFamily="34" charset="0"/>
                <a:cs typeface="Arial" panose="020B0604020202020204" pitchFamily="34" charset="0"/>
              </a:rPr>
              <a:t>Factor Analysis</a:t>
            </a:r>
          </a:p>
          <a:p>
            <a:pPr>
              <a:buClr>
                <a:srgbClr val="002060"/>
              </a:buClr>
            </a:pPr>
            <a:r>
              <a:rPr lang="en-US" dirty="0">
                <a:solidFill>
                  <a:srgbClr val="002060"/>
                </a:solidFill>
                <a:latin typeface="Arial" panose="020B0604020202020204" pitchFamily="34" charset="0"/>
                <a:cs typeface="Arial" panose="020B0604020202020204" pitchFamily="34" charset="0"/>
              </a:rPr>
              <a:t>Clustering </a:t>
            </a:r>
          </a:p>
          <a:p>
            <a:pPr marL="0" indent="0">
              <a:buNone/>
            </a:pPr>
            <a:r>
              <a:rPr lang="en-US" sz="2400" dirty="0">
                <a:solidFill>
                  <a:srgbClr val="002060"/>
                </a:solidFill>
                <a:latin typeface="Arial" panose="020B0604020202020204" pitchFamily="34" charset="0"/>
                <a:cs typeface="Arial" panose="020B0604020202020204" pitchFamily="34" charset="0"/>
              </a:rPr>
              <a:t>And interpret the results of each of the technique.</a:t>
            </a:r>
          </a:p>
        </p:txBody>
      </p:sp>
    </p:spTree>
    <p:extLst>
      <p:ext uri="{BB962C8B-B14F-4D97-AF65-F5344CB8AC3E}">
        <p14:creationId xmlns:p14="http://schemas.microsoft.com/office/powerpoint/2010/main" val="316238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Principal Component Analysis</a:t>
            </a:r>
          </a:p>
        </p:txBody>
      </p:sp>
      <p:pic>
        <p:nvPicPr>
          <p:cNvPr id="4" name="Picture 3">
            <a:extLst>
              <a:ext uri="{FF2B5EF4-FFF2-40B4-BE49-F238E27FC236}">
                <a16:creationId xmlns:a16="http://schemas.microsoft.com/office/drawing/2014/main" id="{7BA7234C-8AAB-453E-A4DD-BFB48D63D70B}"/>
              </a:ext>
            </a:extLst>
          </p:cNvPr>
          <p:cNvPicPr>
            <a:picLocks noChangeAspect="1"/>
          </p:cNvPicPr>
          <p:nvPr/>
        </p:nvPicPr>
        <p:blipFill>
          <a:blip r:embed="rId2"/>
          <a:stretch>
            <a:fillRect/>
          </a:stretch>
        </p:blipFill>
        <p:spPr>
          <a:xfrm>
            <a:off x="2741612" y="2438400"/>
            <a:ext cx="6884817" cy="2895600"/>
          </a:xfrm>
          <a:prstGeom prst="rect">
            <a:avLst/>
          </a:prstGeom>
        </p:spPr>
      </p:pic>
      <p:sp>
        <p:nvSpPr>
          <p:cNvPr id="6" name="Content Placeholder 5">
            <a:extLst>
              <a:ext uri="{FF2B5EF4-FFF2-40B4-BE49-F238E27FC236}">
                <a16:creationId xmlns:a16="http://schemas.microsoft.com/office/drawing/2014/main" id="{BDE44AE6-0386-4F92-B883-9B8A9029635C}"/>
              </a:ext>
            </a:extLst>
          </p:cNvPr>
          <p:cNvSpPr>
            <a:spLocks noGrp="1"/>
          </p:cNvSpPr>
          <p:nvPr>
            <p:ph idx="1"/>
          </p:nvPr>
        </p:nvSpPr>
        <p:spPr>
          <a:xfrm>
            <a:off x="760412" y="1524000"/>
            <a:ext cx="10439399" cy="914400"/>
          </a:xfrm>
        </p:spPr>
        <p:txBody>
          <a:bodyPr/>
          <a:lstStyle/>
          <a:p>
            <a:pPr>
              <a:buClr>
                <a:srgbClr val="002060"/>
              </a:buClr>
            </a:pPr>
            <a:r>
              <a:rPr lang="en-US" dirty="0">
                <a:solidFill>
                  <a:srgbClr val="002060"/>
                </a:solidFill>
                <a:latin typeface="Arial" panose="020B0604020202020204" pitchFamily="34" charset="0"/>
                <a:cs typeface="Arial" panose="020B0604020202020204" pitchFamily="34" charset="0"/>
              </a:rPr>
              <a:t>PCA in this case is performed on first subset of variables.</a:t>
            </a:r>
          </a:p>
          <a:p>
            <a:pPr marL="0" indent="0">
              <a:buNone/>
            </a:pPr>
            <a:endParaRPr lang="en-US" dirty="0"/>
          </a:p>
        </p:txBody>
      </p:sp>
    </p:spTree>
    <p:extLst>
      <p:ext uri="{BB962C8B-B14F-4D97-AF65-F5344CB8AC3E}">
        <p14:creationId xmlns:p14="http://schemas.microsoft.com/office/powerpoint/2010/main" val="1826760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829467"/>
          </a:xfrm>
        </p:spPr>
        <p:txBody>
          <a:bodyPr/>
          <a:lstStyle/>
          <a:p>
            <a:r>
              <a:rPr lang="en-US" dirty="0">
                <a:solidFill>
                  <a:srgbClr val="002060"/>
                </a:solidFill>
                <a:latin typeface="Arial" panose="020B0604020202020204" pitchFamily="34" charset="0"/>
                <a:cs typeface="Arial" panose="020B0604020202020204" pitchFamily="34" charset="0"/>
              </a:rPr>
              <a:t>Principal Component Analysis</a:t>
            </a:r>
          </a:p>
        </p:txBody>
      </p:sp>
      <p:sp>
        <p:nvSpPr>
          <p:cNvPr id="6" name="Content Placeholder 5">
            <a:extLst>
              <a:ext uri="{FF2B5EF4-FFF2-40B4-BE49-F238E27FC236}">
                <a16:creationId xmlns:a16="http://schemas.microsoft.com/office/drawing/2014/main" id="{5D2FC7BE-883F-4887-92A5-EEB92967223E}"/>
              </a:ext>
            </a:extLst>
          </p:cNvPr>
          <p:cNvSpPr>
            <a:spLocks noGrp="1"/>
          </p:cNvSpPr>
          <p:nvPr>
            <p:ph idx="1"/>
          </p:nvPr>
        </p:nvSpPr>
        <p:spPr>
          <a:xfrm>
            <a:off x="684213" y="1523999"/>
            <a:ext cx="4886232" cy="4800601"/>
          </a:xfrm>
        </p:spPr>
        <p:txBody>
          <a:bodyPr>
            <a:normAutofit/>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Fat and Energy are in same direction</a:t>
            </a:r>
          </a:p>
          <a:p>
            <a:pPr>
              <a:buClr>
                <a:srgbClr val="002060"/>
              </a:buClr>
            </a:pPr>
            <a:r>
              <a:rPr lang="en-US" sz="2400" dirty="0">
                <a:solidFill>
                  <a:srgbClr val="002060"/>
                </a:solidFill>
                <a:latin typeface="Arial" panose="020B0604020202020204" pitchFamily="34" charset="0"/>
                <a:cs typeface="Arial" panose="020B0604020202020204" pitchFamily="34" charset="0"/>
              </a:rPr>
              <a:t>Fiber, Carbohydrates and Sugar are in same direction</a:t>
            </a:r>
          </a:p>
          <a:p>
            <a:pPr>
              <a:buClr>
                <a:srgbClr val="002060"/>
              </a:buClr>
            </a:pPr>
            <a:r>
              <a:rPr lang="en-US" sz="2400" dirty="0">
                <a:solidFill>
                  <a:srgbClr val="002060"/>
                </a:solidFill>
                <a:latin typeface="Arial" panose="020B0604020202020204" pitchFamily="34" charset="0"/>
                <a:cs typeface="Arial" panose="020B0604020202020204" pitchFamily="34" charset="0"/>
              </a:rPr>
              <a:t>Protein is in another direction</a:t>
            </a:r>
          </a:p>
          <a:p>
            <a:pPr>
              <a:buClr>
                <a:srgbClr val="002060"/>
              </a:buClr>
            </a:pPr>
            <a:r>
              <a:rPr lang="en-US" sz="2400" dirty="0">
                <a:solidFill>
                  <a:srgbClr val="002060"/>
                </a:solidFill>
                <a:latin typeface="Arial" panose="020B0604020202020204" pitchFamily="34" charset="0"/>
                <a:cs typeface="Arial" panose="020B0604020202020204" pitchFamily="34" charset="0"/>
              </a:rPr>
              <a:t>Also, we can observe various food groups spread across near to their corresponding major content</a:t>
            </a:r>
          </a:p>
        </p:txBody>
      </p:sp>
      <p:pic>
        <p:nvPicPr>
          <p:cNvPr id="5" name="Picture 4">
            <a:extLst>
              <a:ext uri="{FF2B5EF4-FFF2-40B4-BE49-F238E27FC236}">
                <a16:creationId xmlns:a16="http://schemas.microsoft.com/office/drawing/2014/main" id="{3679FBEB-CE0A-4559-9260-3B9C6E0399FA}"/>
              </a:ext>
            </a:extLst>
          </p:cNvPr>
          <p:cNvPicPr>
            <a:picLocks noChangeAspect="1"/>
          </p:cNvPicPr>
          <p:nvPr/>
        </p:nvPicPr>
        <p:blipFill>
          <a:blip r:embed="rId2"/>
          <a:stretch>
            <a:fillRect/>
          </a:stretch>
        </p:blipFill>
        <p:spPr>
          <a:xfrm>
            <a:off x="5570444" y="981867"/>
            <a:ext cx="6618381" cy="5876133"/>
          </a:xfrm>
          <a:prstGeom prst="rect">
            <a:avLst/>
          </a:prstGeom>
        </p:spPr>
      </p:pic>
    </p:spTree>
    <p:extLst>
      <p:ext uri="{BB962C8B-B14F-4D97-AF65-F5344CB8AC3E}">
        <p14:creationId xmlns:p14="http://schemas.microsoft.com/office/powerpoint/2010/main" val="81963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Principal Component Analysis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455613" y="1295400"/>
            <a:ext cx="10896600" cy="1447800"/>
          </a:xfrm>
        </p:spPr>
        <p:txBody>
          <a:bodyPr>
            <a:normAutofit fontScale="92500" lnSpcReduction="10000"/>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Here PCA is performed on another subset of data (various elements that may be present in food)</a:t>
            </a:r>
          </a:p>
          <a:p>
            <a:pPr>
              <a:buClr>
                <a:srgbClr val="002060"/>
              </a:buClr>
            </a:pPr>
            <a:r>
              <a:rPr lang="en-US" sz="2400" dirty="0">
                <a:solidFill>
                  <a:srgbClr val="002060"/>
                </a:solidFill>
                <a:latin typeface="Arial" panose="020B0604020202020204" pitchFamily="34" charset="0"/>
                <a:cs typeface="Arial" panose="020B0604020202020204" pitchFamily="34" charset="0"/>
              </a:rPr>
              <a:t>We can choose first 2 components for explaining the variability of 79% of components</a:t>
            </a:r>
          </a:p>
        </p:txBody>
      </p:sp>
      <p:pic>
        <p:nvPicPr>
          <p:cNvPr id="4" name="Picture 3">
            <a:extLst>
              <a:ext uri="{FF2B5EF4-FFF2-40B4-BE49-F238E27FC236}">
                <a16:creationId xmlns:a16="http://schemas.microsoft.com/office/drawing/2014/main" id="{158E298D-820E-457F-834B-4A6D28E2BBA9}"/>
              </a:ext>
            </a:extLst>
          </p:cNvPr>
          <p:cNvPicPr>
            <a:picLocks noChangeAspect="1"/>
          </p:cNvPicPr>
          <p:nvPr/>
        </p:nvPicPr>
        <p:blipFill>
          <a:blip r:embed="rId2"/>
          <a:stretch>
            <a:fillRect/>
          </a:stretch>
        </p:blipFill>
        <p:spPr>
          <a:xfrm>
            <a:off x="1902939" y="2971800"/>
            <a:ext cx="8001948" cy="2895600"/>
          </a:xfrm>
          <a:prstGeom prst="rect">
            <a:avLst/>
          </a:prstGeom>
        </p:spPr>
      </p:pic>
    </p:spTree>
    <p:extLst>
      <p:ext uri="{BB962C8B-B14F-4D97-AF65-F5344CB8AC3E}">
        <p14:creationId xmlns:p14="http://schemas.microsoft.com/office/powerpoint/2010/main" val="3165612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Principal Component Analysis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760412" y="1447800"/>
            <a:ext cx="4952999" cy="5257800"/>
          </a:xfrm>
        </p:spPr>
        <p:txBody>
          <a:bodyPr>
            <a:normAutofit/>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From the adjacent diagram we can see that Iron, Calcium and Manganese are almost on the same line.</a:t>
            </a:r>
          </a:p>
          <a:p>
            <a:pPr>
              <a:buClr>
                <a:srgbClr val="002060"/>
              </a:buClr>
            </a:pPr>
            <a:r>
              <a:rPr lang="en-US" sz="2400" dirty="0">
                <a:solidFill>
                  <a:srgbClr val="002060"/>
                </a:solidFill>
                <a:latin typeface="Arial" panose="020B0604020202020204" pitchFamily="34" charset="0"/>
                <a:cs typeface="Arial" panose="020B0604020202020204" pitchFamily="34" charset="0"/>
              </a:rPr>
              <a:t>Phosphorous and Zinc are also on same line.</a:t>
            </a:r>
          </a:p>
          <a:p>
            <a:pPr>
              <a:buClr>
                <a:srgbClr val="002060"/>
              </a:buClr>
            </a:pPr>
            <a:r>
              <a:rPr lang="en-US" sz="2400" dirty="0">
                <a:solidFill>
                  <a:srgbClr val="002060"/>
                </a:solidFill>
                <a:latin typeface="Arial" panose="020B0604020202020204" pitchFamily="34" charset="0"/>
                <a:cs typeface="Arial" panose="020B0604020202020204" pitchFamily="34" charset="0"/>
              </a:rPr>
              <a:t>We can see that food groups that are rich in each of the elements are located near.</a:t>
            </a:r>
          </a:p>
          <a:p>
            <a:pPr>
              <a:buClr>
                <a:srgbClr val="002060"/>
              </a:buClr>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5521224-DC96-4881-BE7A-E568A2EECBE4}"/>
              </a:ext>
            </a:extLst>
          </p:cNvPr>
          <p:cNvPicPr>
            <a:picLocks noChangeAspect="1"/>
          </p:cNvPicPr>
          <p:nvPr/>
        </p:nvPicPr>
        <p:blipFill>
          <a:blip r:embed="rId2"/>
          <a:stretch>
            <a:fillRect/>
          </a:stretch>
        </p:blipFill>
        <p:spPr>
          <a:xfrm>
            <a:off x="5713412" y="1066801"/>
            <a:ext cx="6324600" cy="5791200"/>
          </a:xfrm>
          <a:prstGeom prst="rect">
            <a:avLst/>
          </a:prstGeom>
        </p:spPr>
      </p:pic>
    </p:spTree>
    <p:extLst>
      <p:ext uri="{BB962C8B-B14F-4D97-AF65-F5344CB8AC3E}">
        <p14:creationId xmlns:p14="http://schemas.microsoft.com/office/powerpoint/2010/main" val="21826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Multidimensional Scaling</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800600"/>
          </a:xfrm>
        </p:spPr>
        <p:txBody>
          <a:bodyPr>
            <a:normAutofit/>
          </a:bodyPr>
          <a:lstStyle/>
          <a:p>
            <a:pPr>
              <a:buClr>
                <a:srgbClr val="002060"/>
              </a:buClr>
            </a:pPr>
            <a:r>
              <a:rPr lang="en-US" altLang="zh-CN" sz="3200" b="1" dirty="0">
                <a:solidFill>
                  <a:srgbClr val="002060"/>
                </a:solidFill>
                <a:latin typeface="Arial" panose="020B0604020202020204" pitchFamily="34" charset="0"/>
                <a:cs typeface="Arial" panose="020B0604020202020204" pitchFamily="34" charset="0"/>
              </a:rPr>
              <a:t>Purposes:</a:t>
            </a:r>
          </a:p>
          <a:p>
            <a:pPr>
              <a:buClr>
                <a:srgbClr val="002060"/>
              </a:buClr>
            </a:pPr>
            <a:r>
              <a:rPr lang="en-US" altLang="zh-CN" dirty="0">
                <a:solidFill>
                  <a:srgbClr val="002060"/>
                </a:solidFill>
                <a:latin typeface="Arial" panose="020B0604020202020204" pitchFamily="34" charset="0"/>
                <a:cs typeface="Arial" panose="020B0604020202020204" pitchFamily="34" charset="0"/>
              </a:rPr>
              <a:t>To construct a map showing the relationship between a number of foods and detect similarities or dissimilarities (distances) between the investigated food.</a:t>
            </a:r>
          </a:p>
          <a:p>
            <a:pPr>
              <a:buClr>
                <a:srgbClr val="002060"/>
              </a:buClr>
            </a:pPr>
            <a:r>
              <a:rPr lang="en-US" altLang="zh-CN" dirty="0">
                <a:solidFill>
                  <a:srgbClr val="002060"/>
                </a:solidFill>
                <a:latin typeface="Arial" panose="020B0604020202020204" pitchFamily="34" charset="0"/>
                <a:cs typeface="Arial" panose="020B0604020202020204" pitchFamily="34" charset="0"/>
              </a:rPr>
              <a:t>To detect the group nature of the investigated food.</a:t>
            </a:r>
          </a:p>
          <a:p>
            <a:pPr>
              <a:buClr>
                <a:srgbClr val="002060"/>
              </a:buClr>
            </a:pPr>
            <a:r>
              <a:rPr lang="en-US" altLang="zh-CN" dirty="0">
                <a:solidFill>
                  <a:srgbClr val="002060"/>
                </a:solidFill>
                <a:latin typeface="Arial" panose="020B0604020202020204" pitchFamily="34" charset="0"/>
                <a:cs typeface="Arial" panose="020B0604020202020204" pitchFamily="34" charset="0"/>
              </a:rPr>
              <a:t>To detect meaningful underlying dimensions that allows to explain observed similarities or dissimilarities (distances) between the investigated food.</a:t>
            </a:r>
          </a:p>
          <a:p>
            <a:pPr>
              <a:buClr>
                <a:srgbClr val="002060"/>
              </a:buClr>
            </a:pPr>
            <a:endParaRPr lang="en-US" altLang="zh-CN" dirty="0">
              <a:solidFill>
                <a:srgbClr val="002060"/>
              </a:solidFill>
              <a:latin typeface="Arial" panose="020B0604020202020204" pitchFamily="34" charset="0"/>
              <a:cs typeface="Arial" panose="020B0604020202020204" pitchFamily="34" charset="0"/>
            </a:endParaRPr>
          </a:p>
          <a:p>
            <a:pPr>
              <a:buClr>
                <a:srgbClr val="002060"/>
              </a:buClr>
            </a:pPr>
            <a:endParaRPr lang="en-US" altLang="zh-CN" dirty="0">
              <a:solidFill>
                <a:srgbClr val="002060"/>
              </a:solidFill>
              <a:latin typeface="Arial" panose="020B0604020202020204" pitchFamily="34" charset="0"/>
              <a:cs typeface="Arial" panose="020B0604020202020204" pitchFamily="34" charset="0"/>
            </a:endParaRPr>
          </a:p>
          <a:p>
            <a:pPr>
              <a:buClr>
                <a:srgbClr val="002060"/>
              </a:buClr>
            </a:pPr>
            <a:endParaRPr lang="en-US" altLang="zh-CN"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88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altLang="zh-CN" dirty="0">
                <a:solidFill>
                  <a:srgbClr val="002060"/>
                </a:solidFill>
                <a:latin typeface="Arial" panose="020B0604020202020204" pitchFamily="34" charset="0"/>
                <a:cs typeface="Arial" panose="020B0604020202020204" pitchFamily="34" charset="0"/>
              </a:rPr>
              <a:t>Multidimensional Scaling</a:t>
            </a:r>
            <a:endParaRPr lang="en-US" dirty="0">
              <a:solidFill>
                <a:srgbClr val="002060"/>
              </a:solidFill>
              <a:latin typeface="Arial" panose="020B0604020202020204" pitchFamily="34" charset="0"/>
              <a:cs typeface="Arial" panose="020B0604020202020204" pitchFamily="34" charset="0"/>
            </a:endParaRPr>
          </a:p>
        </p:txBody>
      </p:sp>
      <p:sp>
        <p:nvSpPr>
          <p:cNvPr id="6" name="内容占位符 5"/>
          <p:cNvSpPr>
            <a:spLocks noGrp="1"/>
          </p:cNvSpPr>
          <p:nvPr>
            <p:ph idx="1"/>
          </p:nvPr>
        </p:nvSpPr>
        <p:spPr>
          <a:xfrm>
            <a:off x="1218883" y="1600200"/>
            <a:ext cx="9828529" cy="4572000"/>
          </a:xfrm>
        </p:spPr>
        <p:txBody>
          <a:bodyPr>
            <a:normAutofit/>
          </a:bodyPr>
          <a:lstStyle/>
          <a:p>
            <a:pPr>
              <a:buClr>
                <a:srgbClr val="002060"/>
              </a:buClr>
            </a:pPr>
            <a:r>
              <a:rPr lang="en-US" altLang="zh-CN" sz="2400" b="1" dirty="0">
                <a:solidFill>
                  <a:srgbClr val="002060"/>
                </a:solidFill>
                <a:latin typeface="Arial" panose="020B0604020202020204" pitchFamily="34" charset="0"/>
                <a:cs typeface="Arial" panose="020B0604020202020204" pitchFamily="34" charset="0"/>
              </a:rPr>
              <a:t>Measures of goodness-of-fit:</a:t>
            </a:r>
          </a:p>
          <a:p>
            <a:pPr>
              <a:buClr>
                <a:srgbClr val="002060"/>
              </a:buClr>
            </a:pPr>
            <a:r>
              <a:rPr lang="en-US" altLang="zh-CN" sz="2400" dirty="0">
                <a:solidFill>
                  <a:srgbClr val="002060"/>
                </a:solidFill>
                <a:latin typeface="Arial" panose="020B0604020202020204" pitchFamily="34" charset="0"/>
                <a:cs typeface="Arial" panose="020B0604020202020204" pitchFamily="34" charset="0"/>
              </a:rPr>
              <a:t>We judge the quality of m dimension presentation by measuring the cumulative sum of absolute squared eigen values divided by the sum of the absolute squared eigen values.</a:t>
            </a:r>
          </a:p>
          <a:p>
            <a:pPr>
              <a:buClr>
                <a:srgbClr val="002060"/>
              </a:buClr>
            </a:pPr>
            <a:endParaRPr lang="en-US" altLang="zh-CN" sz="2400" dirty="0">
              <a:solidFill>
                <a:srgbClr val="002060"/>
              </a:solidFill>
              <a:latin typeface="Arial" panose="020B0604020202020204" pitchFamily="34" charset="0"/>
              <a:cs typeface="Arial" panose="020B0604020202020204" pitchFamily="34" charset="0"/>
            </a:endParaRPr>
          </a:p>
          <a:p>
            <a:pPr>
              <a:buClr>
                <a:srgbClr val="002060"/>
              </a:buClr>
            </a:pPr>
            <a:endParaRPr lang="en-US" altLang="zh-CN" sz="2400" dirty="0">
              <a:solidFill>
                <a:srgbClr val="002060"/>
              </a:solidFill>
              <a:latin typeface="Arial" panose="020B0604020202020204" pitchFamily="34" charset="0"/>
              <a:cs typeface="Arial" panose="020B0604020202020204" pitchFamily="34" charset="0"/>
            </a:endParaRPr>
          </a:p>
          <a:p>
            <a:pPr>
              <a:buClr>
                <a:srgbClr val="002060"/>
              </a:buClr>
            </a:pPr>
            <a:endParaRPr lang="en-US" altLang="zh-CN" sz="900" dirty="0">
              <a:solidFill>
                <a:srgbClr val="002060"/>
              </a:solidFill>
              <a:latin typeface="Arial" panose="020B0604020202020204" pitchFamily="34" charset="0"/>
              <a:cs typeface="Arial" panose="020B0604020202020204" pitchFamily="34" charset="0"/>
            </a:endParaRPr>
          </a:p>
          <a:p>
            <a:pPr>
              <a:buClr>
                <a:srgbClr val="002060"/>
              </a:buClr>
            </a:pPr>
            <a:r>
              <a:rPr lang="en-US" altLang="zh-CN" sz="2400" dirty="0">
                <a:solidFill>
                  <a:srgbClr val="002060"/>
                </a:solidFill>
                <a:latin typeface="Arial" panose="020B0604020202020204" pitchFamily="34" charset="0"/>
                <a:cs typeface="Arial" panose="020B0604020202020204" pitchFamily="34" charset="0"/>
              </a:rPr>
              <a:t>The Pm value suggests that the first two coordinates will give an adequate representation of the observed distances.</a:t>
            </a:r>
          </a:p>
          <a:p>
            <a:endParaRPr lang="zh-CN" alt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3429000"/>
            <a:ext cx="599209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6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6C32-84E5-42C1-8AFE-A736B6E9874F}"/>
              </a:ext>
            </a:extLst>
          </p:cNvPr>
          <p:cNvSpPr>
            <a:spLocks noGrp="1"/>
          </p:cNvSpPr>
          <p:nvPr>
            <p:ph type="title"/>
          </p:nvPr>
        </p:nvSpPr>
        <p:spPr>
          <a:xfrm>
            <a:off x="1065212" y="0"/>
            <a:ext cx="9676131" cy="838200"/>
          </a:xfrm>
        </p:spPr>
        <p:txBody>
          <a:bodyPr/>
          <a:lstStyle/>
          <a:p>
            <a:r>
              <a:rPr lang="en-US" dirty="0">
                <a:solidFill>
                  <a:srgbClr val="002060"/>
                </a:solidFill>
                <a:latin typeface="Arial" panose="020B0604020202020204" pitchFamily="34" charset="0"/>
                <a:cs typeface="Arial" panose="020B0604020202020204" pitchFamily="34" charset="0"/>
              </a:rPr>
              <a:t>Agenda</a:t>
            </a:r>
          </a:p>
        </p:txBody>
      </p:sp>
      <p:sp>
        <p:nvSpPr>
          <p:cNvPr id="6" name="Content Placeholder 2">
            <a:extLst>
              <a:ext uri="{FF2B5EF4-FFF2-40B4-BE49-F238E27FC236}">
                <a16:creationId xmlns:a16="http://schemas.microsoft.com/office/drawing/2014/main" id="{53F59CD8-3F6B-4EA3-ADCD-7602BC15C15D}"/>
              </a:ext>
            </a:extLst>
          </p:cNvPr>
          <p:cNvSpPr>
            <a:spLocks noGrp="1"/>
          </p:cNvSpPr>
          <p:nvPr>
            <p:ph idx="1"/>
          </p:nvPr>
        </p:nvSpPr>
        <p:spPr>
          <a:xfrm>
            <a:off x="1065211" y="838200"/>
            <a:ext cx="10058402" cy="5867400"/>
          </a:xfrm>
        </p:spPr>
        <p:txBody>
          <a:bodyPr>
            <a:noAutofit/>
          </a:bodyPr>
          <a:lstStyle/>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Introduction</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How the dataset looks?</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Motivation behind studying this data</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Visualizing the dataset</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Cleaning and outlier removal from dataset</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Applying Multivariate Techniques and Interpreting the Results</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Principal Component Analysis</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Multi Dimensional Scaling</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Factor Analysis</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Clustering</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Future Work and further analysis</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Conclusion</a:t>
            </a:r>
          </a:p>
          <a:p>
            <a:pPr>
              <a:lnSpc>
                <a:spcPts val="1500"/>
              </a:lnSpc>
              <a:buClr>
                <a:srgbClr val="002060"/>
              </a:buClr>
            </a:pPr>
            <a:r>
              <a:rPr lang="en-US" sz="2000" dirty="0">
                <a:solidFill>
                  <a:srgbClr val="002060"/>
                </a:solidFill>
                <a:latin typeface="Arial" panose="020B0604020202020204" pitchFamily="34" charset="0"/>
                <a:cs typeface="Arial" panose="020B0604020202020204" pitchFamily="34" charset="0"/>
              </a:rPr>
              <a:t>References</a:t>
            </a:r>
          </a:p>
          <a:p>
            <a:pPr>
              <a:lnSpc>
                <a:spcPts val="1500"/>
              </a:lnSpc>
              <a:buClr>
                <a:srgbClr val="002060"/>
              </a:buClr>
            </a:pPr>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956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altLang="zh-CN" dirty="0">
                <a:solidFill>
                  <a:srgbClr val="002060"/>
                </a:solidFill>
                <a:latin typeface="Arial" panose="020B0604020202020204" pitchFamily="34" charset="0"/>
                <a:cs typeface="Arial" panose="020B0604020202020204" pitchFamily="34" charset="0"/>
              </a:rPr>
              <a:t>Multidimensional Scaling</a:t>
            </a:r>
            <a:endParaRPr lang="en-US" dirty="0">
              <a:solidFill>
                <a:srgbClr val="002060"/>
              </a:solidFill>
              <a:latin typeface="Arial" panose="020B0604020202020204" pitchFamily="34" charset="0"/>
              <a:cs typeface="Arial" panose="020B0604020202020204" pitchFamily="34" charset="0"/>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2" y="1142999"/>
            <a:ext cx="8458200" cy="5490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79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Arial" panose="020B0604020202020204" pitchFamily="34" charset="0"/>
                <a:cs typeface="Arial" panose="020B0604020202020204" pitchFamily="34" charset="0"/>
              </a:rPr>
              <a:t>Multidimensional Scaling</a:t>
            </a:r>
            <a:endParaRPr lang="zh-CN" altLang="en-US" dirty="0"/>
          </a:p>
        </p:txBody>
      </p:sp>
      <p:sp>
        <p:nvSpPr>
          <p:cNvPr id="3" name="内容占位符 2"/>
          <p:cNvSpPr>
            <a:spLocks noGrp="1"/>
          </p:cNvSpPr>
          <p:nvPr>
            <p:ph idx="1"/>
          </p:nvPr>
        </p:nvSpPr>
        <p:spPr/>
        <p:txBody>
          <a:bodyPr/>
          <a:lstStyle/>
          <a:p>
            <a:pPr>
              <a:buClr>
                <a:srgbClr val="002060"/>
              </a:buClr>
            </a:pPr>
            <a:r>
              <a:rPr lang="en-US" altLang="zh-CN" b="1" dirty="0">
                <a:solidFill>
                  <a:srgbClr val="002060"/>
                </a:solidFill>
                <a:latin typeface="Arial" panose="020B0604020202020204" pitchFamily="34" charset="0"/>
                <a:cs typeface="Arial" panose="020B0604020202020204" pitchFamily="34" charset="0"/>
              </a:rPr>
              <a:t>2D representation plot conclusion:</a:t>
            </a:r>
          </a:p>
          <a:p>
            <a:pPr>
              <a:buClr>
                <a:srgbClr val="002060"/>
              </a:buClr>
            </a:pPr>
            <a:r>
              <a:rPr lang="en-US" altLang="zh-CN" sz="2400" dirty="0">
                <a:solidFill>
                  <a:srgbClr val="002060"/>
                </a:solidFill>
                <a:latin typeface="Arial" panose="020B0604020202020204" pitchFamily="34" charset="0"/>
                <a:cs typeface="Arial" panose="020B0604020202020204" pitchFamily="34" charset="0"/>
              </a:rPr>
              <a:t>Some food are near each other which suggests that they share some similarities across the nutritional ingredients. E.g., Lamb Products, Beef Products, Poultry Products, and Pork Products are close to each other and all have high calorie, protein, fat, folate, niacin and selenium.</a:t>
            </a:r>
          </a:p>
          <a:p>
            <a:pPr>
              <a:buClr>
                <a:srgbClr val="002060"/>
              </a:buClr>
            </a:pPr>
            <a:r>
              <a:rPr lang="en-US" altLang="zh-CN" sz="2400" dirty="0">
                <a:solidFill>
                  <a:srgbClr val="002060"/>
                </a:solidFill>
                <a:latin typeface="Arial" panose="020B0604020202020204" pitchFamily="34" charset="0"/>
                <a:cs typeface="Arial" panose="020B0604020202020204" pitchFamily="34" charset="0"/>
              </a:rPr>
              <a:t>Some group nature are indicated in the plot. E.g., Lamb Products , Beef Products, Poultry Products, and Pork Products are all types of meat products. Sweets, Beverages, and Fruits and Fruit Juices are all types of sweet food. Cereal Grains and Legume Products are all types of cereal food.</a:t>
            </a:r>
            <a:endParaRPr lang="en-US" altLang="zh-C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Exploratory Factor Analysis</a:t>
            </a:r>
          </a:p>
        </p:txBody>
      </p:sp>
      <p:pic>
        <p:nvPicPr>
          <p:cNvPr id="4" name="Picture 3">
            <a:extLst>
              <a:ext uri="{FF2B5EF4-FFF2-40B4-BE49-F238E27FC236}">
                <a16:creationId xmlns:a16="http://schemas.microsoft.com/office/drawing/2014/main" id="{C5E09A22-84ED-4166-9AC3-A3959ECB690B}"/>
              </a:ext>
            </a:extLst>
          </p:cNvPr>
          <p:cNvPicPr>
            <a:picLocks noChangeAspect="1"/>
          </p:cNvPicPr>
          <p:nvPr/>
        </p:nvPicPr>
        <p:blipFill>
          <a:blip r:embed="rId2"/>
          <a:stretch>
            <a:fillRect/>
          </a:stretch>
        </p:blipFill>
        <p:spPr>
          <a:xfrm>
            <a:off x="7313612" y="1447800"/>
            <a:ext cx="4189730" cy="3962400"/>
          </a:xfrm>
          <a:prstGeom prst="rect">
            <a:avLst/>
          </a:prstGeom>
        </p:spPr>
      </p:pic>
      <p:sp>
        <p:nvSpPr>
          <p:cNvPr id="5" name="TextBox 4">
            <a:extLst>
              <a:ext uri="{FF2B5EF4-FFF2-40B4-BE49-F238E27FC236}">
                <a16:creationId xmlns:a16="http://schemas.microsoft.com/office/drawing/2014/main" id="{58E62C45-0777-4B81-A043-9420AF945997}"/>
              </a:ext>
            </a:extLst>
          </p:cNvPr>
          <p:cNvSpPr txBox="1"/>
          <p:nvPr/>
        </p:nvSpPr>
        <p:spPr>
          <a:xfrm>
            <a:off x="1370012" y="1676400"/>
            <a:ext cx="5486400" cy="3847207"/>
          </a:xfrm>
          <a:prstGeom prst="rect">
            <a:avLst/>
          </a:prstGeom>
          <a:noFill/>
        </p:spPr>
        <p:txBody>
          <a:bodyPr wrap="square" rtlCol="0">
            <a:spAutoFit/>
          </a:bodyPr>
          <a:lstStyle/>
          <a:p>
            <a:pPr marL="342900" indent="-342900">
              <a:buFont typeface="Arial" panose="020B0604020202020204" pitchFamily="34" charset="0"/>
              <a:buChar char="•"/>
            </a:pPr>
            <a:r>
              <a:rPr lang="en-IN" sz="2200" dirty="0">
                <a:solidFill>
                  <a:srgbClr val="002060"/>
                </a:solidFill>
                <a:latin typeface="Arial" panose="020B0604020202020204" pitchFamily="34" charset="0"/>
                <a:cs typeface="Arial" panose="020B0604020202020204" pitchFamily="34" charset="0"/>
              </a:rPr>
              <a:t>Exploratory Factor Analysis (EFA) is a statistical technique that is used to identify the latent relational structure among a set of variables and narrow down to smaller number of variables.</a:t>
            </a:r>
          </a:p>
          <a:p>
            <a:pPr marL="342900" indent="-342900">
              <a:buFont typeface="Arial" panose="020B0604020202020204" pitchFamily="34" charset="0"/>
              <a:buChar char="•"/>
            </a:pPr>
            <a:endParaRPr lang="en-IN" sz="2200" dirty="0">
              <a:solidFill>
                <a:srgbClr val="002060"/>
              </a:solidFill>
              <a:latin typeface="Arial" panose="020B0604020202020204" pitchFamily="34" charset="0"/>
              <a:ea typeface="+mj-ea"/>
              <a:cs typeface="Arial" panose="020B0604020202020204" pitchFamily="34" charset="0"/>
            </a:endParaRPr>
          </a:p>
          <a:p>
            <a:pPr marL="342900" indent="-342900">
              <a:buFont typeface="Arial" panose="020B0604020202020204" pitchFamily="34" charset="0"/>
              <a:buChar char="•"/>
            </a:pPr>
            <a:r>
              <a:rPr lang="en-IN" sz="2200" dirty="0">
                <a:solidFill>
                  <a:srgbClr val="002060"/>
                </a:solidFill>
                <a:latin typeface="Arial" panose="020B0604020202020204" pitchFamily="34" charset="0"/>
                <a:ea typeface="+mj-ea"/>
                <a:cs typeface="Arial" panose="020B0604020202020204" pitchFamily="34" charset="0"/>
              </a:rPr>
              <a:t>Each factor captures a certain amount of the overall variance in the observed variables, and the factors are always listed in order of how much variation they explain.</a:t>
            </a:r>
            <a:endParaRPr lang="en-IN" dirty="0"/>
          </a:p>
        </p:txBody>
      </p:sp>
    </p:spTree>
    <p:extLst>
      <p:ext uri="{BB962C8B-B14F-4D97-AF65-F5344CB8AC3E}">
        <p14:creationId xmlns:p14="http://schemas.microsoft.com/office/powerpoint/2010/main" val="1408750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Exploratory Factor Analysis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800600"/>
          </a:xfrm>
        </p:spPr>
        <p:txBody>
          <a:bodyPr>
            <a:normAutofit/>
          </a:bodyPr>
          <a:lstStyle/>
          <a:p>
            <a:r>
              <a:rPr lang="en-IN" sz="2000" dirty="0">
                <a:solidFill>
                  <a:srgbClr val="002060"/>
                </a:solidFill>
                <a:latin typeface="Arial" panose="020B0604020202020204" pitchFamily="34" charset="0"/>
                <a:ea typeface="+mj-ea"/>
                <a:cs typeface="Arial" panose="020B0604020202020204" pitchFamily="34" charset="0"/>
              </a:rPr>
              <a:t>Parallel analysis is a method for determining the number of components or factors to retain from factor analysis.</a:t>
            </a:r>
          </a:p>
          <a:p>
            <a:pPr marL="0" indent="0">
              <a:buNone/>
            </a:pPr>
            <a:endParaRPr lang="en-US" sz="2000" dirty="0">
              <a:solidFill>
                <a:srgbClr val="002060"/>
              </a:solidFill>
              <a:latin typeface="Arial" panose="020B0604020202020204" pitchFamily="34" charset="0"/>
              <a:ea typeface="+mj-ea"/>
              <a:cs typeface="Arial" panose="020B0604020202020204" pitchFamily="34" charset="0"/>
            </a:endParaRPr>
          </a:p>
        </p:txBody>
      </p:sp>
      <p:pic>
        <p:nvPicPr>
          <p:cNvPr id="4" name="Picture 3">
            <a:extLst>
              <a:ext uri="{FF2B5EF4-FFF2-40B4-BE49-F238E27FC236}">
                <a16:creationId xmlns:a16="http://schemas.microsoft.com/office/drawing/2014/main" id="{E15EB30A-0F30-4CBE-AE51-A02AD042E808}"/>
              </a:ext>
            </a:extLst>
          </p:cNvPr>
          <p:cNvPicPr>
            <a:picLocks noChangeAspect="1"/>
          </p:cNvPicPr>
          <p:nvPr/>
        </p:nvPicPr>
        <p:blipFill>
          <a:blip r:embed="rId2"/>
          <a:stretch>
            <a:fillRect/>
          </a:stretch>
        </p:blipFill>
        <p:spPr>
          <a:xfrm>
            <a:off x="1522412" y="1981200"/>
            <a:ext cx="8458200" cy="4191000"/>
          </a:xfrm>
          <a:prstGeom prst="rect">
            <a:avLst/>
          </a:prstGeom>
        </p:spPr>
      </p:pic>
    </p:spTree>
    <p:extLst>
      <p:ext uri="{BB962C8B-B14F-4D97-AF65-F5344CB8AC3E}">
        <p14:creationId xmlns:p14="http://schemas.microsoft.com/office/powerpoint/2010/main" val="2635206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Factor Analysis</a:t>
            </a:r>
          </a:p>
        </p:txBody>
      </p:sp>
      <p:pic>
        <p:nvPicPr>
          <p:cNvPr id="11" name="Picture 10">
            <a:extLst>
              <a:ext uri="{FF2B5EF4-FFF2-40B4-BE49-F238E27FC236}">
                <a16:creationId xmlns:a16="http://schemas.microsoft.com/office/drawing/2014/main" id="{8E3E8135-9A44-4608-9320-B5B3D62C1331}"/>
              </a:ext>
            </a:extLst>
          </p:cNvPr>
          <p:cNvPicPr>
            <a:picLocks noChangeAspect="1"/>
          </p:cNvPicPr>
          <p:nvPr/>
        </p:nvPicPr>
        <p:blipFill>
          <a:blip r:embed="rId2"/>
          <a:stretch>
            <a:fillRect/>
          </a:stretch>
        </p:blipFill>
        <p:spPr>
          <a:xfrm>
            <a:off x="1370012" y="1470991"/>
            <a:ext cx="5181600" cy="5257800"/>
          </a:xfrm>
          <a:prstGeom prst="rect">
            <a:avLst/>
          </a:prstGeom>
        </p:spPr>
      </p:pic>
      <p:pic>
        <p:nvPicPr>
          <p:cNvPr id="12" name="Picture 11">
            <a:extLst>
              <a:ext uri="{FF2B5EF4-FFF2-40B4-BE49-F238E27FC236}">
                <a16:creationId xmlns:a16="http://schemas.microsoft.com/office/drawing/2014/main" id="{7544A1A8-C020-46DC-B1B2-8C1BD42B4196}"/>
              </a:ext>
            </a:extLst>
          </p:cNvPr>
          <p:cNvPicPr>
            <a:picLocks noChangeAspect="1"/>
          </p:cNvPicPr>
          <p:nvPr/>
        </p:nvPicPr>
        <p:blipFill>
          <a:blip r:embed="rId3"/>
          <a:stretch>
            <a:fillRect/>
          </a:stretch>
        </p:blipFill>
        <p:spPr>
          <a:xfrm>
            <a:off x="7161212" y="1600200"/>
            <a:ext cx="3886200" cy="1524000"/>
          </a:xfrm>
          <a:prstGeom prst="rect">
            <a:avLst/>
          </a:prstGeom>
        </p:spPr>
      </p:pic>
    </p:spTree>
    <p:extLst>
      <p:ext uri="{BB962C8B-B14F-4D97-AF65-F5344CB8AC3E}">
        <p14:creationId xmlns:p14="http://schemas.microsoft.com/office/powerpoint/2010/main" val="14201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Factor Analysis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800600"/>
          </a:xfrm>
        </p:spPr>
        <p:txBody>
          <a:bodyPr>
            <a:normAutofit/>
          </a:bodyPr>
          <a:lstStyle/>
          <a:p>
            <a:pPr marL="0" indent="0">
              <a:buNone/>
            </a:pPr>
            <a:r>
              <a:rPr lang="en-US" sz="2400" dirty="0">
                <a:latin typeface="Arial" panose="020B0604020202020204" pitchFamily="34" charset="0"/>
                <a:cs typeface="Arial" panose="020B0604020202020204" pitchFamily="34" charset="0"/>
              </a:rPr>
              <a:t>Validation of EFA:</a:t>
            </a:r>
          </a:p>
          <a:p>
            <a:pPr marL="0" indent="0">
              <a:buNone/>
            </a:pPr>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3107980-3638-41DE-B798-3A7C090099FC}"/>
              </a:ext>
            </a:extLst>
          </p:cNvPr>
          <p:cNvPicPr>
            <a:picLocks noChangeAspect="1"/>
          </p:cNvPicPr>
          <p:nvPr/>
        </p:nvPicPr>
        <p:blipFill>
          <a:blip r:embed="rId2"/>
          <a:stretch>
            <a:fillRect/>
          </a:stretch>
        </p:blipFill>
        <p:spPr>
          <a:xfrm>
            <a:off x="1237172" y="1847850"/>
            <a:ext cx="9048240" cy="3257550"/>
          </a:xfrm>
          <a:prstGeom prst="rect">
            <a:avLst/>
          </a:prstGeom>
        </p:spPr>
      </p:pic>
    </p:spTree>
    <p:extLst>
      <p:ext uri="{BB962C8B-B14F-4D97-AF65-F5344CB8AC3E}">
        <p14:creationId xmlns:p14="http://schemas.microsoft.com/office/powerpoint/2010/main" val="824988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Clustering</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800600"/>
          </a:xfrm>
        </p:spPr>
        <p:txBody>
          <a:bodyPr>
            <a:normAutofit/>
          </a:bodyPr>
          <a:lstStyle/>
          <a:p>
            <a:pPr>
              <a:buClr>
                <a:srgbClr val="002060"/>
              </a:buClr>
            </a:pPr>
            <a:r>
              <a:rPr lang="en-IN" sz="2400" dirty="0">
                <a:solidFill>
                  <a:srgbClr val="002060"/>
                </a:solidFill>
                <a:latin typeface="Arial" panose="020B0604020202020204" pitchFamily="34" charset="0"/>
                <a:cs typeface="Arial" panose="020B0604020202020204" pitchFamily="34" charset="0"/>
              </a:rPr>
              <a:t>Clustering is an unsupervised learning technique.</a:t>
            </a:r>
          </a:p>
          <a:p>
            <a:pPr>
              <a:buClr>
                <a:srgbClr val="002060"/>
              </a:buClr>
            </a:pPr>
            <a:r>
              <a:rPr lang="en-IN" sz="2400" dirty="0">
                <a:solidFill>
                  <a:srgbClr val="002060"/>
                </a:solidFill>
                <a:latin typeface="Arial" panose="020B0604020202020204" pitchFamily="34" charset="0"/>
                <a:cs typeface="Arial" panose="020B0604020202020204" pitchFamily="34" charset="0"/>
              </a:rPr>
              <a:t> It is the task of grouping together a set of objects in a way that objects in the same cluster are more similar to each other than to objects in other clusters.</a:t>
            </a:r>
            <a:r>
              <a:rPr lang="en-IN" sz="2000" dirty="0">
                <a:solidFill>
                  <a:srgbClr val="002060"/>
                </a:solidFill>
                <a:latin typeface="Arial" panose="020B0604020202020204" pitchFamily="34" charset="0"/>
                <a:cs typeface="Arial" panose="020B0604020202020204" pitchFamily="34" charset="0"/>
              </a:rPr>
              <a:t> </a:t>
            </a:r>
          </a:p>
          <a:p>
            <a:pPr marL="0" indent="0">
              <a:buNone/>
            </a:pPr>
            <a:endParaRPr lang="en-US" sz="2400" dirty="0">
              <a:solidFill>
                <a:srgbClr val="002060"/>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818343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K-means Clustering</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609600"/>
          </a:xfrm>
        </p:spPr>
        <p:txBody>
          <a:bodyPr>
            <a:normAutofit/>
          </a:bodyPr>
          <a:lstStyle/>
          <a:p>
            <a:pPr marL="0" indent="0">
              <a:buNone/>
            </a:pPr>
            <a:r>
              <a:rPr lang="en-US" sz="2000" dirty="0">
                <a:solidFill>
                  <a:srgbClr val="002060"/>
                </a:solidFill>
                <a:latin typeface="Arial" panose="020B0604020202020204" pitchFamily="34" charset="0"/>
                <a:cs typeface="Arial" panose="020B0604020202020204" pitchFamily="34" charset="0"/>
              </a:rPr>
              <a:t>The optimum number of clusters can be identified using the elbow method.</a:t>
            </a:r>
          </a:p>
          <a:p>
            <a:pPr marL="0" indent="0">
              <a:buNone/>
            </a:pPr>
            <a:endParaRPr lang="en-US" sz="2000" dirty="0">
              <a:solidFill>
                <a:srgbClr val="002060"/>
              </a:solidFill>
              <a:latin typeface="Arial" panose="020B0604020202020204" pitchFamily="34" charset="0"/>
              <a:ea typeface="+mj-ea"/>
              <a:cs typeface="Arial" panose="020B0604020202020204" pitchFamily="34" charset="0"/>
            </a:endParaRPr>
          </a:p>
        </p:txBody>
      </p:sp>
      <p:pic>
        <p:nvPicPr>
          <p:cNvPr id="4" name="Picture 3">
            <a:extLst>
              <a:ext uri="{FF2B5EF4-FFF2-40B4-BE49-F238E27FC236}">
                <a16:creationId xmlns:a16="http://schemas.microsoft.com/office/drawing/2014/main" id="{770076B6-A8F6-4C78-AF68-92831FBE4A78}"/>
              </a:ext>
            </a:extLst>
          </p:cNvPr>
          <p:cNvPicPr>
            <a:picLocks noChangeAspect="1"/>
          </p:cNvPicPr>
          <p:nvPr/>
        </p:nvPicPr>
        <p:blipFill>
          <a:blip r:embed="rId2"/>
          <a:stretch>
            <a:fillRect/>
          </a:stretch>
        </p:blipFill>
        <p:spPr>
          <a:xfrm>
            <a:off x="1522412" y="2286000"/>
            <a:ext cx="8991600" cy="4191000"/>
          </a:xfrm>
          <a:prstGeom prst="rect">
            <a:avLst/>
          </a:prstGeom>
        </p:spPr>
      </p:pic>
    </p:spTree>
    <p:extLst>
      <p:ext uri="{BB962C8B-B14F-4D97-AF65-F5344CB8AC3E}">
        <p14:creationId xmlns:p14="http://schemas.microsoft.com/office/powerpoint/2010/main" val="3208364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065B11-DA1C-4756-8455-502083317FAC}"/>
              </a:ext>
            </a:extLst>
          </p:cNvPr>
          <p:cNvPicPr>
            <a:picLocks noChangeAspect="1"/>
          </p:cNvPicPr>
          <p:nvPr/>
        </p:nvPicPr>
        <p:blipFill>
          <a:blip r:embed="rId2"/>
          <a:stretch>
            <a:fillRect/>
          </a:stretch>
        </p:blipFill>
        <p:spPr>
          <a:xfrm>
            <a:off x="0" y="228600"/>
            <a:ext cx="12114212" cy="6477000"/>
          </a:xfrm>
          <a:prstGeom prst="rect">
            <a:avLst/>
          </a:prstGeom>
        </p:spPr>
      </p:pic>
    </p:spTree>
    <p:extLst>
      <p:ext uri="{BB962C8B-B14F-4D97-AF65-F5344CB8AC3E}">
        <p14:creationId xmlns:p14="http://schemas.microsoft.com/office/powerpoint/2010/main" val="76862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K-means Clustering</a:t>
            </a:r>
          </a:p>
        </p:txBody>
      </p:sp>
      <p:pic>
        <p:nvPicPr>
          <p:cNvPr id="8" name="Picture 7">
            <a:extLst>
              <a:ext uri="{FF2B5EF4-FFF2-40B4-BE49-F238E27FC236}">
                <a16:creationId xmlns:a16="http://schemas.microsoft.com/office/drawing/2014/main" id="{71E46FFA-80C4-48CF-BC40-594967BB2C00}"/>
              </a:ext>
            </a:extLst>
          </p:cNvPr>
          <p:cNvPicPr>
            <a:picLocks noChangeAspect="1"/>
          </p:cNvPicPr>
          <p:nvPr/>
        </p:nvPicPr>
        <p:blipFill>
          <a:blip r:embed="rId2"/>
          <a:stretch>
            <a:fillRect/>
          </a:stretch>
        </p:blipFill>
        <p:spPr>
          <a:xfrm>
            <a:off x="-1" y="1219200"/>
            <a:ext cx="12188825" cy="5852824"/>
          </a:xfrm>
          <a:prstGeom prst="rect">
            <a:avLst/>
          </a:prstGeom>
        </p:spPr>
      </p:pic>
    </p:spTree>
    <p:extLst>
      <p:ext uri="{BB962C8B-B14F-4D97-AF65-F5344CB8AC3E}">
        <p14:creationId xmlns:p14="http://schemas.microsoft.com/office/powerpoint/2010/main" val="8565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370011" y="1219200"/>
            <a:ext cx="9829801" cy="1295400"/>
          </a:xfrm>
        </p:spPr>
        <p:txBody>
          <a:bodyPr>
            <a:normAutofit/>
          </a:bodyPr>
          <a:lstStyle/>
          <a:p>
            <a:pPr marL="0" indent="0">
              <a:buNone/>
            </a:pPr>
            <a:r>
              <a:rPr lang="en-US" dirty="0">
                <a:solidFill>
                  <a:srgbClr val="002060"/>
                </a:solidFill>
                <a:latin typeface="Arial" panose="020B0604020202020204" pitchFamily="34" charset="0"/>
                <a:cs typeface="Arial" panose="020B0604020202020204" pitchFamily="34" charset="0"/>
              </a:rPr>
              <a:t>To eat is a necessity, but to eat intelligently is an art.    </a:t>
            </a:r>
          </a:p>
          <a:p>
            <a:pPr marL="0" indent="0">
              <a:buNone/>
            </a:pPr>
            <a:r>
              <a:rPr lang="en-US" dirty="0">
                <a:solidFill>
                  <a:srgbClr val="002060"/>
                </a:solidFill>
                <a:latin typeface="Arial" panose="020B0604020202020204" pitchFamily="34" charset="0"/>
                <a:cs typeface="Arial" panose="020B0604020202020204" pitchFamily="34" charset="0"/>
              </a:rPr>
              <a:t>					</a:t>
            </a:r>
            <a:r>
              <a:rPr lang="en-US" sz="2000" i="1" dirty="0">
                <a:solidFill>
                  <a:srgbClr val="002060"/>
                </a:solidFill>
                <a:latin typeface="Arial" panose="020B0604020202020204" pitchFamily="34" charset="0"/>
                <a:cs typeface="Arial" panose="020B0604020202020204" pitchFamily="34" charset="0"/>
              </a:rPr>
              <a:t>          ~ La </a:t>
            </a:r>
            <a:r>
              <a:rPr lang="en-US" sz="2000" i="1" dirty="0" err="1">
                <a:solidFill>
                  <a:srgbClr val="002060"/>
                </a:solidFill>
                <a:latin typeface="Arial" panose="020B0604020202020204" pitchFamily="34" charset="0"/>
                <a:cs typeface="Arial" panose="020B0604020202020204" pitchFamily="34" charset="0"/>
              </a:rPr>
              <a:t>Rochefoucald</a:t>
            </a:r>
            <a:endParaRPr lang="en-US" sz="2000" i="1" dirty="0">
              <a:solidFill>
                <a:srgbClr val="002060"/>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1026" name="Picture 2" descr="Image result for choosing what to eat">
            <a:extLst>
              <a:ext uri="{FF2B5EF4-FFF2-40B4-BE49-F238E27FC236}">
                <a16:creationId xmlns:a16="http://schemas.microsoft.com/office/drawing/2014/main" id="{C24BEDB7-1D4B-4B58-B608-28690ECB85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866900"/>
            <a:ext cx="5803899" cy="473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573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2" y="1371600"/>
            <a:ext cx="9828529" cy="2590800"/>
          </a:xfrm>
        </p:spPr>
        <p:txBody>
          <a:bodyPr>
            <a:normAutofit/>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We are able to apply various multivariate techniques to the dataset to better understand it and identify the relationships.</a:t>
            </a:r>
          </a:p>
          <a:p>
            <a:pPr>
              <a:buClr>
                <a:srgbClr val="002060"/>
              </a:buClr>
            </a:pPr>
            <a:r>
              <a:rPr lang="en-US" sz="2400" dirty="0">
                <a:solidFill>
                  <a:srgbClr val="002060"/>
                </a:solidFill>
                <a:latin typeface="Arial" panose="020B0604020202020204" pitchFamily="34" charset="0"/>
                <a:cs typeface="Arial" panose="020B0604020202020204" pitchFamily="34" charset="0"/>
              </a:rPr>
              <a:t>Most of the findings in this analysis are inline with the literature that we have studied from various papers online.</a:t>
            </a:r>
            <a:endParaRPr lang="en-US" sz="2000" dirty="0">
              <a:solidFill>
                <a:srgbClr val="002060"/>
              </a:solidFill>
              <a:latin typeface="Arial" panose="020B0604020202020204" pitchFamily="34" charset="0"/>
              <a:cs typeface="Arial" panose="020B0604020202020204" pitchFamily="34" charset="0"/>
            </a:endParaRPr>
          </a:p>
          <a:p>
            <a:pPr>
              <a:buClr>
                <a:srgbClr val="002060"/>
              </a:buClr>
            </a:pPr>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938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Future Work and further analysis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219200"/>
            <a:ext cx="9599930" cy="4114800"/>
          </a:xfrm>
        </p:spPr>
        <p:txBody>
          <a:bodyPr>
            <a:normAutofit/>
          </a:bodyPr>
          <a:lstStyle/>
          <a:p>
            <a:pPr>
              <a:buClr>
                <a:srgbClr val="002060"/>
              </a:buClr>
            </a:pPr>
            <a:r>
              <a:rPr lang="en-US" sz="2400" dirty="0">
                <a:solidFill>
                  <a:srgbClr val="002060"/>
                </a:solidFill>
                <a:latin typeface="Arial" panose="020B0604020202020204" pitchFamily="34" charset="0"/>
                <a:cs typeface="Arial" panose="020B0604020202020204" pitchFamily="34" charset="0"/>
              </a:rPr>
              <a:t>We can apply advanced multivariate techniques to find more relationships on this data. </a:t>
            </a:r>
          </a:p>
          <a:p>
            <a:pPr>
              <a:buClr>
                <a:srgbClr val="002060"/>
              </a:buClr>
            </a:pPr>
            <a:r>
              <a:rPr lang="en-US" sz="2400" dirty="0">
                <a:solidFill>
                  <a:srgbClr val="002060"/>
                </a:solidFill>
                <a:latin typeface="Arial" panose="020B0604020202020204" pitchFamily="34" charset="0"/>
                <a:cs typeface="Arial" panose="020B0604020202020204" pitchFamily="34" charset="0"/>
              </a:rPr>
              <a:t>We will do </a:t>
            </a:r>
            <a:r>
              <a:rPr lang="en-US" sz="2400" u="sng" dirty="0">
                <a:solidFill>
                  <a:srgbClr val="002060"/>
                </a:solidFill>
                <a:latin typeface="Arial" panose="020B0604020202020204" pitchFamily="34" charset="0"/>
                <a:cs typeface="Arial" panose="020B0604020202020204" pitchFamily="34" charset="0"/>
              </a:rPr>
              <a:t>sub-food group </a:t>
            </a:r>
            <a:r>
              <a:rPr lang="en-US" sz="2400" dirty="0">
                <a:solidFill>
                  <a:srgbClr val="002060"/>
                </a:solidFill>
                <a:latin typeface="Arial" panose="020B0604020202020204" pitchFamily="34" charset="0"/>
                <a:cs typeface="Arial" panose="020B0604020202020204" pitchFamily="34" charset="0"/>
              </a:rPr>
              <a:t>analysis using these techniques.</a:t>
            </a:r>
          </a:p>
          <a:p>
            <a:pPr>
              <a:buClr>
                <a:srgbClr val="002060"/>
              </a:buClr>
            </a:pPr>
            <a:r>
              <a:rPr lang="en-US" sz="2400" dirty="0">
                <a:solidFill>
                  <a:srgbClr val="002060"/>
                </a:solidFill>
                <a:latin typeface="Arial" panose="020B0604020202020204" pitchFamily="34" charset="0"/>
                <a:cs typeface="Arial" panose="020B0604020202020204" pitchFamily="34" charset="0"/>
              </a:rPr>
              <a:t>This dataset can be combined with data from other sources to gain more insights.</a:t>
            </a:r>
          </a:p>
          <a:p>
            <a:pPr>
              <a:buClr>
                <a:srgbClr val="002060"/>
              </a:buClr>
            </a:pPr>
            <a:r>
              <a:rPr lang="en-US" sz="2400" dirty="0">
                <a:solidFill>
                  <a:srgbClr val="002060"/>
                </a:solidFill>
                <a:latin typeface="Arial" panose="020B0604020202020204" pitchFamily="34" charset="0"/>
                <a:cs typeface="Arial" panose="020B0604020202020204" pitchFamily="34" charset="0"/>
              </a:rPr>
              <a:t>We plan to come up with prescriptions using the </a:t>
            </a:r>
            <a:r>
              <a:rPr lang="en-US" sz="2400" b="1" u="sng" dirty="0">
                <a:solidFill>
                  <a:srgbClr val="002060"/>
                </a:solidFill>
                <a:latin typeface="Arial" panose="020B0604020202020204" pitchFamily="34" charset="0"/>
                <a:cs typeface="Arial" panose="020B0604020202020204" pitchFamily="34" charset="0"/>
              </a:rPr>
              <a:t>Prescriptive Analytics</a:t>
            </a:r>
            <a:r>
              <a:rPr lang="en-US" sz="2400" dirty="0">
                <a:solidFill>
                  <a:srgbClr val="002060"/>
                </a:solidFill>
                <a:latin typeface="Arial" panose="020B0604020202020204" pitchFamily="34" charset="0"/>
                <a:cs typeface="Arial" panose="020B0604020202020204" pitchFamily="34" charset="0"/>
              </a:rPr>
              <a:t> techniques that we are going to take in the Summer semester in this course.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412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143000"/>
            <a:ext cx="9751060" cy="5029200"/>
          </a:xfrm>
        </p:spPr>
        <p:txBody>
          <a:bodyPr>
            <a:normAutofit/>
          </a:bodyPr>
          <a:lstStyle/>
          <a:p>
            <a:pPr>
              <a:buClr>
                <a:srgbClr val="002060"/>
              </a:buClr>
            </a:pPr>
            <a:r>
              <a:rPr lang="en-US" sz="2000" dirty="0">
                <a:solidFill>
                  <a:srgbClr val="002060"/>
                </a:solidFill>
                <a:latin typeface="Arial" panose="020B0604020202020204" pitchFamily="34" charset="0"/>
                <a:cs typeface="Arial" panose="020B0604020202020204" pitchFamily="34" charset="0"/>
              </a:rPr>
              <a:t>Class Lecture Notes </a:t>
            </a:r>
          </a:p>
          <a:p>
            <a:pPr>
              <a:buClr>
                <a:srgbClr val="002060"/>
              </a:buClr>
            </a:pPr>
            <a:r>
              <a:rPr lang="en-US" sz="2000" dirty="0">
                <a:solidFill>
                  <a:srgbClr val="002060"/>
                </a:solidFill>
                <a:latin typeface="Arial" panose="020B0604020202020204" pitchFamily="34" charset="0"/>
                <a:cs typeface="Arial" panose="020B0604020202020204" pitchFamily="34" charset="0"/>
                <a:hlinkClick r:id="rId2"/>
              </a:rPr>
              <a:t>https://stats.stackexchange.com</a:t>
            </a:r>
            <a:endParaRPr lang="en-US" sz="2000" dirty="0">
              <a:solidFill>
                <a:srgbClr val="002060"/>
              </a:solidFill>
              <a:latin typeface="Arial" panose="020B0604020202020204" pitchFamily="34" charset="0"/>
              <a:cs typeface="Arial" panose="020B0604020202020204" pitchFamily="34" charset="0"/>
            </a:endParaRPr>
          </a:p>
          <a:p>
            <a:pPr>
              <a:buClr>
                <a:srgbClr val="002060"/>
              </a:buClr>
            </a:pPr>
            <a:r>
              <a:rPr lang="en-US" sz="2000" dirty="0">
                <a:solidFill>
                  <a:srgbClr val="002060"/>
                </a:solidFill>
                <a:latin typeface="Arial" panose="020B0604020202020204" pitchFamily="34" charset="0"/>
                <a:cs typeface="Arial" panose="020B0604020202020204" pitchFamily="34" charset="0"/>
                <a:hlinkClick r:id="rId3"/>
              </a:rPr>
              <a:t>https://www.researchgate.net</a:t>
            </a:r>
            <a:endParaRPr lang="en-US" sz="2000" dirty="0">
              <a:solidFill>
                <a:srgbClr val="002060"/>
              </a:solidFill>
              <a:latin typeface="Arial" panose="020B0604020202020204" pitchFamily="34" charset="0"/>
              <a:cs typeface="Arial" panose="020B0604020202020204" pitchFamily="34" charset="0"/>
            </a:endParaRPr>
          </a:p>
          <a:p>
            <a:pPr>
              <a:buClr>
                <a:srgbClr val="002060"/>
              </a:buClr>
            </a:pPr>
            <a:r>
              <a:rPr lang="en-US" sz="2000" dirty="0">
                <a:solidFill>
                  <a:srgbClr val="002060"/>
                </a:solidFill>
                <a:latin typeface="Arial" panose="020B0604020202020204" pitchFamily="34" charset="0"/>
                <a:cs typeface="Arial" panose="020B0604020202020204" pitchFamily="34" charset="0"/>
                <a:hlinkClick r:id="rId4"/>
              </a:rPr>
              <a:t>https://www.sciencedirect.com</a:t>
            </a:r>
            <a:endParaRPr lang="en-US" sz="2000" dirty="0">
              <a:solidFill>
                <a:srgbClr val="002060"/>
              </a:solidFill>
              <a:latin typeface="Arial" panose="020B0604020202020204" pitchFamily="34" charset="0"/>
              <a:cs typeface="Arial" panose="020B0604020202020204" pitchFamily="34" charset="0"/>
            </a:endParaRPr>
          </a:p>
          <a:p>
            <a:pPr>
              <a:buClr>
                <a:srgbClr val="002060"/>
              </a:buClr>
            </a:pPr>
            <a:r>
              <a:rPr lang="en-IN" sz="2000" u="sng" dirty="0">
                <a:solidFill>
                  <a:srgbClr val="002060"/>
                </a:solidFill>
                <a:latin typeface="Arial" panose="020B0604020202020204" pitchFamily="34" charset="0"/>
                <a:cs typeface="Arial" panose="020B0604020202020204" pitchFamily="34" charset="0"/>
                <a:hlinkClick r:id="rId5"/>
              </a:rPr>
              <a:t>http://www.sthda.com/english/articles/25-cluster-analysis-in-r-practical-guide/111-types-of-clustering-methods-overview-and-quick-start-r-code/</a:t>
            </a:r>
            <a:endParaRPr lang="en-US" sz="2000" dirty="0">
              <a:solidFill>
                <a:srgbClr val="002060"/>
              </a:solidFill>
              <a:latin typeface="Arial" panose="020B0604020202020204" pitchFamily="34" charset="0"/>
              <a:cs typeface="Arial" panose="020B0604020202020204" pitchFamily="34" charset="0"/>
            </a:endParaRPr>
          </a:p>
          <a:p>
            <a:pPr>
              <a:buClr>
                <a:srgbClr val="002060"/>
              </a:buClr>
            </a:pPr>
            <a:r>
              <a:rPr lang="en-IN" sz="2000" u="sng" dirty="0">
                <a:solidFill>
                  <a:srgbClr val="002060"/>
                </a:solidFill>
                <a:latin typeface="Arial" panose="020B0604020202020204" pitchFamily="34" charset="0"/>
                <a:ea typeface="Calibri" panose="020F0502020204030204" pitchFamily="34" charset="0"/>
                <a:cs typeface="Arial" panose="020B0604020202020204" pitchFamily="34" charset="0"/>
                <a:hlinkClick r:id="rId6"/>
              </a:rPr>
              <a:t>https://data.world/jbeaulieu/pca-on-national-nutrient/workspace/file</a:t>
            </a:r>
            <a:endParaRPr lang="en-US" sz="2000" dirty="0">
              <a:solidFill>
                <a:srgbClr val="002060"/>
              </a:solidFill>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457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s with food">
            <a:extLst>
              <a:ext uri="{FF2B5EF4-FFF2-40B4-BE49-F238E27FC236}">
                <a16:creationId xmlns:a16="http://schemas.microsoft.com/office/drawing/2014/main" id="{D94F4BC0-8C64-4392-8ADB-965C4DE36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4012" y="1905000"/>
            <a:ext cx="5251451"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7BE796-C95D-42BE-B390-2D00D0C8E6FC}"/>
              </a:ext>
            </a:extLst>
          </p:cNvPr>
          <p:cNvSpPr txBox="1"/>
          <p:nvPr/>
        </p:nvSpPr>
        <p:spPr>
          <a:xfrm>
            <a:off x="1674812" y="1066800"/>
            <a:ext cx="7391400" cy="646331"/>
          </a:xfrm>
          <a:prstGeom prst="rect">
            <a:avLst/>
          </a:prstGeom>
          <a:noFill/>
        </p:spPr>
        <p:txBody>
          <a:bodyPr wrap="square" rtlCol="0">
            <a:spAutoFit/>
          </a:bodyPr>
          <a:lstStyle/>
          <a:p>
            <a:pPr algn="ctr"/>
            <a:r>
              <a:rPr lang="en-IN" sz="3600" dirty="0">
                <a:solidFill>
                  <a:srgbClr val="002060"/>
                </a:solidFill>
                <a:latin typeface="Arial" panose="020B0604020202020204" pitchFamily="34" charset="0"/>
                <a:ea typeface="+mj-ea"/>
                <a:cs typeface="Arial" panose="020B0604020202020204" pitchFamily="34" charset="0"/>
              </a:rPr>
              <a:t>Have</a:t>
            </a:r>
            <a:r>
              <a:rPr lang="en-IN" dirty="0"/>
              <a:t> </a:t>
            </a:r>
            <a:r>
              <a:rPr lang="en-IN" sz="3600" dirty="0">
                <a:solidFill>
                  <a:srgbClr val="002060"/>
                </a:solidFill>
                <a:latin typeface="Arial" panose="020B0604020202020204" pitchFamily="34" charset="0"/>
                <a:ea typeface="+mj-ea"/>
                <a:cs typeface="Arial" panose="020B0604020202020204" pitchFamily="34" charset="0"/>
              </a:rPr>
              <a:t>you decided what to eat</a:t>
            </a:r>
          </a:p>
        </p:txBody>
      </p:sp>
    </p:spTree>
    <p:extLst>
      <p:ext uri="{BB962C8B-B14F-4D97-AF65-F5344CB8AC3E}">
        <p14:creationId xmlns:p14="http://schemas.microsoft.com/office/powerpoint/2010/main" val="425695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p:txBody>
          <a:bodyPr>
            <a:normAutofit fontScale="90000"/>
          </a:bodyPr>
          <a:lstStyle/>
          <a:p>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r>
              <a:rPr lang="en-US" dirty="0">
                <a:solidFill>
                  <a:srgbClr val="002060"/>
                </a:solidFill>
                <a:latin typeface="Arial" panose="020B0604020202020204" pitchFamily="34" charset="0"/>
                <a:cs typeface="Arial" panose="020B0604020202020204" pitchFamily="34" charset="0"/>
              </a:rPr>
              <a:t>How the dataset looks?</a:t>
            </a:r>
            <a:br>
              <a:rPr lang="en-US" dirty="0">
                <a:solidFill>
                  <a:srgbClr val="002060"/>
                </a:solidFill>
                <a:latin typeface="Arial" panose="020B0604020202020204" pitchFamily="34" charset="0"/>
                <a:cs typeface="Arial" panose="020B0604020202020204" pitchFamily="34" charset="0"/>
              </a:rPr>
            </a:br>
            <a:endParaRPr lang="en-US" dirty="0">
              <a:solidFill>
                <a:srgbClr val="002060"/>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25BD9694-7409-43A2-B76C-BD3DA743F2AB}"/>
              </a:ext>
            </a:extLst>
          </p:cNvPr>
          <p:cNvPicPr>
            <a:picLocks noGrp="1" noChangeAspect="1"/>
          </p:cNvPicPr>
          <p:nvPr>
            <p:ph idx="1"/>
          </p:nvPr>
        </p:nvPicPr>
        <p:blipFill>
          <a:blip r:embed="rId2"/>
          <a:stretch>
            <a:fillRect/>
          </a:stretch>
        </p:blipFill>
        <p:spPr>
          <a:xfrm>
            <a:off x="1219517" y="1143000"/>
            <a:ext cx="10197543" cy="3810000"/>
          </a:xfrm>
          <a:prstGeom prst="rect">
            <a:avLst/>
          </a:prstGeom>
        </p:spPr>
      </p:pic>
      <p:sp>
        <p:nvSpPr>
          <p:cNvPr id="5" name="Rectangle 4">
            <a:extLst>
              <a:ext uri="{FF2B5EF4-FFF2-40B4-BE49-F238E27FC236}">
                <a16:creationId xmlns:a16="http://schemas.microsoft.com/office/drawing/2014/main" id="{F91BA26F-189B-4D15-A278-FBC774D48107}"/>
              </a:ext>
            </a:extLst>
          </p:cNvPr>
          <p:cNvSpPr/>
          <p:nvPr/>
        </p:nvSpPr>
        <p:spPr>
          <a:xfrm>
            <a:off x="1065213" y="4785948"/>
            <a:ext cx="10286999" cy="982961"/>
          </a:xfrm>
          <a:prstGeom prst="rect">
            <a:avLst/>
          </a:prstGeom>
        </p:spPr>
        <p:txBody>
          <a:bodyPr wrap="square">
            <a:spAutoFit/>
          </a:bodyPr>
          <a:lstStyle/>
          <a:p>
            <a:pPr algn="just">
              <a:lnSpc>
                <a:spcPct val="150000"/>
              </a:lnSpc>
              <a:spcAft>
                <a:spcPts val="800"/>
              </a:spcAft>
            </a:pPr>
            <a:endParaRPr lang="en-IN" sz="1800" u="sng" dirty="0">
              <a:solidFill>
                <a:srgbClr val="002060"/>
              </a:solidFill>
              <a:latin typeface="Calibri" panose="020F0502020204030204" pitchFamily="34" charset="0"/>
              <a:ea typeface="Calibri" panose="020F0502020204030204" pitchFamily="34" charset="0"/>
              <a:cs typeface="Times New Roman" panose="02020603050405020304" pitchFamily="18" charset="0"/>
              <a:hlinkClick r:id="rId3"/>
            </a:endParaRPr>
          </a:p>
          <a:p>
            <a:pPr algn="just">
              <a:lnSpc>
                <a:spcPct val="150000"/>
              </a:lnSpc>
              <a:spcAft>
                <a:spcPts val="800"/>
              </a:spcAft>
            </a:pPr>
            <a:r>
              <a:rPr lang="en-IN" sz="1800" u="sng" dirty="0">
                <a:solidFill>
                  <a:srgbClr val="002060"/>
                </a:solidFill>
                <a:latin typeface="Calibri" panose="020F0502020204030204" pitchFamily="34" charset="0"/>
                <a:ea typeface="Calibri" panose="020F0502020204030204" pitchFamily="34" charset="0"/>
                <a:cs typeface="Times New Roman" panose="02020603050405020304" pitchFamily="18" charset="0"/>
                <a:hlinkClick r:id="rId3"/>
              </a:rPr>
              <a:t>https://data.world/jbeaulieu/pca-on-national-nutrient/workspace/file</a:t>
            </a:r>
            <a:endPar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375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rot="17368525" flipH="1">
            <a:off x="5348348" y="4864666"/>
            <a:ext cx="137574" cy="1125353"/>
          </a:xfrm>
          <a:prstGeom prst="rect">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2" name="矩形 31"/>
          <p:cNvSpPr/>
          <p:nvPr/>
        </p:nvSpPr>
        <p:spPr>
          <a:xfrm rot="3222577">
            <a:off x="6524005" y="4906078"/>
            <a:ext cx="87731" cy="1125353"/>
          </a:xfrm>
          <a:prstGeom prst="rect">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1" name="矩形 30"/>
          <p:cNvSpPr/>
          <p:nvPr/>
        </p:nvSpPr>
        <p:spPr>
          <a:xfrm rot="18144688" flipH="1">
            <a:off x="5407911" y="3715820"/>
            <a:ext cx="114085" cy="1125353"/>
          </a:xfrm>
          <a:prstGeom prst="rect">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0" name="矩形 29"/>
          <p:cNvSpPr/>
          <p:nvPr/>
        </p:nvSpPr>
        <p:spPr>
          <a:xfrm rot="3628266">
            <a:off x="6392384" y="4091499"/>
            <a:ext cx="180239" cy="1125353"/>
          </a:xfrm>
          <a:prstGeom prst="rect">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p:txBody>
          <a:bodyPr>
            <a:normAutofit fontScale="90000"/>
          </a:bodyPr>
          <a:lstStyle/>
          <a:p>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br>
              <a:rPr lang="en-US" dirty="0">
                <a:solidFill>
                  <a:srgbClr val="002060"/>
                </a:solidFill>
                <a:latin typeface="Arial" panose="020B0604020202020204" pitchFamily="34" charset="0"/>
                <a:cs typeface="Arial" panose="020B0604020202020204" pitchFamily="34" charset="0"/>
              </a:rPr>
            </a:br>
            <a:r>
              <a:rPr lang="en-US" dirty="0">
                <a:solidFill>
                  <a:srgbClr val="002060"/>
                </a:solidFill>
                <a:latin typeface="Arial" panose="020B0604020202020204" pitchFamily="34" charset="0"/>
                <a:cs typeface="Arial" panose="020B0604020202020204" pitchFamily="34" charset="0"/>
              </a:rPr>
              <a:t>How the dataset looks?</a:t>
            </a:r>
            <a:br>
              <a:rPr lang="en-US" dirty="0">
                <a:solidFill>
                  <a:srgbClr val="002060"/>
                </a:solidFill>
                <a:latin typeface="Arial" panose="020B0604020202020204" pitchFamily="34" charset="0"/>
                <a:cs typeface="Arial" panose="020B0604020202020204" pitchFamily="34" charset="0"/>
              </a:rPr>
            </a:br>
            <a:endParaRPr lang="en-US" dirty="0">
              <a:solidFill>
                <a:srgbClr val="002060"/>
              </a:solidFill>
              <a:latin typeface="Arial" panose="020B0604020202020204" pitchFamily="34" charset="0"/>
              <a:cs typeface="Arial" panose="020B0604020202020204" pitchFamily="34" charset="0"/>
            </a:endParaRPr>
          </a:p>
        </p:txBody>
      </p:sp>
      <p:sp>
        <p:nvSpPr>
          <p:cNvPr id="5" name="圆角矩形 4"/>
          <p:cNvSpPr/>
          <p:nvPr/>
        </p:nvSpPr>
        <p:spPr>
          <a:xfrm>
            <a:off x="4281526" y="1349183"/>
            <a:ext cx="3583687" cy="494625"/>
          </a:xfrm>
          <a:prstGeom prst="roundRect">
            <a:avLst>
              <a:gd name="adj" fmla="val 42270"/>
            </a:avLst>
          </a:prstGeom>
          <a:gradFill>
            <a:gsLst>
              <a:gs pos="99000">
                <a:sysClr val="window" lastClr="FFFFFF"/>
              </a:gs>
              <a:gs pos="0">
                <a:sysClr val="window" lastClr="FFFFFF">
                  <a:lumMod val="95000"/>
                </a:sysClr>
              </a:gs>
            </a:gsLst>
            <a:lin ang="0" scaled="0"/>
          </a:gradFill>
          <a:ln w="12700" cap="flat" cmpd="sng" algn="ctr">
            <a:noFill/>
            <a:prstDash val="solid"/>
            <a:miter lim="800000"/>
          </a:ln>
          <a:effectLst>
            <a:innerShdw blurRad="63500" dist="127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dirty="0">
                <a:solidFill>
                  <a:srgbClr val="002060"/>
                </a:solidFill>
                <a:cs typeface="Arial" panose="020B0604020202020204" pitchFamily="34" charset="0"/>
              </a:rPr>
              <a:t>Food Group</a:t>
            </a:r>
            <a:endParaRPr kumimoji="0" lang="zh-CN" altLang="en-US" sz="18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5190776" y="2037463"/>
            <a:ext cx="1686239" cy="1685630"/>
            <a:chOff x="1200760" y="3842074"/>
            <a:chExt cx="1784148" cy="1784148"/>
          </a:xfrm>
          <a:blipFill>
            <a:blip r:embed="rId2"/>
            <a:stretch>
              <a:fillRect/>
            </a:stretch>
          </a:blipFill>
        </p:grpSpPr>
        <p:sp>
          <p:nvSpPr>
            <p:cNvPr id="8" name="椭圆 7"/>
            <p:cNvSpPr/>
            <p:nvPr/>
          </p:nvSpPr>
          <p:spPr>
            <a:xfrm>
              <a:off x="1200760" y="3842074"/>
              <a:ext cx="1784148" cy="1784148"/>
            </a:xfrm>
            <a:prstGeom prst="ellipse">
              <a:avLst/>
            </a:prstGeom>
            <a:gradFill>
              <a:gsLst>
                <a:gs pos="26000">
                  <a:srgbClr val="7030A0"/>
                </a:gs>
                <a:gs pos="100000">
                  <a:srgbClr val="CBCBCB"/>
                </a:gs>
              </a:gsLst>
              <a:lin ang="2700000" scaled="1"/>
            </a:gradFill>
            <a:ln w="31750" cap="flat" cmpd="sng" algn="ctr">
              <a:gradFill flip="none" rotWithShape="1">
                <a:gsLst>
                  <a:gs pos="0">
                    <a:sysClr val="window" lastClr="FFFFFF"/>
                  </a:gs>
                  <a:gs pos="100000">
                    <a:srgbClr val="CBCBCB"/>
                  </a:gs>
                </a:gsLst>
                <a:lin ang="2700000" scaled="1"/>
                <a:tileRect/>
              </a:gradFill>
              <a:prstDash val="solid"/>
              <a:miter lim="800000"/>
            </a:ln>
            <a:effectLst>
              <a:outerShdw blurRad="1270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 name="椭圆 8"/>
            <p:cNvSpPr/>
            <p:nvPr/>
          </p:nvSpPr>
          <p:spPr>
            <a:xfrm>
              <a:off x="1475770" y="4117085"/>
              <a:ext cx="1234127" cy="1234127"/>
            </a:xfrm>
            <a:prstGeom prst="ellipse">
              <a:avLst/>
            </a:prstGeom>
            <a:blipFill>
              <a:blip r:embed="rId3"/>
              <a:stretch>
                <a:fillRect/>
              </a:stretch>
            </a:blipFill>
            <a:ln w="12700" cap="flat" cmpd="sng" algn="ctr">
              <a:noFill/>
              <a:prstDash val="solid"/>
              <a:miter lim="800000"/>
            </a:ln>
            <a:effectLst>
              <a:innerShdw blurRad="1016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 name="组合 9"/>
          <p:cNvGrpSpPr/>
          <p:nvPr/>
        </p:nvGrpSpPr>
        <p:grpSpPr>
          <a:xfrm>
            <a:off x="6711427" y="3210534"/>
            <a:ext cx="1457974" cy="1457447"/>
            <a:chOff x="1200760" y="3842075"/>
            <a:chExt cx="1784148" cy="1784148"/>
          </a:xfrm>
        </p:grpSpPr>
        <p:sp>
          <p:nvSpPr>
            <p:cNvPr id="11" name="椭圆 10"/>
            <p:cNvSpPr/>
            <p:nvPr/>
          </p:nvSpPr>
          <p:spPr>
            <a:xfrm>
              <a:off x="1200760" y="3842075"/>
              <a:ext cx="1784148" cy="1784148"/>
            </a:xfrm>
            <a:prstGeom prst="ellipse">
              <a:avLst/>
            </a:prstGeom>
            <a:gradFill flip="none" rotWithShape="1">
              <a:gsLst>
                <a:gs pos="15000">
                  <a:srgbClr val="FFFF00"/>
                </a:gs>
                <a:gs pos="100000">
                  <a:srgbClr val="F3F3F3"/>
                </a:gs>
              </a:gsLst>
              <a:lin ang="2700000" scaled="1"/>
              <a:tileRect/>
            </a:gradFill>
            <a:ln w="31750" cap="flat" cmpd="sng" algn="ctr">
              <a:gradFill flip="none" rotWithShape="1">
                <a:gsLst>
                  <a:gs pos="0">
                    <a:sysClr val="window" lastClr="FFFFFF"/>
                  </a:gs>
                  <a:gs pos="100000">
                    <a:srgbClr val="CBCBCB"/>
                  </a:gs>
                </a:gsLst>
                <a:lin ang="2700000" scaled="1"/>
                <a:tileRect/>
              </a:gradFill>
              <a:prstDash val="solid"/>
              <a:miter lim="800000"/>
            </a:ln>
            <a:effectLst>
              <a:outerShdw blurRad="1270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 name="椭圆 11"/>
            <p:cNvSpPr/>
            <p:nvPr/>
          </p:nvSpPr>
          <p:spPr>
            <a:xfrm>
              <a:off x="1475770" y="4117085"/>
              <a:ext cx="1234127" cy="1234127"/>
            </a:xfrm>
            <a:prstGeom prst="ellipse">
              <a:avLst/>
            </a:prstGeom>
            <a:blipFill>
              <a:blip r:embed="rId4"/>
              <a:stretch>
                <a:fillRect/>
              </a:stretch>
            </a:blipFill>
            <a:ln w="12700" cap="flat" cmpd="sng" algn="ctr">
              <a:noFill/>
              <a:prstDash val="solid"/>
              <a:miter lim="800000"/>
            </a:ln>
            <a:effectLst>
              <a:innerShdw blurRad="1016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3" name="组合 12"/>
          <p:cNvGrpSpPr/>
          <p:nvPr/>
        </p:nvGrpSpPr>
        <p:grpSpPr>
          <a:xfrm>
            <a:off x="4104966" y="3040329"/>
            <a:ext cx="1145447" cy="1145033"/>
            <a:chOff x="1200760" y="3842075"/>
            <a:chExt cx="1784148" cy="1784148"/>
          </a:xfrm>
        </p:grpSpPr>
        <p:sp>
          <p:nvSpPr>
            <p:cNvPr id="14" name="椭圆 13"/>
            <p:cNvSpPr/>
            <p:nvPr/>
          </p:nvSpPr>
          <p:spPr>
            <a:xfrm>
              <a:off x="1200760" y="3842075"/>
              <a:ext cx="1784148" cy="1784148"/>
            </a:xfrm>
            <a:prstGeom prst="ellipse">
              <a:avLst/>
            </a:prstGeom>
            <a:gradFill flip="none" rotWithShape="1">
              <a:gsLst>
                <a:gs pos="35000">
                  <a:srgbClr val="FF3399"/>
                </a:gs>
                <a:gs pos="100000">
                  <a:srgbClr val="F3F3F3"/>
                </a:gs>
              </a:gsLst>
              <a:lin ang="2700000" scaled="1"/>
              <a:tileRect/>
            </a:gradFill>
            <a:ln w="31750" cap="flat" cmpd="sng" algn="ctr">
              <a:gradFill flip="none" rotWithShape="1">
                <a:gsLst>
                  <a:gs pos="0">
                    <a:sysClr val="window" lastClr="FFFFFF"/>
                  </a:gs>
                  <a:gs pos="100000">
                    <a:srgbClr val="CBCBCB"/>
                  </a:gs>
                </a:gsLst>
                <a:lin ang="2700000" scaled="1"/>
                <a:tileRect/>
              </a:gradFill>
              <a:prstDash val="solid"/>
              <a:miter lim="800000"/>
            </a:ln>
            <a:effectLst>
              <a:outerShdw blurRad="1270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5" name="椭圆 14"/>
            <p:cNvSpPr/>
            <p:nvPr/>
          </p:nvSpPr>
          <p:spPr>
            <a:xfrm>
              <a:off x="1475770" y="4117085"/>
              <a:ext cx="1234127" cy="1234127"/>
            </a:xfrm>
            <a:prstGeom prst="ellipse">
              <a:avLst/>
            </a:prstGeom>
            <a:blipFill>
              <a:blip r:embed="rId5"/>
              <a:stretch>
                <a:fillRect/>
              </a:stretch>
            </a:blipFill>
            <a:ln w="12700" cap="flat" cmpd="sng" algn="ctr">
              <a:noFill/>
              <a:prstDash val="solid"/>
              <a:miter lim="800000"/>
            </a:ln>
            <a:effectLst>
              <a:innerShdw blurRad="1016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6" name="组合 15"/>
          <p:cNvGrpSpPr/>
          <p:nvPr/>
        </p:nvGrpSpPr>
        <p:grpSpPr>
          <a:xfrm>
            <a:off x="6482504" y="4716267"/>
            <a:ext cx="917585" cy="917254"/>
            <a:chOff x="1200760" y="3842075"/>
            <a:chExt cx="1784148" cy="1784148"/>
          </a:xfrm>
        </p:grpSpPr>
        <p:sp>
          <p:nvSpPr>
            <p:cNvPr id="17" name="椭圆 16"/>
            <p:cNvSpPr/>
            <p:nvPr/>
          </p:nvSpPr>
          <p:spPr>
            <a:xfrm>
              <a:off x="1200760" y="3842075"/>
              <a:ext cx="1784148" cy="1784148"/>
            </a:xfrm>
            <a:prstGeom prst="ellipse">
              <a:avLst/>
            </a:prstGeom>
            <a:gradFill flip="none" rotWithShape="1">
              <a:gsLst>
                <a:gs pos="48000">
                  <a:srgbClr val="66FF33"/>
                </a:gs>
                <a:gs pos="100000">
                  <a:srgbClr val="F3F3F3"/>
                </a:gs>
              </a:gsLst>
              <a:lin ang="2700000" scaled="1"/>
              <a:tileRect/>
            </a:gradFill>
            <a:ln w="31750" cap="flat" cmpd="sng" algn="ctr">
              <a:gradFill flip="none" rotWithShape="1">
                <a:gsLst>
                  <a:gs pos="0">
                    <a:sysClr val="window" lastClr="FFFFFF"/>
                  </a:gs>
                  <a:gs pos="100000">
                    <a:srgbClr val="CBCBCB"/>
                  </a:gs>
                </a:gsLst>
                <a:lin ang="2700000" scaled="1"/>
                <a:tileRect/>
              </a:gradFill>
              <a:prstDash val="solid"/>
              <a:miter lim="800000"/>
            </a:ln>
            <a:effectLst>
              <a:outerShdw blurRad="1270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8" name="椭圆 17"/>
            <p:cNvSpPr/>
            <p:nvPr/>
          </p:nvSpPr>
          <p:spPr>
            <a:xfrm>
              <a:off x="1475770" y="4117085"/>
              <a:ext cx="1234127" cy="1234127"/>
            </a:xfrm>
            <a:prstGeom prst="ellipse">
              <a:avLst/>
            </a:prstGeom>
            <a:blipFill>
              <a:blip r:embed="rId6"/>
              <a:stretch>
                <a:fillRect/>
              </a:stretch>
            </a:blipFill>
            <a:ln w="12700" cap="flat" cmpd="sng" algn="ctr">
              <a:noFill/>
              <a:prstDash val="solid"/>
              <a:miter lim="800000"/>
            </a:ln>
            <a:effectLst>
              <a:innerShdw blurRad="1016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9" name="文本框 113"/>
          <p:cNvSpPr txBox="1"/>
          <p:nvPr/>
        </p:nvSpPr>
        <p:spPr>
          <a:xfrm>
            <a:off x="2099399" y="3690586"/>
            <a:ext cx="1524000" cy="2308324"/>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Calcium_mg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Copper_mcg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Iron_mg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Magnesium_mg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Manganese_mg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Phosphorus_mg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Selenium_mcg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Zinc_mg</a:t>
            </a:r>
            <a:endParaRPr kumimoji="0" lang="zh-CN" altLang="en-US" sz="1200" b="1" i="0" u="none" strike="noStrike" kern="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113"/>
          <p:cNvSpPr txBox="1"/>
          <p:nvPr/>
        </p:nvSpPr>
        <p:spPr>
          <a:xfrm>
            <a:off x="8004773" y="1957858"/>
            <a:ext cx="1715332" cy="1477328"/>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Energy_kcal</a:t>
            </a:r>
            <a:r>
              <a:rPr lang="en-US" altLang="zh-CN" sz="1200" b="1" kern="0"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Sugar_g</a:t>
            </a:r>
            <a:r>
              <a:rPr lang="en-US" altLang="zh-CN" sz="1200" b="1" kern="0"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Protein_g</a:t>
            </a:r>
            <a:r>
              <a:rPr lang="en-US" altLang="zh-CN" sz="1200" b="1" kern="0"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Fiber_g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Fat_g</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Carb_g</a:t>
            </a:r>
            <a:r>
              <a:rPr lang="en-US" altLang="zh-CN" sz="1200" b="1" kern="0"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1050" kern="0" dirty="0">
                <a:solidFill>
                  <a:sysClr val="windowText" lastClr="000000">
                    <a:lumMod val="50000"/>
                    <a:lumOff val="50000"/>
                  </a:sysClr>
                </a:solidFill>
                <a:latin typeface="微软雅黑" panose="020B0503020204020204" pitchFamily="34" charset="-122"/>
                <a:ea typeface="微软雅黑" panose="020B0503020204020204" pitchFamily="34" charset="-122"/>
              </a:rPr>
              <a:t>          </a:t>
            </a:r>
            <a:endPar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904489" y="4390997"/>
            <a:ext cx="1078148" cy="1077758"/>
            <a:chOff x="1497608" y="2954884"/>
            <a:chExt cx="1437344" cy="1437343"/>
          </a:xfrm>
        </p:grpSpPr>
        <p:sp>
          <p:nvSpPr>
            <p:cNvPr id="22" name="椭圆 21"/>
            <p:cNvSpPr/>
            <p:nvPr/>
          </p:nvSpPr>
          <p:spPr>
            <a:xfrm>
              <a:off x="1497608" y="2954884"/>
              <a:ext cx="1437344" cy="1437343"/>
            </a:xfrm>
            <a:prstGeom prst="ellipse">
              <a:avLst/>
            </a:prstGeom>
            <a:gradFill>
              <a:gsLst>
                <a:gs pos="77000">
                  <a:srgbClr val="1EE9FE"/>
                </a:gs>
                <a:gs pos="100000">
                  <a:srgbClr val="01ACBE"/>
                </a:gs>
              </a:gsLst>
              <a:lin ang="2700000" scaled="1"/>
            </a:gradFill>
            <a:ln w="12700" cap="flat" cmpd="sng" algn="ctr">
              <a:noFill/>
              <a:prstDash val="solid"/>
              <a:miter lim="800000"/>
            </a:ln>
            <a:effectLst>
              <a:outerShdw blurRad="254000" dist="1143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23" name="椭圆 22"/>
            <p:cNvSpPr/>
            <p:nvPr/>
          </p:nvSpPr>
          <p:spPr>
            <a:xfrm>
              <a:off x="1612762" y="3043819"/>
              <a:ext cx="1207034" cy="1207032"/>
            </a:xfrm>
            <a:prstGeom prst="ellipse">
              <a:avLst/>
            </a:prstGeom>
            <a:blipFill>
              <a:blip r:embed="rId7"/>
              <a:stretch>
                <a:fillRect/>
              </a:stretch>
            </a:blipFill>
            <a:ln w="88900" cap="flat" cmpd="sng" algn="ctr">
              <a:gradFill flip="none" rotWithShape="1">
                <a:gsLst>
                  <a:gs pos="0">
                    <a:srgbClr val="01ACBE"/>
                  </a:gs>
                  <a:gs pos="100000">
                    <a:srgbClr val="1EE9FE"/>
                  </a:gs>
                </a:gsLst>
                <a:lin ang="2700000" scaled="1"/>
                <a:tileRect/>
              </a:gradFill>
              <a:prstDash val="solid"/>
              <a:miter lim="800000"/>
            </a:ln>
            <a:effectLst>
              <a:innerShdw blurRad="254000" dist="889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24" name="文本框 113"/>
          <p:cNvSpPr txBox="1"/>
          <p:nvPr/>
        </p:nvSpPr>
        <p:spPr>
          <a:xfrm>
            <a:off x="2803236" y="1840000"/>
            <a:ext cx="1640326" cy="1200329"/>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ShortDescrip</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CommonName</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MfgName</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ScientificName</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5" name="文本框 113"/>
          <p:cNvSpPr txBox="1"/>
          <p:nvPr/>
        </p:nvSpPr>
        <p:spPr>
          <a:xfrm>
            <a:off x="8304212" y="4609542"/>
            <a:ext cx="1584176" cy="1200329"/>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Folate_USRDA</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Niacin_USRDA</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Riboflavin_USRDA</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a:p>
            <a:pPr algn="just" fontAlgn="auto">
              <a:lnSpc>
                <a:spcPct val="150000"/>
              </a:lnSpc>
              <a:spcBef>
                <a:spcPts val="0"/>
              </a:spcBef>
              <a:spcAft>
                <a:spcPts val="0"/>
              </a:spcAft>
              <a:defRPr/>
            </a:pPr>
            <a:r>
              <a:rPr lang="en-US" altLang="zh-CN" sz="1200" b="1" kern="0" dirty="0" err="1">
                <a:solidFill>
                  <a:schemeClr val="accent6">
                    <a:lumMod val="50000"/>
                  </a:schemeClr>
                </a:solidFill>
                <a:latin typeface="微软雅黑" panose="020B0503020204020204" pitchFamily="34" charset="-122"/>
                <a:ea typeface="微软雅黑" panose="020B0503020204020204" pitchFamily="34" charset="-122"/>
              </a:rPr>
              <a:t>Thiamin_USRDA</a:t>
            </a:r>
            <a:endParaRPr lang="en-US" altLang="zh-CN" sz="1200" b="1" kern="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5918212" y="3730697"/>
            <a:ext cx="231365" cy="2570468"/>
          </a:xfrm>
          <a:prstGeom prst="rect">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34" name="组合 33"/>
          <p:cNvGrpSpPr/>
          <p:nvPr/>
        </p:nvGrpSpPr>
        <p:grpSpPr>
          <a:xfrm>
            <a:off x="4982637" y="5671371"/>
            <a:ext cx="564393" cy="555415"/>
            <a:chOff x="646691" y="2628229"/>
            <a:chExt cx="2672598" cy="2631032"/>
          </a:xfrm>
        </p:grpSpPr>
        <p:grpSp>
          <p:nvGrpSpPr>
            <p:cNvPr id="35" name="组合 34"/>
            <p:cNvGrpSpPr/>
            <p:nvPr/>
          </p:nvGrpSpPr>
          <p:grpSpPr>
            <a:xfrm>
              <a:off x="1066991" y="3331434"/>
              <a:ext cx="1712544" cy="1927827"/>
              <a:chOff x="3442680" y="2338959"/>
              <a:chExt cx="3567427" cy="4015885"/>
            </a:xfrm>
            <a:solidFill>
              <a:sysClr val="window" lastClr="FFFFFF">
                <a:lumMod val="65000"/>
              </a:sysClr>
            </a:solidFill>
            <a:effectLst/>
          </p:grpSpPr>
          <p:sp>
            <p:nvSpPr>
              <p:cNvPr id="41" name="矩形 40"/>
              <p:cNvSpPr/>
              <p:nvPr/>
            </p:nvSpPr>
            <p:spPr>
              <a:xfrm>
                <a:off x="5138533" y="2338959"/>
                <a:ext cx="246743" cy="40158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2" name="矩形 41"/>
              <p:cNvSpPr/>
              <p:nvPr/>
            </p:nvSpPr>
            <p:spPr>
              <a:xfrm rot="3540000">
                <a:off x="5934433" y="3106991"/>
                <a:ext cx="246743"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3" name="矩形 42"/>
              <p:cNvSpPr/>
              <p:nvPr/>
            </p:nvSpPr>
            <p:spPr>
              <a:xfrm rot="3000000">
                <a:off x="5675244" y="4619284"/>
                <a:ext cx="246743" cy="1445997"/>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4" name="矩形 43"/>
              <p:cNvSpPr/>
              <p:nvPr/>
            </p:nvSpPr>
            <p:spPr>
              <a:xfrm rot="18060000" flipH="1">
                <a:off x="4447752" y="2660478"/>
                <a:ext cx="160051"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5" name="矩形 44"/>
              <p:cNvSpPr/>
              <p:nvPr/>
            </p:nvSpPr>
            <p:spPr>
              <a:xfrm rot="17340000" flipH="1">
                <a:off x="4336072" y="3870037"/>
                <a:ext cx="117819"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36" name="椭圆 35"/>
            <p:cNvSpPr/>
            <p:nvPr/>
          </p:nvSpPr>
          <p:spPr>
            <a:xfrm>
              <a:off x="1413019" y="2628229"/>
              <a:ext cx="1079165" cy="1079165"/>
            </a:xfrm>
            <a:prstGeom prst="ellipse">
              <a:avLst/>
            </a:prstGeom>
            <a:solidFill>
              <a:srgbClr val="FFB850"/>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7" name="椭圆 36"/>
            <p:cNvSpPr/>
            <p:nvPr/>
          </p:nvSpPr>
          <p:spPr>
            <a:xfrm>
              <a:off x="646691" y="4058872"/>
              <a:ext cx="832935" cy="832935"/>
            </a:xfrm>
            <a:prstGeom prst="ellipse">
              <a:avLst/>
            </a:prstGeom>
            <a:solidFill>
              <a:srgbClr val="01ACBE"/>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8" name="椭圆 37"/>
            <p:cNvSpPr/>
            <p:nvPr/>
          </p:nvSpPr>
          <p:spPr>
            <a:xfrm>
              <a:off x="2239703" y="4343238"/>
              <a:ext cx="587239" cy="587239"/>
            </a:xfrm>
            <a:prstGeom prst="ellipse">
              <a:avLst/>
            </a:prstGeom>
            <a:solidFill>
              <a:srgbClr val="663A77"/>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9" name="椭圆 38"/>
            <p:cNvSpPr/>
            <p:nvPr/>
          </p:nvSpPr>
          <p:spPr>
            <a:xfrm>
              <a:off x="717904" y="3257202"/>
              <a:ext cx="733068" cy="733068"/>
            </a:xfrm>
            <a:prstGeom prst="ellipse">
              <a:avLst/>
            </a:prstGeom>
            <a:solidFill>
              <a:srgbClr val="F6615B"/>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0" name="椭圆 39"/>
            <p:cNvSpPr/>
            <p:nvPr/>
          </p:nvSpPr>
          <p:spPr>
            <a:xfrm>
              <a:off x="2386211" y="3379248"/>
              <a:ext cx="933078" cy="933080"/>
            </a:xfrm>
            <a:prstGeom prst="ellipse">
              <a:avLst/>
            </a:prstGeom>
            <a:solidFill>
              <a:srgbClr val="00AF92"/>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6" name="组合 45"/>
          <p:cNvGrpSpPr/>
          <p:nvPr/>
        </p:nvGrpSpPr>
        <p:grpSpPr>
          <a:xfrm>
            <a:off x="6355851" y="5782886"/>
            <a:ext cx="424037" cy="417290"/>
            <a:chOff x="646691" y="2628229"/>
            <a:chExt cx="2672598" cy="2631032"/>
          </a:xfrm>
        </p:grpSpPr>
        <p:grpSp>
          <p:nvGrpSpPr>
            <p:cNvPr id="47" name="组合 46"/>
            <p:cNvGrpSpPr/>
            <p:nvPr/>
          </p:nvGrpSpPr>
          <p:grpSpPr>
            <a:xfrm>
              <a:off x="1066991" y="3331434"/>
              <a:ext cx="1712544" cy="1927827"/>
              <a:chOff x="3442680" y="2338959"/>
              <a:chExt cx="3567427" cy="4015885"/>
            </a:xfrm>
            <a:solidFill>
              <a:sysClr val="window" lastClr="FFFFFF">
                <a:lumMod val="65000"/>
              </a:sysClr>
            </a:solidFill>
            <a:effectLst/>
          </p:grpSpPr>
          <p:sp>
            <p:nvSpPr>
              <p:cNvPr id="53" name="矩形 52"/>
              <p:cNvSpPr/>
              <p:nvPr/>
            </p:nvSpPr>
            <p:spPr>
              <a:xfrm>
                <a:off x="5138533" y="2338959"/>
                <a:ext cx="246743" cy="40158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4" name="矩形 53"/>
              <p:cNvSpPr/>
              <p:nvPr/>
            </p:nvSpPr>
            <p:spPr>
              <a:xfrm rot="3540000">
                <a:off x="5934433" y="3106991"/>
                <a:ext cx="246743"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5" name="矩形 54"/>
              <p:cNvSpPr/>
              <p:nvPr/>
            </p:nvSpPr>
            <p:spPr>
              <a:xfrm rot="3000000">
                <a:off x="5675244" y="4619284"/>
                <a:ext cx="246743" cy="1445997"/>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6" name="矩形 55"/>
              <p:cNvSpPr/>
              <p:nvPr/>
            </p:nvSpPr>
            <p:spPr>
              <a:xfrm rot="18060000" flipH="1">
                <a:off x="4447752" y="2660478"/>
                <a:ext cx="160051"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7" name="矩形 56"/>
              <p:cNvSpPr/>
              <p:nvPr/>
            </p:nvSpPr>
            <p:spPr>
              <a:xfrm rot="17340000" flipH="1">
                <a:off x="4336072" y="3870037"/>
                <a:ext cx="117819" cy="1904604"/>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48" name="椭圆 47"/>
            <p:cNvSpPr/>
            <p:nvPr/>
          </p:nvSpPr>
          <p:spPr>
            <a:xfrm>
              <a:off x="1413019" y="2628229"/>
              <a:ext cx="1079165" cy="1079165"/>
            </a:xfrm>
            <a:prstGeom prst="ellipse">
              <a:avLst/>
            </a:prstGeom>
            <a:solidFill>
              <a:srgbClr val="FFB850"/>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9" name="椭圆 48"/>
            <p:cNvSpPr/>
            <p:nvPr/>
          </p:nvSpPr>
          <p:spPr>
            <a:xfrm>
              <a:off x="646691" y="4058872"/>
              <a:ext cx="832935" cy="832935"/>
            </a:xfrm>
            <a:prstGeom prst="ellipse">
              <a:avLst/>
            </a:prstGeom>
            <a:solidFill>
              <a:srgbClr val="01ACBE"/>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0" name="椭圆 49"/>
            <p:cNvSpPr/>
            <p:nvPr/>
          </p:nvSpPr>
          <p:spPr>
            <a:xfrm>
              <a:off x="2239703" y="4343238"/>
              <a:ext cx="587239" cy="587239"/>
            </a:xfrm>
            <a:prstGeom prst="ellipse">
              <a:avLst/>
            </a:prstGeom>
            <a:solidFill>
              <a:srgbClr val="663A77"/>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1" name="椭圆 50"/>
            <p:cNvSpPr/>
            <p:nvPr/>
          </p:nvSpPr>
          <p:spPr>
            <a:xfrm>
              <a:off x="717904" y="3257202"/>
              <a:ext cx="733068" cy="733068"/>
            </a:xfrm>
            <a:prstGeom prst="ellipse">
              <a:avLst/>
            </a:prstGeom>
            <a:solidFill>
              <a:srgbClr val="F6615B"/>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2" name="椭圆 51"/>
            <p:cNvSpPr/>
            <p:nvPr/>
          </p:nvSpPr>
          <p:spPr>
            <a:xfrm>
              <a:off x="2386211" y="3379248"/>
              <a:ext cx="933078" cy="933080"/>
            </a:xfrm>
            <a:prstGeom prst="ellipse">
              <a:avLst/>
            </a:prstGeom>
            <a:solidFill>
              <a:srgbClr val="00AF92"/>
            </a:solidFill>
            <a:ln w="317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Tree>
    <p:extLst>
      <p:ext uri="{BB962C8B-B14F-4D97-AF65-F5344CB8AC3E}">
        <p14:creationId xmlns:p14="http://schemas.microsoft.com/office/powerpoint/2010/main" val="116312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9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6" presetClass="emph" presetSubtype="0" fill="hold" nodeType="withEffect">
                                  <p:stCondLst>
                                    <p:cond delay="0"/>
                                  </p:stCondLst>
                                  <p:childTnLst>
                                    <p:animScale>
                                      <p:cBhvr>
                                        <p:cTn id="20" dur="10" fill="hold"/>
                                        <p:tgtEl>
                                          <p:spTgt spid="21"/>
                                        </p:tgtEl>
                                      </p:cBhvr>
                                      <p:by x="100000" y="2000"/>
                                    </p:animScale>
                                  </p:childTnLst>
                                </p:cTn>
                              </p:par>
                              <p:par>
                                <p:cTn id="21" presetID="6" presetClass="emph" presetSubtype="0" fill="hold" nodeType="withEffect">
                                  <p:stCondLst>
                                    <p:cond delay="750"/>
                                  </p:stCondLst>
                                  <p:childTnLst>
                                    <p:animScale>
                                      <p:cBhvr>
                                        <p:cTn id="22" dur="500" fill="hold"/>
                                        <p:tgtEl>
                                          <p:spTgt spid="21"/>
                                        </p:tgtEl>
                                      </p:cBhvr>
                                      <p:by x="100000" y="5000000"/>
                                    </p:animScale>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2150"/>
                            </p:stCondLst>
                            <p:childTnLst>
                              <p:par>
                                <p:cTn id="30" presetID="22" presetClass="entr" presetSubtype="4"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par>
                          <p:cTn id="33" fill="hold">
                            <p:stCondLst>
                              <p:cond delay="2650"/>
                            </p:stCondLst>
                            <p:childTnLst>
                              <p:par>
                                <p:cTn id="34" presetID="22" presetClass="entr" presetSubtype="4"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Motivation behind studying this data</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800600"/>
          </a:xfrm>
        </p:spPr>
        <p:txBody>
          <a:bodyPr>
            <a:normAutofit/>
          </a:bodyPr>
          <a:lstStyle/>
          <a:p>
            <a:pPr>
              <a:buClr>
                <a:srgbClr val="002060"/>
              </a:buClr>
            </a:pPr>
            <a:r>
              <a:rPr lang="en-US" dirty="0">
                <a:solidFill>
                  <a:srgbClr val="002060"/>
                </a:solidFill>
                <a:latin typeface="Arial" panose="020B0604020202020204" pitchFamily="34" charset="0"/>
                <a:cs typeface="Arial" panose="020B0604020202020204" pitchFamily="34" charset="0"/>
              </a:rPr>
              <a:t>The main motivation is to identify what food groups are rich in what contents so that a proper Nutrition Plan can be designed.</a:t>
            </a:r>
          </a:p>
          <a:p>
            <a:pPr>
              <a:buClr>
                <a:srgbClr val="002060"/>
              </a:buClr>
            </a:pPr>
            <a:r>
              <a:rPr lang="en-US" dirty="0">
                <a:solidFill>
                  <a:srgbClr val="002060"/>
                </a:solidFill>
                <a:latin typeface="Arial" panose="020B0604020202020204" pitchFamily="34" charset="0"/>
                <a:cs typeface="Arial" panose="020B0604020202020204" pitchFamily="34" charset="0"/>
              </a:rPr>
              <a:t>It will also help us in identify various elements that are rich in each of the foods so that whenever we are deficit of any of the elements in our diet, we can add those foods that are rich in that particular element.</a:t>
            </a:r>
          </a:p>
        </p:txBody>
      </p:sp>
    </p:spTree>
    <p:extLst>
      <p:ext uri="{BB962C8B-B14F-4D97-AF65-F5344CB8AC3E}">
        <p14:creationId xmlns:p14="http://schemas.microsoft.com/office/powerpoint/2010/main" val="424906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9751060" cy="457200"/>
          </a:xfrm>
        </p:spPr>
        <p:txBody>
          <a:bodyPr>
            <a:noAutofit/>
          </a:bodyPr>
          <a:lstStyle/>
          <a:p>
            <a:pPr>
              <a:buClr>
                <a:srgbClr val="002060"/>
              </a:buClr>
            </a:pPr>
            <a:r>
              <a:rPr lang="en-US" dirty="0">
                <a:solidFill>
                  <a:srgbClr val="002060"/>
                </a:solidFill>
                <a:latin typeface="Arial" panose="020B0604020202020204" pitchFamily="34" charset="0"/>
                <a:cs typeface="Arial" panose="020B0604020202020204" pitchFamily="34" charset="0"/>
              </a:rPr>
              <a:t>Is there a relation between Carbs and Sugars?</a:t>
            </a:r>
          </a:p>
        </p:txBody>
      </p:sp>
      <p:pic>
        <p:nvPicPr>
          <p:cNvPr id="5" name="Picture 4">
            <a:extLst>
              <a:ext uri="{FF2B5EF4-FFF2-40B4-BE49-F238E27FC236}">
                <a16:creationId xmlns:a16="http://schemas.microsoft.com/office/drawing/2014/main" id="{59EE56AF-2DE5-9A43-83D5-9CF40CF04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1803400"/>
            <a:ext cx="7213600" cy="4724400"/>
          </a:xfrm>
          <a:prstGeom prst="rect">
            <a:avLst/>
          </a:prstGeom>
        </p:spPr>
      </p:pic>
    </p:spTree>
    <p:extLst>
      <p:ext uri="{BB962C8B-B14F-4D97-AF65-F5344CB8AC3E}">
        <p14:creationId xmlns:p14="http://schemas.microsoft.com/office/powerpoint/2010/main" val="1744201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pic>
        <p:nvPicPr>
          <p:cNvPr id="5" name="Content Placeholder 4">
            <a:extLst>
              <a:ext uri="{FF2B5EF4-FFF2-40B4-BE49-F238E27FC236}">
                <a16:creationId xmlns:a16="http://schemas.microsoft.com/office/drawing/2014/main" id="{E07D9DAE-D8C3-EE40-B945-08C437C71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8012" y="1219200"/>
            <a:ext cx="7291136" cy="4800600"/>
          </a:xfrm>
        </p:spPr>
      </p:pic>
      <p:sp>
        <p:nvSpPr>
          <p:cNvPr id="6" name="TextBox 5">
            <a:extLst>
              <a:ext uri="{FF2B5EF4-FFF2-40B4-BE49-F238E27FC236}">
                <a16:creationId xmlns:a16="http://schemas.microsoft.com/office/drawing/2014/main" id="{688DEB6C-9292-5843-AE80-9DD393C5D286}"/>
              </a:ext>
            </a:extLst>
          </p:cNvPr>
          <p:cNvSpPr txBox="1"/>
          <p:nvPr/>
        </p:nvSpPr>
        <p:spPr>
          <a:xfrm>
            <a:off x="608012" y="1905000"/>
            <a:ext cx="37338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2060"/>
                </a:solidFill>
                <a:latin typeface="Arial" panose="020B0604020202020204" pitchFamily="34" charset="0"/>
                <a:cs typeface="Arial" panose="020B0604020202020204" pitchFamily="34" charset="0"/>
              </a:rPr>
              <a:t>Here we can see that sweets, breakfast cereals and cereal grains and pasta are outliers</a:t>
            </a:r>
          </a:p>
        </p:txBody>
      </p:sp>
    </p:spTree>
    <p:extLst>
      <p:ext uri="{BB962C8B-B14F-4D97-AF65-F5344CB8AC3E}">
        <p14:creationId xmlns:p14="http://schemas.microsoft.com/office/powerpoint/2010/main" val="2035581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64B-0F49-4793-B417-1329245D0D17}"/>
              </a:ext>
            </a:extLst>
          </p:cNvPr>
          <p:cNvSpPr>
            <a:spLocks noGrp="1"/>
          </p:cNvSpPr>
          <p:nvPr>
            <p:ph type="title"/>
          </p:nvPr>
        </p:nvSpPr>
        <p:spPr>
          <a:xfrm>
            <a:off x="1218883" y="152400"/>
            <a:ext cx="9523729" cy="914400"/>
          </a:xfrm>
        </p:spPr>
        <p:txBody>
          <a:bodyPr/>
          <a:lstStyle/>
          <a:p>
            <a:r>
              <a:rPr lang="en-US" dirty="0">
                <a:solidFill>
                  <a:srgbClr val="002060"/>
                </a:solidFill>
                <a:latin typeface="Arial" panose="020B0604020202020204" pitchFamily="34" charset="0"/>
                <a:cs typeface="Arial" panose="020B0604020202020204" pitchFamily="34" charset="0"/>
              </a:rPr>
              <a:t>Visualizing the dataset</a:t>
            </a:r>
          </a:p>
        </p:txBody>
      </p:sp>
      <p:sp>
        <p:nvSpPr>
          <p:cNvPr id="3" name="Content Placeholder 2">
            <a:extLst>
              <a:ext uri="{FF2B5EF4-FFF2-40B4-BE49-F238E27FC236}">
                <a16:creationId xmlns:a16="http://schemas.microsoft.com/office/drawing/2014/main" id="{CBAC26C1-CDAB-4737-B9F8-00F237712E20}"/>
              </a:ext>
            </a:extLst>
          </p:cNvPr>
          <p:cNvSpPr>
            <a:spLocks noGrp="1"/>
          </p:cNvSpPr>
          <p:nvPr>
            <p:ph idx="1"/>
          </p:nvPr>
        </p:nvSpPr>
        <p:spPr>
          <a:xfrm>
            <a:off x="1218883" y="1371600"/>
            <a:ext cx="3656329" cy="4800600"/>
          </a:xfrm>
        </p:spPr>
        <p:txBody>
          <a:bodyPr>
            <a:normAutofit/>
          </a:bodyPr>
          <a:lstStyle/>
          <a:p>
            <a:pPr>
              <a:buClr>
                <a:srgbClr val="002060"/>
              </a:buClr>
            </a:pPr>
            <a:r>
              <a:rPr lang="en-US" sz="2000" dirty="0">
                <a:solidFill>
                  <a:srgbClr val="002060"/>
                </a:solidFill>
                <a:latin typeface="Arial" panose="020B0604020202020204" pitchFamily="34" charset="0"/>
                <a:cs typeface="Arial" panose="020B0604020202020204" pitchFamily="34" charset="0"/>
              </a:rPr>
              <a:t>Carbs v Sugars</a:t>
            </a:r>
          </a:p>
          <a:p>
            <a:pPr lvl="1">
              <a:buClr>
                <a:srgbClr val="002060"/>
              </a:buClr>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Correlation: 0.6498989</a:t>
            </a:r>
          </a:p>
          <a:p>
            <a:pPr lvl="1">
              <a:buClr>
                <a:srgbClr val="002060"/>
              </a:buClr>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Correlation w/ outliers removed: 0.6815425</a:t>
            </a:r>
          </a:p>
        </p:txBody>
      </p:sp>
      <p:pic>
        <p:nvPicPr>
          <p:cNvPr id="5" name="Picture 4">
            <a:extLst>
              <a:ext uri="{FF2B5EF4-FFF2-40B4-BE49-F238E27FC236}">
                <a16:creationId xmlns:a16="http://schemas.microsoft.com/office/drawing/2014/main" id="{29DCB72F-8D6A-CE4A-A86D-0DC49342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1409700"/>
            <a:ext cx="7213600" cy="4724400"/>
          </a:xfrm>
          <a:prstGeom prst="rect">
            <a:avLst/>
          </a:prstGeom>
        </p:spPr>
      </p:pic>
    </p:spTree>
    <p:extLst>
      <p:ext uri="{BB962C8B-B14F-4D97-AF65-F5344CB8AC3E}">
        <p14:creationId xmlns:p14="http://schemas.microsoft.com/office/powerpoint/2010/main" val="390269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Template>
  <TotalTime>1023</TotalTime>
  <Words>1042</Words>
  <Application>Microsoft Office PowerPoint</Application>
  <PresentationFormat>Custom</PresentationFormat>
  <Paragraphs>139</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微软雅黑</vt:lpstr>
      <vt:lpstr>宋体</vt:lpstr>
      <vt:lpstr>Arial</vt:lpstr>
      <vt:lpstr>Calibri</vt:lpstr>
      <vt:lpstr>Constantia</vt:lpstr>
      <vt:lpstr>Times New Roman</vt:lpstr>
      <vt:lpstr>幼圆</vt:lpstr>
      <vt:lpstr>Cooking 16x9</vt:lpstr>
      <vt:lpstr>      What is in my Food?  (Nutrition Analysis On Different Food Groups) </vt:lpstr>
      <vt:lpstr>Agenda</vt:lpstr>
      <vt:lpstr>Introduction</vt:lpstr>
      <vt:lpstr>    How the dataset looks? </vt:lpstr>
      <vt:lpstr>    How the dataset looks? </vt:lpstr>
      <vt:lpstr>Motivation behind studying this data</vt:lpstr>
      <vt:lpstr>Visualizing the dataset</vt:lpstr>
      <vt:lpstr>Visualizing the dataset</vt:lpstr>
      <vt:lpstr>Visualizing the dataset</vt:lpstr>
      <vt:lpstr>Visualizing the dataset</vt:lpstr>
      <vt:lpstr>Visualizing the dataset</vt:lpstr>
      <vt:lpstr>Visualizing the dataset</vt:lpstr>
      <vt:lpstr>Applying Multivariate Techniques and Interpreting the Results</vt:lpstr>
      <vt:lpstr>Principal Component Analysis</vt:lpstr>
      <vt:lpstr>Principal Component Analysis</vt:lpstr>
      <vt:lpstr>Principal Component Analysis</vt:lpstr>
      <vt:lpstr>Principal Component Analysis</vt:lpstr>
      <vt:lpstr>Multidimensional Scaling</vt:lpstr>
      <vt:lpstr>Multidimensional Scaling</vt:lpstr>
      <vt:lpstr>Multidimensional Scaling</vt:lpstr>
      <vt:lpstr>Multidimensional Scaling</vt:lpstr>
      <vt:lpstr>Exploratory Factor Analysis</vt:lpstr>
      <vt:lpstr>Exploratory Factor Analysis</vt:lpstr>
      <vt:lpstr>Factor Analysis</vt:lpstr>
      <vt:lpstr>Factor Analysis</vt:lpstr>
      <vt:lpstr>Clustering</vt:lpstr>
      <vt:lpstr>K-means Clustering</vt:lpstr>
      <vt:lpstr>PowerPoint Presentation</vt:lpstr>
      <vt:lpstr>K-means Clustering</vt:lpstr>
      <vt:lpstr>Conclusion</vt:lpstr>
      <vt:lpstr>Future Work and further analysis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saran</cp:lastModifiedBy>
  <cp:revision>63</cp:revision>
  <dcterms:created xsi:type="dcterms:W3CDTF">2018-04-21T22:45:49Z</dcterms:created>
  <dcterms:modified xsi:type="dcterms:W3CDTF">2018-04-26T03:27:57Z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