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0ACC2A-1E7C-4A0B-99BE-401391D13CB5}" type="datetimeFigureOut">
              <a:rPr lang="en-SG" smtClean="0"/>
              <a:t>10/1/2025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84C2D6-5D86-4677-8EB4-1B5CB6B0050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7812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952306-FCAF-4DC4-8A75-1C5EA66B368E}" type="slidenum">
              <a:rPr kumimoji="0" lang="en-GB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354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>
            <a:lvl1pPr>
              <a:defRPr b="1">
                <a:solidFill>
                  <a:srgbClr val="1C1C1C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1C1C1C"/>
                </a:solidFill>
              </a:defRPr>
            </a:lvl1pPr>
            <a:lvl2pPr marL="457189" indent="0" algn="ctr">
              <a:buNone/>
              <a:defRPr/>
            </a:lvl2pPr>
            <a:lvl3pPr marL="914378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  <a:lvl6pPr marL="2285943" indent="0" algn="ctr">
              <a:buNone/>
              <a:defRPr/>
            </a:lvl6pPr>
            <a:lvl7pPr marL="2743132" indent="0" algn="ctr">
              <a:buNone/>
              <a:defRPr/>
            </a:lvl7pPr>
            <a:lvl8pPr marL="3200320" indent="0" algn="ctr">
              <a:buNone/>
              <a:defRPr/>
            </a:lvl8pPr>
            <a:lvl9pPr marL="3657509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8363B9-887F-4CDF-BA5C-B5CA5E761BB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24856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FD5323-C817-43D5-8606-2901F58A3B7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9531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5F584A-D440-46B7-9BA1-4F40980C864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48576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2"/>
            <a:ext cx="10972800" cy="4525963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1CB1F5-B502-4BBF-88F9-B120E820597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534572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E23525-D622-4389-BD5D-FBAF33F62ED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69895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8E4D7B-68FB-43B9-BFDE-1364665D483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2344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8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2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06798A-B95C-4D2D-8EF8-C3842AB0FDA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40428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B69CA7-AAB1-4A82-8C65-4825B6FCE49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68519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2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C9C5AB-CBD1-43F6-BA22-FBFCDD461D1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84299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DB286-8EDA-4AA8-9875-1310824F435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3120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AC3F8D-566D-4032-8A86-75146FBAB5A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04965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B54BB2-0C1F-4D9F-B5CD-DAB209B1789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09787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465BB8-95EE-4D56-ACD1-5904529358F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3679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2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30303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30303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solidFill>
                  <a:srgbClr val="303030"/>
                </a:solidFill>
              </a:defRPr>
            </a:lvl1pPr>
          </a:lstStyle>
          <a:p>
            <a:pPr>
              <a:defRPr/>
            </a:pPr>
            <a:fld id="{CFB905F2-D40F-47D3-90F3-A63F94FCA96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02472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03030"/>
          </a:solidFill>
          <a:latin typeface="Times New Roman" pitchFamily="18" charset="0"/>
          <a:ea typeface="+mj-ea"/>
          <a:cs typeface="Times New Roman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03030"/>
          </a:solidFill>
          <a:latin typeface="Times New Roman" pitchFamily="18" charset="0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03030"/>
          </a:solidFill>
          <a:latin typeface="Times New Roman" pitchFamily="18" charset="0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03030"/>
          </a:solidFill>
          <a:latin typeface="Times New Roman" pitchFamily="18" charset="0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303030"/>
          </a:solidFill>
          <a:latin typeface="Times New Roman" pitchFamily="18" charset="0"/>
          <a:cs typeface="Times New Roman" pitchFamily="18" charset="0"/>
        </a:defRPr>
      </a:lvl5pPr>
      <a:lvl6pPr marL="457189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78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566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754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92" indent="-342892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303030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31" indent="-285743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303030"/>
          </a:solidFill>
          <a:latin typeface="Times New Roman" pitchFamily="18" charset="0"/>
          <a:cs typeface="Times New Roman" pitchFamily="18" charset="0"/>
        </a:defRPr>
      </a:lvl2pPr>
      <a:lvl3pPr marL="1142972" indent="-228594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303030"/>
          </a:solidFill>
          <a:latin typeface="Times New Roman" pitchFamily="18" charset="0"/>
          <a:cs typeface="Times New Roman" pitchFamily="18" charset="0"/>
        </a:defRPr>
      </a:lvl3pPr>
      <a:lvl4pPr marL="1600160" indent="-228594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303030"/>
          </a:solidFill>
          <a:latin typeface="Times New Roman" pitchFamily="18" charset="0"/>
          <a:cs typeface="Times New Roman" pitchFamily="18" charset="0"/>
        </a:defRPr>
      </a:lvl4pPr>
      <a:lvl5pPr marL="2057348" indent="-228594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303030"/>
          </a:solidFill>
          <a:latin typeface="Times New Roman" pitchFamily="18" charset="0"/>
          <a:cs typeface="Times New Roman" pitchFamily="18" charset="0"/>
        </a:defRPr>
      </a:lvl5pPr>
      <a:lvl6pPr marL="2514537" indent="-228594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726" indent="-228594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8915" indent="-228594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103" indent="-228594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AD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1528763" y="881509"/>
            <a:ext cx="9144000" cy="0"/>
          </a:xfrm>
          <a:prstGeom prst="line">
            <a:avLst/>
          </a:prstGeom>
          <a:ln>
            <a:solidFill>
              <a:srgbClr val="1C1C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8763" y="1235522"/>
            <a:ext cx="91440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528763" y="1272034"/>
            <a:ext cx="9144000" cy="0"/>
          </a:xfrm>
          <a:prstGeom prst="line">
            <a:avLst/>
          </a:prstGeom>
          <a:ln>
            <a:solidFill>
              <a:srgbClr val="23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7" name="TextBox 10"/>
          <p:cNvSpPr txBox="1">
            <a:spLocks noChangeArrowheads="1"/>
          </p:cNvSpPr>
          <p:nvPr/>
        </p:nvSpPr>
        <p:spPr bwMode="auto">
          <a:xfrm>
            <a:off x="4789626" y="918023"/>
            <a:ext cx="24540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1400" b="1" dirty="0">
                <a:solidFill>
                  <a:srgbClr val="1C1C1C"/>
                </a:solidFill>
              </a:rPr>
              <a:t>Wednesday, January 24, 2025</a:t>
            </a:r>
          </a:p>
        </p:txBody>
      </p:sp>
      <p:sp>
        <p:nvSpPr>
          <p:cNvPr id="3078" name="TextBox 11"/>
          <p:cNvSpPr txBox="1">
            <a:spLocks noChangeArrowheads="1"/>
          </p:cNvSpPr>
          <p:nvPr/>
        </p:nvSpPr>
        <p:spPr bwMode="auto">
          <a:xfrm>
            <a:off x="1660527" y="948185"/>
            <a:ext cx="37687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1200" b="1" dirty="0">
                <a:solidFill>
                  <a:srgbClr val="1C1C1C"/>
                </a:solidFill>
              </a:rPr>
              <a:t>Est. XXXX</a:t>
            </a:r>
          </a:p>
        </p:txBody>
      </p:sp>
      <p:sp>
        <p:nvSpPr>
          <p:cNvPr id="3079" name="TextBox 12"/>
          <p:cNvSpPr txBox="1">
            <a:spLocks noChangeArrowheads="1"/>
          </p:cNvSpPr>
          <p:nvPr/>
        </p:nvSpPr>
        <p:spPr bwMode="auto">
          <a:xfrm>
            <a:off x="9301163" y="943423"/>
            <a:ext cx="11430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1200" b="1" dirty="0">
                <a:solidFill>
                  <a:srgbClr val="1C1C1C"/>
                </a:solidFill>
              </a:rPr>
              <a:t>Price   $$</a:t>
            </a:r>
            <a:endParaRPr lang="en-GB" altLang="en-US" sz="1400" b="1" dirty="0">
              <a:solidFill>
                <a:srgbClr val="1C1C1C"/>
              </a:solidFill>
            </a:endParaRPr>
          </a:p>
        </p:txBody>
      </p:sp>
      <p:sp>
        <p:nvSpPr>
          <p:cNvPr id="3080" name="TextBox 13"/>
          <p:cNvSpPr txBox="1">
            <a:spLocks noChangeArrowheads="1"/>
          </p:cNvSpPr>
          <p:nvPr/>
        </p:nvSpPr>
        <p:spPr bwMode="auto">
          <a:xfrm>
            <a:off x="2001588" y="1244843"/>
            <a:ext cx="91328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2000" b="1" dirty="0">
                <a:solidFill>
                  <a:srgbClr val="1C1C1C"/>
                </a:solidFill>
                <a:latin typeface="Castellar" panose="020A0402060406010301" pitchFamily="18" charset="0"/>
              </a:rPr>
              <a:t>Fake CrowdStrike Job Offers Crypto Miners</a:t>
            </a:r>
          </a:p>
        </p:txBody>
      </p:sp>
      <p:sp>
        <p:nvSpPr>
          <p:cNvPr id="3081" name="TextBox 15"/>
          <p:cNvSpPr txBox="1">
            <a:spLocks noChangeArrowheads="1"/>
          </p:cNvSpPr>
          <p:nvPr/>
        </p:nvSpPr>
        <p:spPr bwMode="auto">
          <a:xfrm>
            <a:off x="1524000" y="1717498"/>
            <a:ext cx="1903844" cy="5278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b="1" dirty="0"/>
              <a:t>Overview: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/>
              <a:t>A new phishing campaign impersonates CrowdStrike, targeting developers with fake job offers. Victims are tricked into downloading a malicious "CRM application" that installs the </a:t>
            </a:r>
            <a:r>
              <a:rPr lang="en-US" altLang="en-US" sz="1200" dirty="0" err="1"/>
              <a:t>XMRig</a:t>
            </a:r>
            <a:r>
              <a:rPr lang="en-US" altLang="en-US" sz="1200" dirty="0"/>
              <a:t> </a:t>
            </a:r>
            <a:r>
              <a:rPr lang="en-US" altLang="en-US" sz="1200" dirty="0" err="1"/>
              <a:t>Monero</a:t>
            </a:r>
            <a:r>
              <a:rPr lang="en-US" altLang="en-US" sz="1200" dirty="0"/>
              <a:t> cryptocurrency miner.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2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b="1" dirty="0"/>
              <a:t>How the Attack Works: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en-US" sz="1200" b="1" dirty="0"/>
              <a:t>Phishing Email:</a:t>
            </a:r>
            <a:r>
              <a:rPr lang="en-US" altLang="en-US" sz="1200" dirty="0"/>
              <a:t> Targets receive emails mimicking CrowdStrike’s recruitment team.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endParaRPr lang="en-US" altLang="en-US" sz="12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en-US" altLang="en-US" sz="1200" b="1" dirty="0"/>
              <a:t>Fake Website:</a:t>
            </a:r>
            <a:r>
              <a:rPr lang="en-US" altLang="en-US" sz="1200" dirty="0"/>
              <a:t> Links redirect to a spoofed website: </a:t>
            </a:r>
            <a:r>
              <a:rPr lang="en-US" altLang="en-US" sz="1200" b="1" dirty="0" err="1">
                <a:solidFill>
                  <a:srgbClr val="FFFFFF"/>
                </a:solidFill>
                <a:highlight>
                  <a:srgbClr val="000000"/>
                </a:highlight>
              </a:rPr>
              <a:t>cscrm</a:t>
            </a:r>
            <a:r>
              <a:rPr lang="en-US" altLang="en-US" sz="1200" b="1" dirty="0">
                <a:solidFill>
                  <a:srgbClr val="FFFFFF"/>
                </a:solidFill>
                <a:highlight>
                  <a:srgbClr val="000000"/>
                </a:highlight>
              </a:rPr>
              <a:t>-hiring[.]com</a:t>
            </a:r>
            <a:r>
              <a:rPr lang="en-US" altLang="en-US" sz="1200" dirty="0">
                <a:highlight>
                  <a:srgbClr val="000000"/>
                </a:highlight>
              </a:rPr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endParaRPr lang="en-US" altLang="en-US" sz="12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lang="en-US" altLang="en-US" sz="1200" b="1" dirty="0"/>
              <a:t>Malicious Payload:</a:t>
            </a:r>
            <a:r>
              <a:rPr lang="en-US" altLang="en-US" sz="1200" dirty="0"/>
              <a:t> Victims download a "CRM app" that performs environment checks before running</a:t>
            </a:r>
            <a:r>
              <a:rPr lang="en-US" altLang="en-US" sz="1200" dirty="0">
                <a:latin typeface="Arial" panose="020B0604020202020204" pitchFamily="34" charset="0"/>
              </a:rPr>
              <a:t>.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</a:pPr>
            <a:endParaRPr lang="en-GB" altLang="en-US" sz="1100" dirty="0"/>
          </a:p>
        </p:txBody>
      </p:sp>
      <p:sp>
        <p:nvSpPr>
          <p:cNvPr id="3082" name="TextBox 16"/>
          <p:cNvSpPr txBox="1">
            <a:spLocks noChangeArrowheads="1"/>
          </p:cNvSpPr>
          <p:nvPr/>
        </p:nvSpPr>
        <p:spPr bwMode="auto">
          <a:xfrm>
            <a:off x="6653869" y="1655079"/>
            <a:ext cx="401413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b="1" dirty="0"/>
              <a:t>Environment Checks (Evasion Techniques):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/>
              <a:t>Uses </a:t>
            </a:r>
            <a:r>
              <a:rPr lang="en-US" altLang="en-US" sz="1200" dirty="0" err="1"/>
              <a:t>IsDebuggerPresent</a:t>
            </a:r>
            <a:r>
              <a:rPr lang="en-US" altLang="en-US" sz="1200" dirty="0"/>
              <a:t> API to detect attached debuggers.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/>
              <a:t>Ensures the system has at least two CPU cores.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/>
              <a:t>Verifies a minimum number of active processes.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/>
              <a:t>Scans for malware analysis tools or virtualization environments to avoid sandbox detection.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100" dirty="0"/>
          </a:p>
          <a:p>
            <a:pPr algn="just" fontAlgn="base">
              <a:spcBef>
                <a:spcPct val="0"/>
              </a:spcBef>
              <a:spcAft>
                <a:spcPct val="0"/>
              </a:spcAft>
              <a:buNone/>
            </a:pPr>
            <a:endParaRPr lang="en-GB" altLang="en-US" sz="1100" dirty="0"/>
          </a:p>
        </p:txBody>
      </p:sp>
      <p:cxnSp>
        <p:nvCxnSpPr>
          <p:cNvPr id="19" name="Straight Connector 18"/>
          <p:cNvCxnSpPr>
            <a:cxnSpLocks/>
          </p:cNvCxnSpPr>
          <p:nvPr/>
        </p:nvCxnSpPr>
        <p:spPr>
          <a:xfrm flipH="1">
            <a:off x="6639472" y="1706021"/>
            <a:ext cx="38111" cy="5140501"/>
          </a:xfrm>
          <a:prstGeom prst="line">
            <a:avLst/>
          </a:prstGeom>
          <a:ln>
            <a:solidFill>
              <a:srgbClr val="23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4" name="TextBox 21"/>
          <p:cNvSpPr txBox="1">
            <a:spLocks noChangeArrowheads="1"/>
          </p:cNvSpPr>
          <p:nvPr/>
        </p:nvSpPr>
        <p:spPr bwMode="auto">
          <a:xfrm>
            <a:off x="3394868" y="3271427"/>
            <a:ext cx="3283683" cy="2286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b="1" dirty="0"/>
              <a:t>Persistence Mechanisms:</a:t>
            </a:r>
            <a:endParaRPr lang="en-US" altLang="en-US" sz="14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/>
              <a:t>Miner files stored in %TEMP%\System\.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/>
              <a:t>Batch script added to the Start Menu for auto-execution.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/>
              <a:t>Registry keys created for startup persistence.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sz="1100" b="1" dirty="0">
                <a:highlight>
                  <a:srgbClr val="111111"/>
                </a:highlight>
              </a:rPr>
              <a:t>🚨  </a:t>
            </a:r>
            <a:r>
              <a:rPr lang="en-US" sz="1400" b="1" dirty="0"/>
              <a:t>Emerging Threat</a:t>
            </a:r>
          </a:p>
          <a:p>
            <a:pPr eaLnBrk="0" fontAlgn="base" hangingPunct="0">
              <a:spcAft>
                <a:spcPct val="0"/>
              </a:spcAft>
            </a:pPr>
            <a:r>
              <a:rPr lang="en-US" sz="1400" b="1" dirty="0"/>
              <a:t>Phishing-as-a-Service (</a:t>
            </a:r>
            <a:r>
              <a:rPr lang="en-US" sz="1400" b="1" dirty="0" err="1">
                <a:solidFill>
                  <a:srgbClr val="FFFFFF"/>
                </a:solidFill>
                <a:highlight>
                  <a:srgbClr val="111111"/>
                </a:highlight>
              </a:rPr>
              <a:t>PhaaS</a:t>
            </a:r>
            <a:r>
              <a:rPr lang="en-US" sz="1400" b="1" dirty="0"/>
              <a:t>):</a:t>
            </a:r>
            <a:r>
              <a:rPr lang="en-US" sz="1400" dirty="0"/>
              <a:t> </a:t>
            </a:r>
            <a:r>
              <a:rPr lang="en-US" sz="1200" dirty="0"/>
              <a:t>Criminals offer pre-made phishing kits, making it easy for non-technical attackers to execute sophisticated campaigns.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100" dirty="0">
              <a:solidFill>
                <a:srgbClr val="0E2FAD"/>
              </a:solidFill>
            </a:endParaRPr>
          </a:p>
        </p:txBody>
      </p:sp>
      <p:cxnSp>
        <p:nvCxnSpPr>
          <p:cNvPr id="23" name="Straight Connector 22"/>
          <p:cNvCxnSpPr>
            <a:cxnSpLocks/>
          </p:cNvCxnSpPr>
          <p:nvPr/>
        </p:nvCxnSpPr>
        <p:spPr>
          <a:xfrm flipH="1">
            <a:off x="3356757" y="1717500"/>
            <a:ext cx="38111" cy="5140501"/>
          </a:xfrm>
          <a:prstGeom prst="line">
            <a:avLst/>
          </a:prstGeom>
          <a:ln>
            <a:solidFill>
              <a:srgbClr val="23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524001" y="914847"/>
            <a:ext cx="9144001" cy="0"/>
          </a:xfrm>
          <a:prstGeom prst="line">
            <a:avLst/>
          </a:prstGeom>
          <a:ln>
            <a:solidFill>
              <a:srgbClr val="23232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8" name="TextBox 27"/>
          <p:cNvSpPr txBox="1">
            <a:spLocks noChangeArrowheads="1"/>
          </p:cNvSpPr>
          <p:nvPr/>
        </p:nvSpPr>
        <p:spPr bwMode="auto">
          <a:xfrm>
            <a:off x="8339942" y="176897"/>
            <a:ext cx="2232302" cy="584775"/>
          </a:xfrm>
          <a:prstGeom prst="rect">
            <a:avLst/>
          </a:prstGeom>
          <a:noFill/>
          <a:ln w="9525">
            <a:solidFill>
              <a:srgbClr val="1C1C1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 b="1" dirty="0">
                <a:solidFill>
                  <a:srgbClr val="1C1C1C"/>
                </a:solidFill>
              </a:rPr>
              <a:t>MAS Cybersecurity Division</a:t>
            </a:r>
            <a:endParaRPr lang="en-GB" altLang="en-US" sz="700" dirty="0">
              <a:solidFill>
                <a:srgbClr val="1C1C1C"/>
              </a:solidFill>
              <a:latin typeface="Arial" panose="020B0604020202020204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 dirty="0">
                <a:solidFill>
                  <a:srgbClr val="1C1C1C"/>
                </a:solidFill>
              </a:rPr>
              <a:t>This news letter is a bi-weekly effort to create awareness about latest cybersecurity threats and information, presented by S&amp;P team. </a:t>
            </a:r>
            <a:endParaRPr lang="en-GB" altLang="en-US" sz="700" dirty="0">
              <a:solidFill>
                <a:srgbClr val="1C1C1C"/>
              </a:solidFill>
              <a:latin typeface="Arial" panose="020B0604020202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287181" y="153084"/>
            <a:ext cx="2317321" cy="637887"/>
          </a:xfrm>
          <a:prstGeom prst="rect">
            <a:avLst/>
          </a:prstGeom>
          <a:noFill/>
          <a:ln w="6350">
            <a:solidFill>
              <a:srgbClr val="1C1C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GB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90" name="TextBox 10"/>
          <p:cNvSpPr txBox="1">
            <a:spLocks noChangeArrowheads="1"/>
          </p:cNvSpPr>
          <p:nvPr/>
        </p:nvSpPr>
        <p:spPr bwMode="auto">
          <a:xfrm>
            <a:off x="4468658" y="543026"/>
            <a:ext cx="308642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1400" b="1" dirty="0">
                <a:solidFill>
                  <a:srgbClr val="1C1C1C"/>
                </a:solidFill>
              </a:rPr>
              <a:t>YOUR WEEKLY CYBER UPDATE</a:t>
            </a:r>
          </a:p>
        </p:txBody>
      </p:sp>
      <p:sp>
        <p:nvSpPr>
          <p:cNvPr id="21" name="TextBox 13">
            <a:extLst>
              <a:ext uri="{FF2B5EF4-FFF2-40B4-BE49-F238E27FC236}">
                <a16:creationId xmlns:a16="http://schemas.microsoft.com/office/drawing/2014/main" id="{FEE1CDE7-3843-4364-9DB5-18EA6D4DA7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3794" y="101587"/>
            <a:ext cx="43870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2800" b="1" dirty="0">
                <a:solidFill>
                  <a:srgbClr val="1C1C1C"/>
                </a:solidFill>
                <a:latin typeface="Castellar" panose="020A0402060406010301" pitchFamily="18" charset="0"/>
              </a:rPr>
              <a:t>Story of the Week</a:t>
            </a:r>
          </a:p>
        </p:txBody>
      </p:sp>
      <p:pic>
        <p:nvPicPr>
          <p:cNvPr id="26" name="Picture 31" descr="Email sent to targets">
            <a:extLst>
              <a:ext uri="{FF2B5EF4-FFF2-40B4-BE49-F238E27FC236}">
                <a16:creationId xmlns:a16="http://schemas.microsoft.com/office/drawing/2014/main" id="{4EA3E732-5863-4E71-91C6-B7E5E5404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99000"/>
            <a:duotone>
              <a:prstClr val="black"/>
              <a:srgbClr val="D4AD86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530" y="1717499"/>
            <a:ext cx="3026503" cy="1553928"/>
          </a:xfrm>
          <a:prstGeom prst="rect">
            <a:avLst/>
          </a:prstGeom>
          <a:noFill/>
          <a:effectLst>
            <a:glow rad="127000">
              <a:srgbClr val="D4AD86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35" descr="Fake error message">
            <a:extLst>
              <a:ext uri="{FF2B5EF4-FFF2-40B4-BE49-F238E27FC236}">
                <a16:creationId xmlns:a16="http://schemas.microsoft.com/office/drawing/2014/main" id="{DF02C293-2C9F-4CA8-BF6C-EB2EED985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D2AE8A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491" y="5331505"/>
            <a:ext cx="3049473" cy="1497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BF6B5F9-E1CC-43F6-9C35-524A7C623F9A}"/>
              </a:ext>
            </a:extLst>
          </p:cNvPr>
          <p:cNvSpPr txBox="1"/>
          <p:nvPr/>
        </p:nvSpPr>
        <p:spPr>
          <a:xfrm>
            <a:off x="6760449" y="5020716"/>
            <a:ext cx="349405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303030"/>
                </a:solidFill>
                <a:highlight>
                  <a:srgbClr val="111111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🔧</a:t>
            </a:r>
            <a:r>
              <a:rPr lang="en-US" sz="1200" b="1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 of the Week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 err="1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VirusTotal</a:t>
            </a:r>
            <a:r>
              <a:rPr lang="en-US" sz="120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Scan files/URLs for malware using multiple antivirus engines.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srgbClr val="30303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srgbClr val="30303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303030"/>
                </a:solidFill>
                <a:highlight>
                  <a:srgbClr val="111111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💡</a:t>
            </a:r>
            <a:r>
              <a:rPr lang="en-US" sz="120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 of the Week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Always verify recruiter emails against official company domains. Avoid downloading applications from unknown links.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187088-494D-4283-A2AD-6938BBD8A0DC}"/>
              </a:ext>
            </a:extLst>
          </p:cNvPr>
          <p:cNvSpPr txBox="1"/>
          <p:nvPr/>
        </p:nvSpPr>
        <p:spPr>
          <a:xfrm>
            <a:off x="9215439" y="6610245"/>
            <a:ext cx="17811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i="1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: </a:t>
            </a:r>
            <a:r>
              <a:rPr lang="en-US" sz="1200" i="1" dirty="0">
                <a:solidFill>
                  <a:srgbClr val="3030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CrowdStrike</a:t>
            </a:r>
            <a:endParaRPr lang="en-SG" sz="1200" i="1" dirty="0">
              <a:solidFill>
                <a:srgbClr val="30303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47A5C34B-5A32-4AF6-8A57-43478B81F90D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D4AD86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6760449" y="2956800"/>
            <a:ext cx="3724551" cy="2013271"/>
          </a:xfrm>
          <a:prstGeom prst="rect">
            <a:avLst/>
          </a:prstGeom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Custom 2">
      <a:dk1>
        <a:srgbClr val="0E2FAD"/>
      </a:dk1>
      <a:lt1>
        <a:srgbClr val="FFFFFF"/>
      </a:lt1>
      <a:dk2>
        <a:srgbClr val="0E2FAD"/>
      </a:dk2>
      <a:lt2>
        <a:srgbClr val="B3CCE6"/>
      </a:lt2>
      <a:accent1>
        <a:srgbClr val="7FD7FC"/>
      </a:accent1>
      <a:accent2>
        <a:srgbClr val="6BA7F8"/>
      </a:accent2>
      <a:accent3>
        <a:srgbClr val="FFFFFF"/>
      </a:accent3>
      <a:accent4>
        <a:srgbClr val="0A2793"/>
      </a:accent4>
      <a:accent5>
        <a:srgbClr val="C0E8FD"/>
      </a:accent5>
      <a:accent6>
        <a:srgbClr val="6097E1"/>
      </a:accent6>
      <a:hlink>
        <a:srgbClr val="C00000"/>
      </a:hlink>
      <a:folHlink>
        <a:srgbClr val="007B7E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E2FAD"/>
        </a:dk1>
        <a:lt1>
          <a:srgbClr val="FFFFFF"/>
        </a:lt1>
        <a:dk2>
          <a:srgbClr val="0E2FAD"/>
        </a:dk2>
        <a:lt2>
          <a:srgbClr val="B3CCE6"/>
        </a:lt2>
        <a:accent1>
          <a:srgbClr val="7FD7FC"/>
        </a:accent1>
        <a:accent2>
          <a:srgbClr val="6BA7F8"/>
        </a:accent2>
        <a:accent3>
          <a:srgbClr val="FFFFFF"/>
        </a:accent3>
        <a:accent4>
          <a:srgbClr val="0A2793"/>
        </a:accent4>
        <a:accent5>
          <a:srgbClr val="C0E8FD"/>
        </a:accent5>
        <a:accent6>
          <a:srgbClr val="6097E1"/>
        </a:accent6>
        <a:hlink>
          <a:srgbClr val="FFAB57"/>
        </a:hlink>
        <a:folHlink>
          <a:srgbClr val="007B7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E2FAD"/>
        </a:dk1>
        <a:lt1>
          <a:srgbClr val="FFFFFF"/>
        </a:lt1>
        <a:dk2>
          <a:srgbClr val="0E2FAD"/>
        </a:dk2>
        <a:lt2>
          <a:srgbClr val="B3CCE6"/>
        </a:lt2>
        <a:accent1>
          <a:srgbClr val="7FD7FC"/>
        </a:accent1>
        <a:accent2>
          <a:srgbClr val="6BA7F8"/>
        </a:accent2>
        <a:accent3>
          <a:srgbClr val="FFFFFF"/>
        </a:accent3>
        <a:accent4>
          <a:srgbClr val="0A2793"/>
        </a:accent4>
        <a:accent5>
          <a:srgbClr val="C0E8FD"/>
        </a:accent5>
        <a:accent6>
          <a:srgbClr val="6097E1"/>
        </a:accent6>
        <a:hlink>
          <a:srgbClr val="FF9D3B"/>
        </a:hlink>
        <a:folHlink>
          <a:srgbClr val="007B7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275</Words>
  <Application>Microsoft Office PowerPoint</Application>
  <PresentationFormat>Widescreen</PresentationFormat>
  <Paragraphs>36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Castellar</vt:lpstr>
      <vt:lpstr>Times New Roman</vt:lpstr>
      <vt:lpstr>Default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</cp:revision>
  <dcterms:created xsi:type="dcterms:W3CDTF">2025-01-10T09:31:31Z</dcterms:created>
  <dcterms:modified xsi:type="dcterms:W3CDTF">2025-01-10T09:31:41Z</dcterms:modified>
</cp:coreProperties>
</file>