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98C7AD-0463-BAE9-FBAC-5EE2FBD7336C}" name="Chanel Lee" initials="CL" userId="3452ac7a3e565b2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E0"/>
    <a:srgbClr val="3F4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FA2F-5424-BFD1-144B-0D9B11438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F9E0F-01B0-0EF3-BCFC-4F0631CA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2126-DD84-4B2E-70B0-81990AD5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78E04-3AC0-B7C5-1E72-64F83389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EA4C-CEC8-49E5-E9D5-B2A5526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18FA-7224-A588-A0CF-A1BA7889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14FE-E39A-9265-108C-E6ABDCED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C18D-C835-CC6B-5FE9-554BC9CD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2AB7-1F48-E997-3AEF-9354F9AD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1ABE-1513-7716-429D-923F4E75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AAB58-B1FE-EC0A-0252-BB40B70FA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46BE7-E0BB-28EF-1BBE-D6AC6A1E4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76DB-7AB0-CB09-531B-5A2C43A3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15C3-C8F0-173D-F798-69E227C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BD1E-F8B0-4384-0AF1-E38845DD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670C-6245-D074-7EBA-130F5D86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8429-503D-3CDC-6728-B6391CA2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48D6-0B99-4307-C261-613BA0A8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0ED3-B073-B6AB-49ED-4A4841DB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C41B-E7AC-CBF1-5C0F-30CF542F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4099-7D75-29CB-D665-2EA99DF7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0D31-824D-6DF8-F51C-3A5F2296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D463-9813-728C-FDF5-662A28FE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608B-CA44-9B85-8C73-0402659E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3454-7801-2145-CE94-288A7822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4390-92F2-C3F1-8BDF-D6E09B19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BBF7-EB23-EA3D-876E-2B2CB26EB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F28B5-3CDE-C848-6868-4A8315A0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94A5D-0A2D-9E28-B2A0-4D83D703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ADC4-65A6-7CE5-12E5-D9E0A9D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B122-6A24-2BA9-8BF7-2593AB91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A432-8789-C36F-4C81-4EEAE23F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653BA-DD54-1806-219A-F0B83388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5D5E2-7B4F-CA76-E3B9-A9063F4D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996BA-0ED2-DCFB-BED4-083089720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377B-9B7E-D256-B8A8-B091E8A2A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D2B5F-637B-80DB-A15A-FCE06922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CD491-BFE8-06C4-9D7C-9DD8C43C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A11C1-D82A-BC6E-18C0-860B983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B28B-1359-4585-AE35-C515E932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FE50F-FD56-372F-FC28-9512B816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E7657-5E94-D0EA-1F5D-317167F1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08CFF-F371-4763-3110-476FE048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672FD-0995-708B-BD11-D6EE33E0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271E5-959F-84DE-48BB-0CEA7435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72461-FAD5-49D3-B615-45E843AD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D979-B868-C482-F8C7-D04B2026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747-0A83-01B9-C0D6-CCA01145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B89F-3985-FFA1-FF07-E9826B3F9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DB011-C450-D553-D4C9-80BBABCE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7458-7F35-23B1-5738-15951901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491A-2E43-3518-0167-18B1E4DC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2BCC-C910-A4AB-3EF8-73DE6D8D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625D7-D374-82ED-1E1E-17301A78D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11A1-2B3E-EB44-BB99-7ADED1050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F62D-112C-D78D-7716-00A23741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4822-9F87-6549-0756-DD539F76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20F2-FC44-176A-19A3-E09A4C5A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C30CA-A0AF-6C76-6FC7-E95B64DE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C81D-0D6C-6D84-F25F-54E719C1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2FC0-560A-FDCE-BCBE-6A055FB96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7E96-CCC2-4A04-A261-78FB9BE48A9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A9CA-7375-472D-446B-03ADA328F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7713-1BB7-E158-4FDE-BDD91BC9E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A85A-6D6D-4EE1-9A73-54B0B986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EE2E1-A22B-70DC-C94B-0FB8DEC773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3208" y="1211384"/>
            <a:ext cx="3790456" cy="5447323"/>
          </a:xfrm>
          <a:prstGeom prst="rect">
            <a:avLst/>
          </a:prstGeom>
          <a:solidFill>
            <a:srgbClr val="3F4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908FF-3CED-5D6A-F5B0-4E2C509B96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00772" y="1211384"/>
            <a:ext cx="3790456" cy="5447324"/>
          </a:xfrm>
          <a:prstGeom prst="rect">
            <a:avLst/>
          </a:prstGeom>
          <a:solidFill>
            <a:srgbClr val="3F4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C7042-4D09-9AE6-F77B-932C3EA08F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213980" y="203201"/>
            <a:ext cx="3790456" cy="6465352"/>
          </a:xfrm>
          <a:prstGeom prst="rect">
            <a:avLst/>
          </a:prstGeom>
          <a:solidFill>
            <a:srgbClr val="3F4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B33628-4D7E-4374-C256-D8A6381270C3}"/>
              </a:ext>
            </a:extLst>
          </p:cNvPr>
          <p:cNvSpPr/>
          <p:nvPr/>
        </p:nvSpPr>
        <p:spPr>
          <a:xfrm>
            <a:off x="203208" y="208276"/>
            <a:ext cx="7788020" cy="792093"/>
          </a:xfrm>
          <a:prstGeom prst="rect">
            <a:avLst/>
          </a:prstGeom>
          <a:solidFill>
            <a:srgbClr val="3F4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05F39-FCF5-176A-88A6-EE549DCBDF4F}"/>
              </a:ext>
            </a:extLst>
          </p:cNvPr>
          <p:cNvSpPr txBox="1"/>
          <p:nvPr/>
        </p:nvSpPr>
        <p:spPr>
          <a:xfrm>
            <a:off x="252049" y="208276"/>
            <a:ext cx="77880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1EAE0"/>
                </a:solidFill>
                <a:latin typeface="Prata" panose="020F0502020204030204" pitchFamily="2" charset="0"/>
              </a:rPr>
              <a:t>Walkable Cities</a:t>
            </a:r>
          </a:p>
          <a:p>
            <a:endParaRPr lang="en-US" sz="500" dirty="0">
              <a:solidFill>
                <a:srgbClr val="F1EAE0"/>
              </a:solidFill>
              <a:latin typeface="Prata" panose="020F0502020204030204" pitchFamily="2" charset="0"/>
            </a:endParaRPr>
          </a:p>
          <a:p>
            <a:r>
              <a:rPr lang="en-US" sz="1200" dirty="0">
                <a:solidFill>
                  <a:srgbClr val="F1EAE0"/>
                </a:solidFill>
                <a:latin typeface="Prata" panose="020F0502020204030204" pitchFamily="2" charset="0"/>
              </a:rPr>
              <a:t>DS4A Empowerment Team 27: Sola Agagu | Daniel Bernal | Omar Ibarra | Chanel Lee | Damilola Salami</a:t>
            </a:r>
          </a:p>
          <a:p>
            <a:endParaRPr lang="en-US" sz="1200" dirty="0">
              <a:solidFill>
                <a:srgbClr val="F1EAE0"/>
              </a:solidFill>
              <a:latin typeface="Prata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D3F90-99C5-5E53-E173-7B7C600F56EC}"/>
              </a:ext>
            </a:extLst>
          </p:cNvPr>
          <p:cNvSpPr txBox="1"/>
          <p:nvPr/>
        </p:nvSpPr>
        <p:spPr>
          <a:xfrm>
            <a:off x="302051" y="1354785"/>
            <a:ext cx="3577127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5775"/>
              <a:buFont typeface="Source Sans Pro"/>
              <a:buNone/>
            </a:pPr>
            <a:r>
              <a:rPr lang="en-US" sz="1600" b="1" dirty="0">
                <a:solidFill>
                  <a:srgbClr val="F1EAE0"/>
                </a:solidFill>
                <a:latin typeface="Prata" panose="020F0502020204030204" pitchFamily="2" charset="0"/>
                <a:ea typeface="Lato"/>
                <a:cs typeface="Lato"/>
                <a:sym typeface="Lato"/>
              </a:rPr>
              <a:t>Background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5775"/>
              <a:buFont typeface="Source Sans Pro"/>
              <a:buNone/>
            </a:pPr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Most American cities are designed for cars instead of people. In this project, we explore how the walkability of a city is related to it’s demographics and quality of life variables. We aim to encourage city planners and policy makers to invest in walkability and implement pedestrian-centric city designs.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5A023-465A-F9D4-9F41-BCD3F416A6E6}"/>
              </a:ext>
            </a:extLst>
          </p:cNvPr>
          <p:cNvSpPr txBox="1"/>
          <p:nvPr/>
        </p:nvSpPr>
        <p:spPr>
          <a:xfrm>
            <a:off x="328245" y="2735250"/>
            <a:ext cx="356327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1EAE0"/>
                </a:solidFill>
                <a:latin typeface="Prata" panose="020F0502020204030204" pitchFamily="2" charset="0"/>
              </a:rPr>
              <a:t>Data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</a:rPr>
              <a:t>We collected data from the Census, CDC, EPA, FBI, and walkscore.com. We had 760 cities with 75 variables. After removing columns and rows with 25% or more missing values we had 727 cities with 60 variables.</a:t>
            </a:r>
          </a:p>
          <a:p>
            <a:endParaRPr lang="en-US" sz="500" dirty="0">
              <a:solidFill>
                <a:srgbClr val="F1EAE0"/>
              </a:solidFill>
              <a:latin typeface="Prata" panose="020F0502020204030204" pitchFamily="2" charset="0"/>
            </a:endParaRPr>
          </a:p>
          <a:p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</a:rPr>
              <a:t>Features: Demographic and Quality of Life categories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</a:rPr>
              <a:t>Response: Walk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691C4-4D81-3BFB-8201-E0F646F57CE8}"/>
              </a:ext>
            </a:extLst>
          </p:cNvPr>
          <p:cNvSpPr txBox="1"/>
          <p:nvPr/>
        </p:nvSpPr>
        <p:spPr>
          <a:xfrm>
            <a:off x="270703" y="6397618"/>
            <a:ext cx="365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Fig 1 - Map of walkable vs car-centric cities in our dataset</a:t>
            </a:r>
          </a:p>
          <a:p>
            <a:endParaRPr lang="en-US" sz="1000" dirty="0">
              <a:solidFill>
                <a:srgbClr val="F1EAE0"/>
              </a:solidFill>
              <a:latin typeface="Prata" panose="020F0502020204030204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2DF96B-EEE4-1086-2785-70AB24F6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0" y="4597380"/>
            <a:ext cx="3347110" cy="18002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99B723-01D3-C1DA-FAF1-C12505E3E192}"/>
              </a:ext>
            </a:extLst>
          </p:cNvPr>
          <p:cNvSpPr txBox="1"/>
          <p:nvPr/>
        </p:nvSpPr>
        <p:spPr>
          <a:xfrm>
            <a:off x="4362279" y="1304666"/>
            <a:ext cx="3394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rPr lang="en-US" sz="1600" b="1" dirty="0">
                <a:solidFill>
                  <a:srgbClr val="F1EAE0"/>
                </a:solidFill>
                <a:latin typeface="Prata" panose="020F0502020204030204" pitchFamily="2" charset="0"/>
                <a:ea typeface="Lato"/>
                <a:cs typeface="Lato"/>
                <a:sym typeface="Lato"/>
              </a:rPr>
              <a:t>Analysis and Hypothesis Testing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We used the following methods to determine what variables are related to walkability during our exploratory data analysis: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</a:pPr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	-Correlations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</a:pPr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	-T-tests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</a:pPr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	-Logistic Regression</a:t>
            </a:r>
          </a:p>
          <a:p>
            <a:pPr algn="just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F3A6E9-CAB8-5A95-D42D-781E9A2E4FDD}"/>
              </a:ext>
            </a:extLst>
          </p:cNvPr>
          <p:cNvCxnSpPr>
            <a:cxnSpLocks/>
          </p:cNvCxnSpPr>
          <p:nvPr/>
        </p:nvCxnSpPr>
        <p:spPr>
          <a:xfrm>
            <a:off x="110836" y="672243"/>
            <a:ext cx="7929233" cy="0"/>
          </a:xfrm>
          <a:prstGeom prst="line">
            <a:avLst/>
          </a:prstGeom>
          <a:ln w="25400">
            <a:solidFill>
              <a:srgbClr val="F1E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9ECCD5-18A5-3571-B341-2CD67D5EA632}"/>
              </a:ext>
            </a:extLst>
          </p:cNvPr>
          <p:cNvSpPr txBox="1"/>
          <p:nvPr/>
        </p:nvSpPr>
        <p:spPr>
          <a:xfrm>
            <a:off x="8314673" y="354038"/>
            <a:ext cx="33943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rPr lang="en-US" sz="1600" b="1" dirty="0">
                <a:solidFill>
                  <a:srgbClr val="F1EAE0"/>
                </a:solidFill>
                <a:latin typeface="Prata" panose="020F0502020204030204" pitchFamily="2" charset="0"/>
                <a:ea typeface="Lato"/>
                <a:cs typeface="Lato"/>
                <a:sym typeface="Lato"/>
              </a:rPr>
              <a:t>Modeling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rPr lang="en-US" sz="11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Some models and tools we used were multiple linear regression, PCA linear regression, Bootstrapping, interpolation, Lasso Linear Regression with L1, and Lasso CV. 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3D13E-6761-7892-1EF5-E54B88008F17}"/>
              </a:ext>
            </a:extLst>
          </p:cNvPr>
          <p:cNvSpPr txBox="1"/>
          <p:nvPr/>
        </p:nvSpPr>
        <p:spPr>
          <a:xfrm>
            <a:off x="8281476" y="3831752"/>
            <a:ext cx="339436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365E"/>
              </a:buClr>
              <a:buSzPts val="6000"/>
              <a:buFont typeface="Source Sans Pro"/>
              <a:buNone/>
            </a:pPr>
            <a:r>
              <a:rPr lang="en-US" sz="1600" b="1" dirty="0">
                <a:solidFill>
                  <a:srgbClr val="F1EAE0"/>
                </a:solidFill>
                <a:latin typeface="Prata" panose="00000500000000000000" pitchFamily="2" charset="0"/>
                <a:ea typeface="Lato"/>
                <a:cs typeface="Lato"/>
                <a:sym typeface="Lato"/>
              </a:rPr>
              <a:t>Results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According to our analysis, these variables:	-White Alone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-Arthritis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-Depression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-High Blood Pressure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-High Cholesterol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-Obesity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-Current Smoking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were significant and negatively associated with walkability. While these variables: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-Population per SQ KM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-Some Other Race Alone 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	-Living Wage</a:t>
            </a:r>
          </a:p>
          <a:p>
            <a:r>
              <a:rPr lang="en-US" sz="1100" dirty="0">
                <a:solidFill>
                  <a:srgbClr val="F1EAE0"/>
                </a:solidFill>
                <a:latin typeface="Prata" panose="00000500000000000000" pitchFamily="2" charset="0"/>
              </a:rPr>
              <a:t>were positively associated with walkability.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D9FE36-17FC-9DC9-EA34-A486439A5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r="2542" b="1595"/>
          <a:stretch/>
        </p:blipFill>
        <p:spPr bwMode="auto">
          <a:xfrm>
            <a:off x="8407128" y="1433569"/>
            <a:ext cx="3404160" cy="20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BD84281-1F1F-DFC1-D6A7-1816BE8B5F79}"/>
              </a:ext>
            </a:extLst>
          </p:cNvPr>
          <p:cNvSpPr txBox="1"/>
          <p:nvPr/>
        </p:nvSpPr>
        <p:spPr>
          <a:xfrm>
            <a:off x="8281476" y="3585950"/>
            <a:ext cx="365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1EAE0"/>
                </a:solidFill>
                <a:latin typeface="Prata" panose="020F0502020204030204" pitchFamily="2" charset="0"/>
                <a:ea typeface="Helvetica Neue"/>
                <a:cs typeface="Helvetica Neue"/>
                <a:sym typeface="Helvetica Neue"/>
              </a:rPr>
              <a:t>Fig 3 – Lasso regression coefficients for variables.</a:t>
            </a:r>
          </a:p>
          <a:p>
            <a:endParaRPr lang="en-US" sz="1000" dirty="0">
              <a:solidFill>
                <a:srgbClr val="F1EAE0"/>
              </a:solidFill>
              <a:latin typeface="Prata" panose="020F0502020204030204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BE61D9-7D3A-FC88-949B-06FBBCD098C5}"/>
              </a:ext>
            </a:extLst>
          </p:cNvPr>
          <p:cNvGrpSpPr/>
          <p:nvPr/>
        </p:nvGrpSpPr>
        <p:grpSpPr>
          <a:xfrm>
            <a:off x="4288447" y="2735250"/>
            <a:ext cx="3702781" cy="3670565"/>
            <a:chOff x="4242784" y="3835881"/>
            <a:chExt cx="3702781" cy="36705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E9E1B6-73BC-27EE-3C2A-15E50FC4E47A}"/>
                </a:ext>
              </a:extLst>
            </p:cNvPr>
            <p:cNvGrpSpPr/>
            <p:nvPr/>
          </p:nvGrpSpPr>
          <p:grpSpPr>
            <a:xfrm>
              <a:off x="4242784" y="3851120"/>
              <a:ext cx="3702781" cy="3655326"/>
              <a:chOff x="4242784" y="3954095"/>
              <a:chExt cx="3702781" cy="365532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D1D7D1-76C8-ABF7-17B1-889FE2E1F751}"/>
                  </a:ext>
                </a:extLst>
              </p:cNvPr>
              <p:cNvSpPr txBox="1"/>
              <p:nvPr/>
            </p:nvSpPr>
            <p:spPr>
              <a:xfrm>
                <a:off x="4242784" y="5655040"/>
                <a:ext cx="3702781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rtl="0">
                  <a:spcAft>
                    <a:spcPts val="0"/>
                  </a:spcAft>
                  <a:buClr>
                    <a:srgbClr val="2C365E"/>
                  </a:buClr>
                  <a:buSzPts val="2541"/>
                  <a:buFont typeface="Source Sans Pro"/>
                  <a:buNone/>
                </a:pPr>
                <a:r>
                  <a:rPr lang="en-US" sz="1100" dirty="0">
                    <a:solidFill>
                      <a:srgbClr val="F1EAE0"/>
                    </a:solidFill>
                    <a:latin typeface="Prata" panose="020F0502020204030204" pitchFamily="2" charset="0"/>
                    <a:ea typeface="Lato"/>
                    <a:cs typeface="Lato"/>
                    <a:sym typeface="Lato"/>
                  </a:rPr>
                  <a:t>Fig 2 - Left: List of variables with moderate and strong correlation with walk score</a:t>
                </a:r>
              </a:p>
              <a:p>
                <a:pPr marL="0" marR="0" lvl="0" indent="0" rtl="0">
                  <a:spcAft>
                    <a:spcPts val="0"/>
                  </a:spcAft>
                  <a:buClr>
                    <a:srgbClr val="2C365E"/>
                  </a:buClr>
                  <a:buSzPts val="2541"/>
                  <a:buFont typeface="Source Sans Pro"/>
                  <a:buNone/>
                </a:pPr>
                <a:r>
                  <a:rPr lang="en-US" sz="1100" dirty="0">
                    <a:solidFill>
                      <a:srgbClr val="F1EAE0"/>
                    </a:solidFill>
                    <a:latin typeface="Prata" panose="020F0502020204030204" pitchFamily="2" charset="0"/>
                    <a:ea typeface="Lato"/>
                    <a:cs typeface="Lato"/>
                    <a:sym typeface="Lato"/>
                  </a:rPr>
                  <a:t>Right: List of statistically significant variables for logistic regression with coefficients</a:t>
                </a:r>
              </a:p>
              <a:p>
                <a:pPr marL="0" marR="0" lvl="0" indent="0" rtl="0">
                  <a:spcAft>
                    <a:spcPts val="0"/>
                  </a:spcAft>
                  <a:buClr>
                    <a:srgbClr val="2C365E"/>
                  </a:buClr>
                  <a:buSzPts val="2541"/>
                  <a:buFont typeface="Source Sans Pro"/>
                  <a:buNone/>
                </a:pPr>
                <a:r>
                  <a:rPr lang="en-US" sz="1100" dirty="0">
                    <a:solidFill>
                      <a:srgbClr val="F1EAE0"/>
                    </a:solidFill>
                    <a:latin typeface="Prata" panose="020F0502020204030204" pitchFamily="2" charset="0"/>
                    <a:ea typeface="Lato"/>
                    <a:cs typeface="Lato"/>
                    <a:sym typeface="Lato"/>
                  </a:rPr>
                  <a:t>Bottom: Top and bottom five list of statistically significant variables for t-test and the percent difference between the means of walkable and car dependent cities</a:t>
                </a:r>
              </a:p>
              <a:p>
                <a:pPr marL="0" marR="0" lvl="0" indent="0" rtl="0">
                  <a:spcAft>
                    <a:spcPts val="0"/>
                  </a:spcAft>
                  <a:buClr>
                    <a:srgbClr val="2C365E"/>
                  </a:buClr>
                  <a:buSzPts val="2541"/>
                  <a:buFont typeface="Source Sans Pro"/>
                  <a:buNone/>
                </a:pPr>
                <a:r>
                  <a:rPr lang="en-US" sz="1100" dirty="0">
                    <a:solidFill>
                      <a:srgbClr val="F1EAE0"/>
                    </a:solidFill>
                    <a:latin typeface="Prata" panose="020F0502020204030204" pitchFamily="2" charset="0"/>
                    <a:ea typeface="Lato"/>
                    <a:cs typeface="Lato"/>
                    <a:sym typeface="Lato"/>
                  </a:rPr>
                  <a:t>Note: The green variable have a positive relationship to walkability and the red variables have a negative relationship to walkability.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480735D-3826-839C-E36A-EDF78C035BD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6510" y="5036669"/>
                <a:ext cx="1871745" cy="510447"/>
                <a:chOff x="4371109" y="4199140"/>
                <a:chExt cx="3554996" cy="969491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0EAE0EF-BD8A-0D37-09E0-BAD8C02F7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1109" y="4199140"/>
                  <a:ext cx="1866914" cy="962032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FAF594BF-A9CD-1188-9A0A-6AA5A340A7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4016" y="4199140"/>
                  <a:ext cx="1792089" cy="969491"/>
                </a:xfrm>
                <a:prstGeom prst="rect">
                  <a:avLst/>
                </a:prstGeom>
              </p:spPr>
            </p:pic>
          </p:grp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2105A114-F896-ED08-2A18-761571568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9033" y="3954095"/>
                <a:ext cx="1319222" cy="962032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3907535-4C74-39FD-492A-9C18560293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13076"/>
              <a:stretch/>
            </p:blipFill>
            <p:spPr>
              <a:xfrm>
                <a:off x="6581457" y="4324126"/>
                <a:ext cx="1266775" cy="595317"/>
              </a:xfrm>
              <a:prstGeom prst="rect">
                <a:avLst/>
              </a:prstGeom>
            </p:spPr>
          </p:pic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DCC806E-44A3-8CF3-3B5F-A8E4D8A3E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7288" y="3835881"/>
              <a:ext cx="1145737" cy="96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60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363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Prata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Chanel Lee</dc:creator>
  <cp:lastModifiedBy>Chanel Lee</cp:lastModifiedBy>
  <cp:revision>6</cp:revision>
  <dcterms:created xsi:type="dcterms:W3CDTF">2023-02-04T17:59:04Z</dcterms:created>
  <dcterms:modified xsi:type="dcterms:W3CDTF">2023-02-05T06:35:14Z</dcterms:modified>
</cp:coreProperties>
</file>