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3" r:id="rId7"/>
    <p:sldId id="265" r:id="rId8"/>
    <p:sldId id="268" r:id="rId9"/>
    <p:sldId id="267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A8C3D-B7B5-7F47-A3B7-5847494DE898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72E384C-C5E1-0040-9E4E-6B123382EFC0}">
      <dgm:prSet phldrT="[文本]" custT="1"/>
      <dgm:spPr/>
      <dgm:t>
        <a:bodyPr/>
        <a:lstStyle/>
        <a:p>
          <a:r>
            <a:rPr lang="zh-CN" altLang="en-US" sz="3200" dirty="0" smtClean="0"/>
            <a:t>快易捷</a:t>
          </a:r>
          <a:endParaRPr lang="zh-CN" altLang="en-US" sz="3200" dirty="0"/>
        </a:p>
      </dgm:t>
    </dgm:pt>
    <dgm:pt modelId="{5D35BE62-0A19-044B-B24B-32988AAED8A3}" type="parTrans" cxnId="{4837FEFA-F03A-5747-8F8A-C6393A625BAE}">
      <dgm:prSet/>
      <dgm:spPr/>
      <dgm:t>
        <a:bodyPr/>
        <a:lstStyle/>
        <a:p>
          <a:endParaRPr lang="zh-CN" altLang="en-US"/>
        </a:p>
      </dgm:t>
    </dgm:pt>
    <dgm:pt modelId="{7070B354-29CC-AE41-9819-91DCA73A50E9}" type="sibTrans" cxnId="{4837FEFA-F03A-5747-8F8A-C6393A625BAE}">
      <dgm:prSet/>
      <dgm:spPr/>
      <dgm:t>
        <a:bodyPr/>
        <a:lstStyle/>
        <a:p>
          <a:endParaRPr lang="zh-CN" altLang="en-US"/>
        </a:p>
      </dgm:t>
    </dgm:pt>
    <dgm:pt modelId="{A6643198-EF7C-8C45-9AD7-0B2D8BFC250C}">
      <dgm:prSet phldrT="[文本]" custT="1"/>
      <dgm:spPr/>
      <dgm:t>
        <a:bodyPr/>
        <a:lstStyle/>
        <a:p>
          <a:r>
            <a:rPr lang="zh-CN" altLang="en-US" sz="2400" dirty="0" smtClean="0"/>
            <a:t>制药厂</a:t>
          </a:r>
          <a:endParaRPr lang="zh-CN" altLang="en-US" sz="2400" dirty="0"/>
        </a:p>
      </dgm:t>
    </dgm:pt>
    <dgm:pt modelId="{1D73B130-4687-4C43-ABBB-B51EC0DC77A6}" type="parTrans" cxnId="{324E8E12-FFC6-7D4F-A25E-7EF95AC9505A}">
      <dgm:prSet/>
      <dgm:spPr/>
      <dgm:t>
        <a:bodyPr/>
        <a:lstStyle/>
        <a:p>
          <a:endParaRPr lang="zh-CN" altLang="en-US"/>
        </a:p>
      </dgm:t>
    </dgm:pt>
    <dgm:pt modelId="{55C51075-9577-594B-9ECC-4CE1CE5B5BE3}" type="sibTrans" cxnId="{324E8E12-FFC6-7D4F-A25E-7EF95AC9505A}">
      <dgm:prSet/>
      <dgm:spPr/>
      <dgm:t>
        <a:bodyPr/>
        <a:lstStyle/>
        <a:p>
          <a:endParaRPr lang="zh-CN" altLang="en-US"/>
        </a:p>
      </dgm:t>
    </dgm:pt>
    <dgm:pt modelId="{120D962E-A443-CC4A-83BD-D6941444973F}">
      <dgm:prSet phldrT="[文本]" custT="1"/>
      <dgm:spPr/>
      <dgm:t>
        <a:bodyPr/>
        <a:lstStyle/>
        <a:p>
          <a:r>
            <a:rPr lang="zh-CN" altLang="en-US" sz="2400" dirty="0" smtClean="0"/>
            <a:t>医药渠道公司</a:t>
          </a:r>
          <a:endParaRPr lang="zh-CN" altLang="en-US" sz="2400" dirty="0"/>
        </a:p>
      </dgm:t>
    </dgm:pt>
    <dgm:pt modelId="{23303B77-4B3C-B041-B4F1-FDC39F4966FA}" type="parTrans" cxnId="{24292C9E-A906-B04D-BF3C-341879A17A34}">
      <dgm:prSet/>
      <dgm:spPr/>
      <dgm:t>
        <a:bodyPr/>
        <a:lstStyle/>
        <a:p>
          <a:endParaRPr lang="zh-CN" altLang="en-US"/>
        </a:p>
      </dgm:t>
    </dgm:pt>
    <dgm:pt modelId="{8866B517-3976-214B-8C38-FB9157F52C77}" type="sibTrans" cxnId="{24292C9E-A906-B04D-BF3C-341879A17A34}">
      <dgm:prSet/>
      <dgm:spPr/>
      <dgm:t>
        <a:bodyPr/>
        <a:lstStyle/>
        <a:p>
          <a:endParaRPr lang="zh-CN" altLang="en-US"/>
        </a:p>
      </dgm:t>
    </dgm:pt>
    <dgm:pt modelId="{99B9EED6-FED8-D147-A956-B5045550E179}">
      <dgm:prSet phldrT="[文本]" custT="1"/>
      <dgm:spPr/>
      <dgm:t>
        <a:bodyPr/>
        <a:lstStyle/>
        <a:p>
          <a:r>
            <a:rPr lang="zh-CN" altLang="en-US" sz="2000" dirty="0" smtClean="0"/>
            <a:t>医药终端</a:t>
          </a:r>
        </a:p>
        <a:p>
          <a:r>
            <a:rPr lang="zh-CN" altLang="en-US" sz="2000" dirty="0" smtClean="0"/>
            <a:t>药房</a:t>
          </a:r>
          <a:r>
            <a:rPr lang="en-US" altLang="zh-CN" sz="2000" dirty="0" smtClean="0"/>
            <a:t>/</a:t>
          </a:r>
          <a:r>
            <a:rPr lang="zh-CN" altLang="en-US" sz="2000" dirty="0" smtClean="0"/>
            <a:t>诊所</a:t>
          </a:r>
          <a:r>
            <a:rPr lang="en-US" altLang="zh-CN" sz="2000" dirty="0" smtClean="0"/>
            <a:t>/</a:t>
          </a:r>
          <a:r>
            <a:rPr lang="zh-CN" altLang="en-US" sz="2000" dirty="0" smtClean="0"/>
            <a:t>医院</a:t>
          </a:r>
          <a:endParaRPr lang="zh-CN" altLang="en-US" sz="2000" dirty="0"/>
        </a:p>
      </dgm:t>
    </dgm:pt>
    <dgm:pt modelId="{0C2E6C57-1DA2-7142-9456-17D1D207113D}" type="parTrans" cxnId="{AC2F0EF5-8E60-9242-93F7-2392CD5090AA}">
      <dgm:prSet/>
      <dgm:spPr/>
      <dgm:t>
        <a:bodyPr/>
        <a:lstStyle/>
        <a:p>
          <a:endParaRPr lang="zh-CN" altLang="en-US"/>
        </a:p>
      </dgm:t>
    </dgm:pt>
    <dgm:pt modelId="{41AC850C-D856-2A44-8CEB-AFD9A8E6CFB4}" type="sibTrans" cxnId="{AC2F0EF5-8E60-9242-93F7-2392CD5090AA}">
      <dgm:prSet/>
      <dgm:spPr/>
      <dgm:t>
        <a:bodyPr/>
        <a:lstStyle/>
        <a:p>
          <a:endParaRPr lang="zh-CN" altLang="en-US"/>
        </a:p>
      </dgm:t>
    </dgm:pt>
    <dgm:pt modelId="{47A06388-1E05-2B4F-88EB-7C9CDFD6B6D0}">
      <dgm:prSet phldrT="[文本]" custT="1"/>
      <dgm:spPr/>
      <dgm:t>
        <a:bodyPr/>
        <a:lstStyle/>
        <a:p>
          <a:r>
            <a:rPr lang="zh-CN" altLang="en-US" sz="2400" dirty="0" smtClean="0"/>
            <a:t>买家</a:t>
          </a:r>
          <a:endParaRPr lang="zh-CN" altLang="en-US" sz="2400" dirty="0"/>
        </a:p>
      </dgm:t>
    </dgm:pt>
    <dgm:pt modelId="{D1E6E0D5-A2DB-B146-8B4C-3DD95D72C288}" type="parTrans" cxnId="{E5D07CBF-D6F4-1244-B38E-9557EA2A1063}">
      <dgm:prSet/>
      <dgm:spPr/>
      <dgm:t>
        <a:bodyPr/>
        <a:lstStyle/>
        <a:p>
          <a:endParaRPr lang="zh-CN" altLang="en-US"/>
        </a:p>
      </dgm:t>
    </dgm:pt>
    <dgm:pt modelId="{B60D437D-5287-D940-96BA-49064FBA6A9F}" type="sibTrans" cxnId="{E5D07CBF-D6F4-1244-B38E-9557EA2A1063}">
      <dgm:prSet/>
      <dgm:spPr/>
      <dgm:t>
        <a:bodyPr/>
        <a:lstStyle/>
        <a:p>
          <a:endParaRPr lang="zh-CN" altLang="en-US"/>
        </a:p>
      </dgm:t>
    </dgm:pt>
    <dgm:pt modelId="{E4F112F1-7FD8-D645-8220-FC99819AA69E}" type="pres">
      <dgm:prSet presAssocID="{584A8C3D-B7B5-7F47-A3B7-5847494DE89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C7D230-D8E3-814B-83AE-80763D9CB573}" type="pres">
      <dgm:prSet presAssocID="{372E384C-C5E1-0040-9E4E-6B123382EFC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0E404E1-2846-0E44-98BE-824C64499FF0}" type="pres">
      <dgm:prSet presAssocID="{1D73B130-4687-4C43-ABBB-B51EC0DC77A6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03AC068-70AA-E04C-A66D-D304069E2379}" type="pres">
      <dgm:prSet presAssocID="{A6643198-EF7C-8C45-9AD7-0B2D8BFC25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A1573-7C7B-854C-805F-F04193F5DFEB}" type="pres">
      <dgm:prSet presAssocID="{23303B77-4B3C-B041-B4F1-FDC39F4966FA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FE52B450-41B4-6545-92D9-A8CAA9536ED5}" type="pres">
      <dgm:prSet presAssocID="{120D962E-A443-CC4A-83BD-D694144497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6C2AB-06AD-DB44-8276-E9E89F259BA9}" type="pres">
      <dgm:prSet presAssocID="{0C2E6C57-1DA2-7142-9456-17D1D207113D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A60FD4C1-B1C7-2445-854F-46AF195F2BBD}" type="pres">
      <dgm:prSet presAssocID="{99B9EED6-FED8-D147-A956-B5045550E1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8982F-CA94-5F46-83C8-1AF96AA22AB7}" type="pres">
      <dgm:prSet presAssocID="{D1E6E0D5-A2DB-B146-8B4C-3DD95D72C288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20D5162F-2DE4-034E-9592-9EB784A4E382}" type="pres">
      <dgm:prSet presAssocID="{47A06388-1E05-2B4F-88EB-7C9CDFD6B6D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4D32C3-F844-B04D-84C0-54C8B605C813}" type="presOf" srcId="{47A06388-1E05-2B4F-88EB-7C9CDFD6B6D0}" destId="{20D5162F-2DE4-034E-9592-9EB784A4E382}" srcOrd="0" destOrd="0" presId="urn:microsoft.com/office/officeart/2005/8/layout/radial4"/>
    <dgm:cxn modelId="{444AD01E-0359-4D4E-AF71-1C05D1BFBA5E}" type="presOf" srcId="{D1E6E0D5-A2DB-B146-8B4C-3DD95D72C288}" destId="{25F8982F-CA94-5F46-83C8-1AF96AA22AB7}" srcOrd="0" destOrd="0" presId="urn:microsoft.com/office/officeart/2005/8/layout/radial4"/>
    <dgm:cxn modelId="{88B18B9A-D642-2D42-8CF1-92BF008571E5}" type="presOf" srcId="{584A8C3D-B7B5-7F47-A3B7-5847494DE898}" destId="{E4F112F1-7FD8-D645-8220-FC99819AA69E}" srcOrd="0" destOrd="0" presId="urn:microsoft.com/office/officeart/2005/8/layout/radial4"/>
    <dgm:cxn modelId="{CD0B1DF9-F1D7-CB40-ADEB-7887AF7265F7}" type="presOf" srcId="{23303B77-4B3C-B041-B4F1-FDC39F4966FA}" destId="{39EA1573-7C7B-854C-805F-F04193F5DFEB}" srcOrd="0" destOrd="0" presId="urn:microsoft.com/office/officeart/2005/8/layout/radial4"/>
    <dgm:cxn modelId="{7A4F1E86-579D-C149-9884-ECDB1162C99D}" type="presOf" srcId="{0C2E6C57-1DA2-7142-9456-17D1D207113D}" destId="{7426C2AB-06AD-DB44-8276-E9E89F259BA9}" srcOrd="0" destOrd="0" presId="urn:microsoft.com/office/officeart/2005/8/layout/radial4"/>
    <dgm:cxn modelId="{AC2F0EF5-8E60-9242-93F7-2392CD5090AA}" srcId="{372E384C-C5E1-0040-9E4E-6B123382EFC0}" destId="{99B9EED6-FED8-D147-A956-B5045550E179}" srcOrd="2" destOrd="0" parTransId="{0C2E6C57-1DA2-7142-9456-17D1D207113D}" sibTransId="{41AC850C-D856-2A44-8CEB-AFD9A8E6CFB4}"/>
    <dgm:cxn modelId="{E5D07CBF-D6F4-1244-B38E-9557EA2A1063}" srcId="{372E384C-C5E1-0040-9E4E-6B123382EFC0}" destId="{47A06388-1E05-2B4F-88EB-7C9CDFD6B6D0}" srcOrd="3" destOrd="0" parTransId="{D1E6E0D5-A2DB-B146-8B4C-3DD95D72C288}" sibTransId="{B60D437D-5287-D940-96BA-49064FBA6A9F}"/>
    <dgm:cxn modelId="{6EE31901-EE0C-C046-A318-736F0CEFF63A}" type="presOf" srcId="{99B9EED6-FED8-D147-A956-B5045550E179}" destId="{A60FD4C1-B1C7-2445-854F-46AF195F2BBD}" srcOrd="0" destOrd="0" presId="urn:microsoft.com/office/officeart/2005/8/layout/radial4"/>
    <dgm:cxn modelId="{B4EA24A9-C074-D540-A0C4-1C3DB0F96260}" type="presOf" srcId="{A6643198-EF7C-8C45-9AD7-0B2D8BFC250C}" destId="{803AC068-70AA-E04C-A66D-D304069E2379}" srcOrd="0" destOrd="0" presId="urn:microsoft.com/office/officeart/2005/8/layout/radial4"/>
    <dgm:cxn modelId="{3686BB7E-3596-3043-9677-99BF26FF6466}" type="presOf" srcId="{1D73B130-4687-4C43-ABBB-B51EC0DC77A6}" destId="{B0E404E1-2846-0E44-98BE-824C64499FF0}" srcOrd="0" destOrd="0" presId="urn:microsoft.com/office/officeart/2005/8/layout/radial4"/>
    <dgm:cxn modelId="{4837FEFA-F03A-5747-8F8A-C6393A625BAE}" srcId="{584A8C3D-B7B5-7F47-A3B7-5847494DE898}" destId="{372E384C-C5E1-0040-9E4E-6B123382EFC0}" srcOrd="0" destOrd="0" parTransId="{5D35BE62-0A19-044B-B24B-32988AAED8A3}" sibTransId="{7070B354-29CC-AE41-9819-91DCA73A50E9}"/>
    <dgm:cxn modelId="{24292C9E-A906-B04D-BF3C-341879A17A34}" srcId="{372E384C-C5E1-0040-9E4E-6B123382EFC0}" destId="{120D962E-A443-CC4A-83BD-D6941444973F}" srcOrd="1" destOrd="0" parTransId="{23303B77-4B3C-B041-B4F1-FDC39F4966FA}" sibTransId="{8866B517-3976-214B-8C38-FB9157F52C77}"/>
    <dgm:cxn modelId="{324E8E12-FFC6-7D4F-A25E-7EF95AC9505A}" srcId="{372E384C-C5E1-0040-9E4E-6B123382EFC0}" destId="{A6643198-EF7C-8C45-9AD7-0B2D8BFC250C}" srcOrd="0" destOrd="0" parTransId="{1D73B130-4687-4C43-ABBB-B51EC0DC77A6}" sibTransId="{55C51075-9577-594B-9ECC-4CE1CE5B5BE3}"/>
    <dgm:cxn modelId="{15DC0698-CF67-0C48-B1E7-A5BE825B6E96}" type="presOf" srcId="{120D962E-A443-CC4A-83BD-D6941444973F}" destId="{FE52B450-41B4-6545-92D9-A8CAA9536ED5}" srcOrd="0" destOrd="0" presId="urn:microsoft.com/office/officeart/2005/8/layout/radial4"/>
    <dgm:cxn modelId="{DD06AB6A-8298-024E-8722-6185D6E34258}" type="presOf" srcId="{372E384C-C5E1-0040-9E4E-6B123382EFC0}" destId="{41C7D230-D8E3-814B-83AE-80763D9CB573}" srcOrd="0" destOrd="0" presId="urn:microsoft.com/office/officeart/2005/8/layout/radial4"/>
    <dgm:cxn modelId="{9E6CD43B-BC02-2748-9DA5-4289A0D551A5}" type="presParOf" srcId="{E4F112F1-7FD8-D645-8220-FC99819AA69E}" destId="{41C7D230-D8E3-814B-83AE-80763D9CB573}" srcOrd="0" destOrd="0" presId="urn:microsoft.com/office/officeart/2005/8/layout/radial4"/>
    <dgm:cxn modelId="{EEEE68F3-4F60-3E4B-A84D-94BCB4A8EB21}" type="presParOf" srcId="{E4F112F1-7FD8-D645-8220-FC99819AA69E}" destId="{B0E404E1-2846-0E44-98BE-824C64499FF0}" srcOrd="1" destOrd="0" presId="urn:microsoft.com/office/officeart/2005/8/layout/radial4"/>
    <dgm:cxn modelId="{161D9A8C-756F-CB4A-BCBF-02A3AB92F5C3}" type="presParOf" srcId="{E4F112F1-7FD8-D645-8220-FC99819AA69E}" destId="{803AC068-70AA-E04C-A66D-D304069E2379}" srcOrd="2" destOrd="0" presId="urn:microsoft.com/office/officeart/2005/8/layout/radial4"/>
    <dgm:cxn modelId="{BBAE4A60-F698-BF49-9DD4-A2C979D1C935}" type="presParOf" srcId="{E4F112F1-7FD8-D645-8220-FC99819AA69E}" destId="{39EA1573-7C7B-854C-805F-F04193F5DFEB}" srcOrd="3" destOrd="0" presId="urn:microsoft.com/office/officeart/2005/8/layout/radial4"/>
    <dgm:cxn modelId="{D6F38AC1-32BB-7E41-94EC-598507806924}" type="presParOf" srcId="{E4F112F1-7FD8-D645-8220-FC99819AA69E}" destId="{FE52B450-41B4-6545-92D9-A8CAA9536ED5}" srcOrd="4" destOrd="0" presId="urn:microsoft.com/office/officeart/2005/8/layout/radial4"/>
    <dgm:cxn modelId="{7C018A76-4142-A141-A91A-333290A68A62}" type="presParOf" srcId="{E4F112F1-7FD8-D645-8220-FC99819AA69E}" destId="{7426C2AB-06AD-DB44-8276-E9E89F259BA9}" srcOrd="5" destOrd="0" presId="urn:microsoft.com/office/officeart/2005/8/layout/radial4"/>
    <dgm:cxn modelId="{594F3C70-9F85-C44B-8CA1-A378F7717478}" type="presParOf" srcId="{E4F112F1-7FD8-D645-8220-FC99819AA69E}" destId="{A60FD4C1-B1C7-2445-854F-46AF195F2BBD}" srcOrd="6" destOrd="0" presId="urn:microsoft.com/office/officeart/2005/8/layout/radial4"/>
    <dgm:cxn modelId="{B6E951C2-8112-0E47-8D44-508EDDB3946B}" type="presParOf" srcId="{E4F112F1-7FD8-D645-8220-FC99819AA69E}" destId="{25F8982F-CA94-5F46-83C8-1AF96AA22AB7}" srcOrd="7" destOrd="0" presId="urn:microsoft.com/office/officeart/2005/8/layout/radial4"/>
    <dgm:cxn modelId="{B19167DD-2FE2-1548-87A1-13EEC71CB925}" type="presParOf" srcId="{E4F112F1-7FD8-D645-8220-FC99819AA69E}" destId="{20D5162F-2DE4-034E-9592-9EB784A4E38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7D230-D8E3-814B-83AE-80763D9CB573}">
      <dsp:nvSpPr>
        <dsp:cNvPr id="0" name=""/>
        <dsp:cNvSpPr/>
      </dsp:nvSpPr>
      <dsp:spPr>
        <a:xfrm>
          <a:off x="3009228" y="2313678"/>
          <a:ext cx="2211142" cy="22111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快易捷</a:t>
          </a:r>
          <a:endParaRPr lang="zh-CN" altLang="en-US" sz="3200" kern="1200" dirty="0"/>
        </a:p>
      </dsp:txBody>
      <dsp:txXfrm>
        <a:off x="3333042" y="2637492"/>
        <a:ext cx="1563514" cy="1563514"/>
      </dsp:txXfrm>
    </dsp:sp>
    <dsp:sp modelId="{B0E404E1-2846-0E44-98BE-824C64499FF0}">
      <dsp:nvSpPr>
        <dsp:cNvPr id="0" name=""/>
        <dsp:cNvSpPr/>
      </dsp:nvSpPr>
      <dsp:spPr>
        <a:xfrm rot="11700000">
          <a:off x="1339356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AC068-70AA-E04C-A66D-D304069E2379}">
      <dsp:nvSpPr>
        <dsp:cNvPr id="0" name=""/>
        <dsp:cNvSpPr/>
      </dsp:nvSpPr>
      <dsp:spPr>
        <a:xfrm>
          <a:off x="317059" y="1842838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制药厂</a:t>
          </a:r>
          <a:endParaRPr lang="zh-CN" altLang="en-US" sz="2400" kern="1200" dirty="0"/>
        </a:p>
      </dsp:txBody>
      <dsp:txXfrm>
        <a:off x="366278" y="1892057"/>
        <a:ext cx="2002147" cy="1582030"/>
      </dsp:txXfrm>
    </dsp:sp>
    <dsp:sp modelId="{39EA1573-7C7B-854C-805F-F04193F5DFEB}">
      <dsp:nvSpPr>
        <dsp:cNvPr id="0" name=""/>
        <dsp:cNvSpPr/>
      </dsp:nvSpPr>
      <dsp:spPr>
        <a:xfrm rot="14700000">
          <a:off x="2438352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52B450-41B4-6545-92D9-A8CAA9536ED5}">
      <dsp:nvSpPr>
        <dsp:cNvPr id="0" name=""/>
        <dsp:cNvSpPr/>
      </dsp:nvSpPr>
      <dsp:spPr>
        <a:xfrm>
          <a:off x="1862425" y="1142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医药渠道公司</a:t>
          </a:r>
          <a:endParaRPr lang="zh-CN" altLang="en-US" sz="2400" kern="1200" dirty="0"/>
        </a:p>
      </dsp:txBody>
      <dsp:txXfrm>
        <a:off x="1911644" y="50361"/>
        <a:ext cx="2002147" cy="1582030"/>
      </dsp:txXfrm>
    </dsp:sp>
    <dsp:sp modelId="{7426C2AB-06AD-DB44-8276-E9E89F259BA9}">
      <dsp:nvSpPr>
        <dsp:cNvPr id="0" name=""/>
        <dsp:cNvSpPr/>
      </dsp:nvSpPr>
      <dsp:spPr>
        <a:xfrm rot="17700000">
          <a:off x="4148085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FD4C1-B1C7-2445-854F-46AF195F2BBD}">
      <dsp:nvSpPr>
        <dsp:cNvPr id="0" name=""/>
        <dsp:cNvSpPr/>
      </dsp:nvSpPr>
      <dsp:spPr>
        <a:xfrm>
          <a:off x="4266589" y="1142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医药终端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药房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诊所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医院</a:t>
          </a:r>
          <a:endParaRPr lang="zh-CN" altLang="en-US" sz="2000" kern="1200" dirty="0"/>
        </a:p>
      </dsp:txBody>
      <dsp:txXfrm>
        <a:off x="4315808" y="50361"/>
        <a:ext cx="2002147" cy="1582030"/>
      </dsp:txXfrm>
    </dsp:sp>
    <dsp:sp modelId="{25F8982F-CA94-5F46-83C8-1AF96AA22AB7}">
      <dsp:nvSpPr>
        <dsp:cNvPr id="0" name=""/>
        <dsp:cNvSpPr/>
      </dsp:nvSpPr>
      <dsp:spPr>
        <a:xfrm rot="20700000">
          <a:off x="5247080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5162F-2DE4-034E-9592-9EB784A4E382}">
      <dsp:nvSpPr>
        <dsp:cNvPr id="0" name=""/>
        <dsp:cNvSpPr/>
      </dsp:nvSpPr>
      <dsp:spPr>
        <a:xfrm>
          <a:off x="5811955" y="1842838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买家</a:t>
          </a:r>
          <a:endParaRPr lang="zh-CN" altLang="en-US" sz="2400" kern="1200" dirty="0"/>
        </a:p>
      </dsp:txBody>
      <dsp:txXfrm>
        <a:off x="5861174" y="1892057"/>
        <a:ext cx="2002147" cy="158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0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5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95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61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7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9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2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5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4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9903-43D8-2F48-840F-4DB37C9D112B}" type="datetimeFigureOut">
              <a:rPr kumimoji="1" lang="zh-CN" altLang="en-US" smtClean="0"/>
              <a:t>14-7-9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83FB-65C2-414A-A550-494C3117A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6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467" y="2130425"/>
            <a:ext cx="8415866" cy="1470025"/>
          </a:xfrm>
        </p:spPr>
        <p:txBody>
          <a:bodyPr/>
          <a:lstStyle/>
          <a:p>
            <a:r>
              <a:rPr kumimoji="1" lang="zh-CN" altLang="en-US" dirty="0" smtClean="0"/>
              <a:t>快易捷平台新的商业模式规划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53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94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用户是谁？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869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19052722">
            <a:off x="1708443" y="2822383"/>
            <a:ext cx="533041" cy="391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53596" y="2313344"/>
            <a:ext cx="533041" cy="391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 rot="3261673">
            <a:off x="6962253" y="2839910"/>
            <a:ext cx="533041" cy="391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2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984" y="5757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制药厂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6868" y="5757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医药公司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0968" y="584199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诊所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药房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医院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7551" y="5757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个人消费者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H="1">
            <a:off x="6891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4605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22690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62984" y="1337733"/>
            <a:ext cx="8890000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7306" y="6193562"/>
            <a:ext cx="6744561" cy="58059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A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39733" y="6303322"/>
            <a:ext cx="4487160" cy="47083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0331" y="1505271"/>
            <a:ext cx="1442346" cy="533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生产药品</a:t>
            </a:r>
            <a:endParaRPr kumimoji="1"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70331" y="2163828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营业执照</a:t>
            </a:r>
            <a:endParaRPr kumimoji="1"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470332" y="2524466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组织机构代码证</a:t>
            </a:r>
            <a:endParaRPr kumimoji="1"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470332" y="2914547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税务登记证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70331" y="3280149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药品生产许可证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70332" y="3696625"/>
            <a:ext cx="1442346" cy="42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G</a:t>
            </a:r>
            <a:r>
              <a:rPr kumimoji="1" lang="en-US" altLang="zh-CN" sz="1400" dirty="0" smtClean="0"/>
              <a:t>MP</a:t>
            </a:r>
            <a:r>
              <a:rPr kumimoji="1" lang="zh-CN" altLang="en-US" sz="1400" dirty="0" smtClean="0"/>
              <a:t>药品生产质量管理规范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70331" y="4214061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印章备案表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70332" y="4633018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随货同行单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70331" y="5051977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质量体系调查表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70331" y="5411262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法人委托书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70331" y="5785884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销售人员上岗证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2618171" y="1505271"/>
            <a:ext cx="1579069" cy="533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医药渠道销售</a:t>
            </a:r>
            <a:endParaRPr kumimoji="1"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2680884" y="2159993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营业执照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2680885" y="2520631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组织机构代码证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2680885" y="2910712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税务登记证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2680884" y="3276314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药品生产许可证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2680885" y="3692790"/>
            <a:ext cx="1442346" cy="42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G</a:t>
            </a:r>
            <a:r>
              <a:rPr kumimoji="1" lang="zh-CN" altLang="zh-CN" sz="1400" dirty="0"/>
              <a:t>S</a:t>
            </a:r>
            <a:r>
              <a:rPr kumimoji="1" lang="en-US" altLang="zh-CN" sz="1400" dirty="0" smtClean="0"/>
              <a:t>P</a:t>
            </a:r>
            <a:r>
              <a:rPr kumimoji="1" lang="zh-CN" altLang="en-US" sz="1400" dirty="0" smtClean="0"/>
              <a:t>药品经营质量管理规范</a:t>
            </a:r>
            <a:endParaRPr kumimoji="1"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680884" y="4210226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印章备案表</a:t>
            </a:r>
            <a:endParaRPr kumimoji="1"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2680885" y="4629183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随货同行单</a:t>
            </a:r>
            <a:endParaRPr kumimoji="1"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680884" y="5048142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质量体系调查表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2680884" y="5407427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法人委托书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2680884" y="5782049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销售人员上岗证</a:t>
            </a:r>
            <a:endParaRPr kumimoji="1"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4949768" y="1505271"/>
            <a:ext cx="1579069" cy="533117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医药终端销售</a:t>
            </a:r>
            <a:endParaRPr kumimoji="1"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4996805" y="2155594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营业执照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4996806" y="2516232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组织机构代码证</a:t>
            </a:r>
            <a:endParaRPr kumimoji="1"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4996806" y="2906313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税务登记证</a:t>
            </a:r>
            <a:endParaRPr kumimoji="1"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4996805" y="3271915"/>
            <a:ext cx="1442346" cy="313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药品生产许可证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4996806" y="3688391"/>
            <a:ext cx="1442346" cy="42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G</a:t>
            </a:r>
            <a:r>
              <a:rPr kumimoji="1" lang="zh-CN" altLang="zh-CN" sz="1400" dirty="0"/>
              <a:t>S</a:t>
            </a:r>
            <a:r>
              <a:rPr kumimoji="1" lang="en-US" altLang="zh-CN" sz="1400" dirty="0" smtClean="0"/>
              <a:t>P</a:t>
            </a:r>
            <a:r>
              <a:rPr kumimoji="1" lang="zh-CN" altLang="en-US" sz="1400" dirty="0" smtClean="0"/>
              <a:t>药品经营质量管理规范</a:t>
            </a:r>
            <a:endParaRPr kumimoji="1"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344078" y="2163828"/>
            <a:ext cx="1442346" cy="31359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处方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589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984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制药厂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6868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医药公司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0968" y="662599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诊所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药房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医院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7551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个人消费者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H="1">
            <a:off x="6891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4605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22690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62984" y="1337733"/>
            <a:ext cx="8890000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7306" y="6193562"/>
            <a:ext cx="6744561" cy="580591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A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39733" y="6303322"/>
            <a:ext cx="4487160" cy="47083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0" y="4233"/>
            <a:ext cx="9144000" cy="57996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不同角色的商业诉求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62984" y="1534875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生产药品</a:t>
            </a:r>
            <a:endParaRPr kumimoji="1"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162984" y="2282527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推广品牌</a:t>
            </a:r>
            <a:endParaRPr kumimoji="1"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194916" y="3029593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寻找医药销售渠道</a:t>
            </a:r>
            <a:endParaRPr kumimoji="1"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194916" y="3775683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管控医药销售渠道</a:t>
            </a:r>
            <a:endParaRPr kumimoji="1"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2446868" y="2282527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推广品牌</a:t>
            </a:r>
            <a:endParaRPr kumimoji="1" lang="zh-CN" alt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2446868" y="3029593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寻找上游医药厂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医药公司</a:t>
            </a:r>
            <a:endParaRPr kumimoji="1" lang="zh-CN" altLang="en-US" sz="1600" dirty="0"/>
          </a:p>
        </p:txBody>
      </p:sp>
      <p:sp>
        <p:nvSpPr>
          <p:cNvPr id="52" name="圆角矩形 51"/>
          <p:cNvSpPr/>
          <p:nvPr/>
        </p:nvSpPr>
        <p:spPr>
          <a:xfrm>
            <a:off x="2446868" y="3775683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销售药品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保健品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医疗器械等</a:t>
            </a:r>
            <a:endParaRPr kumimoji="1"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4770968" y="3044658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寻找上游医药厂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医药公司</a:t>
            </a:r>
            <a:endParaRPr kumimoji="1"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4770968" y="3775683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购买药品</a:t>
            </a:r>
            <a:endParaRPr kumimoji="1"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770968" y="4556125"/>
            <a:ext cx="547157" cy="4445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低价</a:t>
            </a:r>
            <a:endParaRPr kumimoji="1"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5470525" y="4556125"/>
            <a:ext cx="547157" cy="4445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有效期</a:t>
            </a:r>
            <a:endParaRPr kumimoji="1"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178551" y="4556125"/>
            <a:ext cx="547157" cy="4445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有货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4740275" y="5198083"/>
            <a:ext cx="1985433" cy="627197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开店铺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仅对药房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  <p:sp>
        <p:nvSpPr>
          <p:cNvPr id="59" name="圆角矩形 58"/>
          <p:cNvSpPr/>
          <p:nvPr/>
        </p:nvSpPr>
        <p:spPr>
          <a:xfrm>
            <a:off x="7067551" y="5198083"/>
            <a:ext cx="1985433" cy="627197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购买药品／保健品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医疗器械</a:t>
            </a:r>
            <a:endParaRPr kumimoji="1"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2446868" y="4687026"/>
            <a:ext cx="1985433" cy="758099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开店铺</a:t>
            </a:r>
          </a:p>
        </p:txBody>
      </p:sp>
    </p:spTree>
    <p:extLst>
      <p:ext uri="{BB962C8B-B14F-4D97-AF65-F5344CB8AC3E}">
        <p14:creationId xmlns:p14="http://schemas.microsoft.com/office/powerpoint/2010/main" val="11694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984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制药厂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6868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医药公司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0968" y="662599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诊所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药房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医院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7551" y="654133"/>
            <a:ext cx="1985433" cy="62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个人消费者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H="1">
            <a:off x="6891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46058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2269067" y="575733"/>
            <a:ext cx="33866" cy="6214533"/>
          </a:xfrm>
          <a:prstGeom prst="line">
            <a:avLst/>
          </a:prstGeom>
          <a:ln w="317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62984" y="1337733"/>
            <a:ext cx="8890000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7306" y="6193562"/>
            <a:ext cx="6744561" cy="580591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A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39733" y="6303322"/>
            <a:ext cx="4487160" cy="47083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r>
              <a:rPr kumimoji="1" lang="zh-CN" altLang="en-US" dirty="0" smtClean="0"/>
              <a:t>证</a:t>
            </a:r>
            <a:endParaRPr kumimoji="1" lang="zh-CN" altLang="en-US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0" y="4233"/>
            <a:ext cx="9144000" cy="57996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可能提供的商业产品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2984" y="1426701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二级域名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162984" y="1798203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旺铺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162984" y="2544705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商品发布</a:t>
            </a:r>
            <a:endParaRPr kumimoji="1"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162984" y="2916206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招商广告</a:t>
            </a:r>
            <a:endParaRPr kumimoji="1"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162984" y="3276999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代理授权及管理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162984" y="3639304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商品授权及管理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162984" y="3987839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广告推广及流量产品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70785" y="5017587"/>
            <a:ext cx="658561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支付费率产品</a:t>
            </a:r>
            <a:endParaRPr kumimoji="1" lang="zh-CN" altLang="en-US" sz="1400" dirty="0"/>
          </a:p>
        </p:txBody>
      </p:sp>
      <p:grpSp>
        <p:nvGrpSpPr>
          <p:cNvPr id="20" name="组 19"/>
          <p:cNvGrpSpPr/>
          <p:nvPr/>
        </p:nvGrpSpPr>
        <p:grpSpPr>
          <a:xfrm>
            <a:off x="147305" y="4347965"/>
            <a:ext cx="8905679" cy="625865"/>
            <a:chOff x="147305" y="4347965"/>
            <a:chExt cx="6609095" cy="625865"/>
          </a:xfrm>
        </p:grpSpPr>
        <p:sp>
          <p:nvSpPr>
            <p:cNvPr id="35" name="圆角矩形 34"/>
            <p:cNvSpPr/>
            <p:nvPr/>
          </p:nvSpPr>
          <p:spPr>
            <a:xfrm>
              <a:off x="170785" y="4347965"/>
              <a:ext cx="6585615" cy="2857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交易订单及管理</a:t>
              </a:r>
              <a:endParaRPr kumimoji="1" lang="zh-CN" altLang="en-US" sz="14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7305" y="4688059"/>
              <a:ext cx="6609095" cy="2857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担保交易</a:t>
              </a:r>
              <a:endParaRPr kumimoji="1" lang="zh-CN" altLang="en-US" sz="1400" dirty="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162984" y="2166059"/>
            <a:ext cx="1985433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认证产品</a:t>
            </a:r>
            <a:endParaRPr kumimoji="1"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2367493" y="1435604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二级域名</a:t>
            </a:r>
            <a:endParaRPr kumimoji="1"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2367493" y="1807106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旺铺</a:t>
            </a:r>
            <a:endParaRPr kumimoji="1"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2367493" y="2553608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商品发布</a:t>
            </a:r>
            <a:endParaRPr kumimoji="1"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2367493" y="2174962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认证产品</a:t>
            </a:r>
            <a:endParaRPr kumimoji="1"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2367493" y="2921240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医药经销应标及关系</a:t>
            </a:r>
            <a:endParaRPr kumimoji="1" lang="zh-CN" altLang="en-US" sz="1400" dirty="0"/>
          </a:p>
        </p:txBody>
      </p:sp>
      <p:sp>
        <p:nvSpPr>
          <p:cNvPr id="45" name="圆角矩形 44"/>
          <p:cNvSpPr/>
          <p:nvPr/>
        </p:nvSpPr>
        <p:spPr>
          <a:xfrm>
            <a:off x="2367493" y="3276999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G</a:t>
            </a:r>
            <a:r>
              <a:rPr kumimoji="1" lang="en-US" altLang="zh-CN" sz="1400" dirty="0" smtClean="0"/>
              <a:t>SP</a:t>
            </a:r>
            <a:r>
              <a:rPr kumimoji="1" lang="zh-CN" altLang="en-US" sz="1400" dirty="0" smtClean="0"/>
              <a:t>资质寻租授权及管理</a:t>
            </a:r>
            <a:endParaRPr kumimoji="1"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2367493" y="3639304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G</a:t>
            </a:r>
            <a:r>
              <a:rPr kumimoji="1" lang="en-US" altLang="zh-CN" sz="1400" dirty="0" smtClean="0"/>
              <a:t>SP</a:t>
            </a:r>
            <a:r>
              <a:rPr kumimoji="1" lang="zh-CN" altLang="en-US" sz="1400" dirty="0" smtClean="0"/>
              <a:t>资质挂靠授权及管理</a:t>
            </a:r>
            <a:endParaRPr kumimoji="1" lang="zh-CN" altLang="en-US" sz="1400" dirty="0"/>
          </a:p>
        </p:txBody>
      </p:sp>
      <p:sp>
        <p:nvSpPr>
          <p:cNvPr id="61" name="圆角矩形 60"/>
          <p:cNvSpPr/>
          <p:nvPr/>
        </p:nvSpPr>
        <p:spPr>
          <a:xfrm>
            <a:off x="2367493" y="3987839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广告推广及流量产品</a:t>
            </a:r>
            <a:endParaRPr kumimoji="1"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2367493" y="5397644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权益产品</a:t>
            </a:r>
            <a:endParaRPr kumimoji="1"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2367493" y="5788355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64" name="圆角矩形 63"/>
          <p:cNvSpPr/>
          <p:nvPr/>
        </p:nvSpPr>
        <p:spPr>
          <a:xfrm>
            <a:off x="4732868" y="5788355"/>
            <a:ext cx="2023533" cy="2946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65" name="圆角矩形 64"/>
          <p:cNvSpPr/>
          <p:nvPr/>
        </p:nvSpPr>
        <p:spPr>
          <a:xfrm>
            <a:off x="4712759" y="5397644"/>
            <a:ext cx="2043642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权益产品</a:t>
            </a:r>
            <a:endParaRPr kumimoji="1" lang="zh-CN" altLang="en-US" sz="1400" dirty="0"/>
          </a:p>
        </p:txBody>
      </p:sp>
      <p:sp>
        <p:nvSpPr>
          <p:cNvPr id="66" name="圆角矩形 65"/>
          <p:cNvSpPr/>
          <p:nvPr/>
        </p:nvSpPr>
        <p:spPr>
          <a:xfrm>
            <a:off x="4712758" y="3987839"/>
            <a:ext cx="2043642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积分产品</a:t>
            </a:r>
            <a:endParaRPr kumimoji="1" lang="zh-CN" altLang="en-US" sz="1400" dirty="0"/>
          </a:p>
        </p:txBody>
      </p:sp>
      <p:sp>
        <p:nvSpPr>
          <p:cNvPr id="67" name="圆角矩形 66"/>
          <p:cNvSpPr/>
          <p:nvPr/>
        </p:nvSpPr>
        <p:spPr>
          <a:xfrm>
            <a:off x="4750860" y="3610768"/>
            <a:ext cx="20055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/>
              <a:t>G</a:t>
            </a:r>
            <a:r>
              <a:rPr kumimoji="1" lang="en-US" altLang="zh-CN" sz="1200" dirty="0" smtClean="0"/>
              <a:t>SP</a:t>
            </a:r>
            <a:r>
              <a:rPr kumimoji="1" lang="zh-CN" altLang="en-US" sz="1200" dirty="0" smtClean="0"/>
              <a:t>资质挂靠授权及管理</a:t>
            </a:r>
            <a:endParaRPr kumimoji="1"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6985001" y="5797869"/>
            <a:ext cx="2023533" cy="294674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6964892" y="5407158"/>
            <a:ext cx="2043642" cy="28577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权益产品</a:t>
            </a:r>
            <a:endParaRPr kumimoji="1"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6985001" y="3975199"/>
            <a:ext cx="2043642" cy="28577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积分产品</a:t>
            </a:r>
            <a:endParaRPr kumimoji="1" lang="zh-CN" altLang="en-US" sz="1400" dirty="0"/>
          </a:p>
        </p:txBody>
      </p:sp>
      <p:sp>
        <p:nvSpPr>
          <p:cNvPr id="71" name="圆角矩形 70"/>
          <p:cNvSpPr/>
          <p:nvPr/>
        </p:nvSpPr>
        <p:spPr>
          <a:xfrm>
            <a:off x="6985001" y="3189683"/>
            <a:ext cx="2043642" cy="28577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红包</a:t>
            </a:r>
            <a:endParaRPr kumimoji="1" lang="zh-CN" alt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6985001" y="2773320"/>
            <a:ext cx="2043642" cy="28577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优惠券</a:t>
            </a:r>
            <a:endParaRPr kumimoji="1"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4712759" y="3207011"/>
            <a:ext cx="2043642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红包</a:t>
            </a:r>
            <a:endParaRPr kumimoji="1"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4712759" y="2790648"/>
            <a:ext cx="2043642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优惠券</a:t>
            </a:r>
            <a:endParaRPr kumimoji="1"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76202" y="5423198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权益产品</a:t>
            </a:r>
            <a:endParaRPr kumimoji="1"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76202" y="5806772"/>
            <a:ext cx="2192865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77" name="圆角矩形 76"/>
          <p:cNvSpPr/>
          <p:nvPr/>
        </p:nvSpPr>
        <p:spPr>
          <a:xfrm>
            <a:off x="4732868" y="1839237"/>
            <a:ext cx="2023533" cy="294674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店铺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algn="l"/>
            <a:r>
              <a:rPr kumimoji="1" lang="zh-CN" altLang="en-US" dirty="0" smtClean="0"/>
              <a:t>针对药厂的商业产品设计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5750" y="3143250"/>
            <a:ext cx="1603375" cy="9048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制药厂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44748" y="1841928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推广品牌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206375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42875" y="1317625"/>
            <a:ext cx="8540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44749" y="3466641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寻找医药销售渠道</a:t>
            </a:r>
            <a:endParaRPr kumimoji="1"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2444748" y="4804560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管控医药销售渠道</a:t>
            </a:r>
            <a:endParaRPr kumimoji="1" lang="zh-CN" altLang="en-US" sz="1600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2063750" y="3111500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2063750" y="4327525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01650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163609" y="137374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二级域名</a:t>
            </a:r>
            <a:endParaRPr kumimoji="1"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5163609" y="172241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网站及旺铺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699249" y="1445901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借用平台资质可以在百度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互联网上做推广</a:t>
            </a:r>
            <a:endParaRPr kumimoji="1"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5163608" y="207333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网站流量产品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5163609" y="2429989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百度推广产品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699249" y="2082916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网站入口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百度推广产品</a:t>
            </a:r>
            <a:endParaRPr kumimoji="1" lang="zh-CN" alt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5163606" y="358330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医药招商广告</a:t>
            </a:r>
            <a:endParaRPr kumimoji="1"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5163609" y="276336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医药通认证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5163609" y="3964858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推荐医药代理商</a:t>
            </a:r>
            <a:endParaRPr kumimoji="1"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5163609" y="448059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代销商资质审核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5163607" y="482432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代销关系授权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163607" y="5185698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代销商品授权</a:t>
            </a:r>
            <a:endParaRPr kumimoji="1"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5163606" y="5547001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代销订单管理</a:t>
            </a:r>
            <a:endParaRPr kumimoji="1"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5163607" y="5896569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代销价格管控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687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99402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63609" y="857250"/>
            <a:ext cx="17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商业产品设计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163609" y="6246791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交易佣金产品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3059" y="2727407"/>
            <a:ext cx="15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30000.00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163606" y="3212620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入驻成为供销商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113059" y="4639657"/>
            <a:ext cx="15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56800.00</a:t>
            </a:r>
            <a:endParaRPr kumimoji="1" lang="zh-CN" altLang="en-US" dirty="0"/>
          </a:p>
        </p:txBody>
      </p:sp>
      <p:sp>
        <p:nvSpPr>
          <p:cNvPr id="48" name="右大括号 47"/>
          <p:cNvSpPr/>
          <p:nvPr/>
        </p:nvSpPr>
        <p:spPr>
          <a:xfrm>
            <a:off x="6826250" y="3212620"/>
            <a:ext cx="286809" cy="33199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1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algn="l"/>
            <a:r>
              <a:rPr kumimoji="1" lang="zh-CN" altLang="en-US" dirty="0" smtClean="0"/>
              <a:t>针对医药公司的商业产品设计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5750" y="3143250"/>
            <a:ext cx="1603375" cy="9048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医药公司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206375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42875" y="1317625"/>
            <a:ext cx="8540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2063750" y="3111500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2063750" y="4391025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01650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163609" y="137374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二级域名</a:t>
            </a:r>
            <a:endParaRPr kumimoji="1"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5163609" y="172241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网站及旺铺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699249" y="1445901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借用平台资质可以在百度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互联网上做推广</a:t>
            </a:r>
            <a:endParaRPr kumimoji="1"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5163608" y="207333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网站流量产品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5163609" y="2429989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百度推广产品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699249" y="2082916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网站入口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百度推广产品</a:t>
            </a:r>
            <a:endParaRPr kumimoji="1" lang="zh-CN" alt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5163606" y="358330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G</a:t>
            </a:r>
            <a:r>
              <a:rPr kumimoji="1" lang="en-US" altLang="zh-CN" sz="1400" dirty="0" smtClean="0"/>
              <a:t>SP</a:t>
            </a:r>
            <a:r>
              <a:rPr kumimoji="1" lang="zh-CN" altLang="en-US" sz="1400" dirty="0" smtClean="0"/>
              <a:t>资质挂靠产品</a:t>
            </a:r>
            <a:endParaRPr kumimoji="1"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5163609" y="276336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医药通认证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5163609" y="3964858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推荐医药制药厂</a:t>
            </a:r>
            <a:endParaRPr kumimoji="1"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5163609" y="448059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店铺产品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5163607" y="482432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商品体系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163607" y="516982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保证金金融产品</a:t>
            </a:r>
            <a:endParaRPr kumimoji="1"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5163606" y="5515251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交易订单管理</a:t>
            </a:r>
            <a:endParaRPr kumimoji="1"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5163607" y="584894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687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99402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63609" y="857250"/>
            <a:ext cx="17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商业产品设计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163609" y="619916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交易佣金产品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08309" y="2727407"/>
            <a:ext cx="15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6800.00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163606" y="3212620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入驻成为分销商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113059" y="5221605"/>
            <a:ext cx="15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36800.00</a:t>
            </a:r>
            <a:endParaRPr kumimoji="1" lang="zh-CN" altLang="en-US" dirty="0"/>
          </a:p>
        </p:txBody>
      </p:sp>
      <p:sp>
        <p:nvSpPr>
          <p:cNvPr id="48" name="右大括号 47"/>
          <p:cNvSpPr/>
          <p:nvPr/>
        </p:nvSpPr>
        <p:spPr>
          <a:xfrm>
            <a:off x="6826250" y="3212620"/>
            <a:ext cx="286809" cy="10380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446868" y="1819802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推广品牌</a:t>
            </a:r>
            <a:endParaRPr kumimoji="1" lang="zh-CN" altLang="en-US" sz="1600" dirty="0"/>
          </a:p>
        </p:txBody>
      </p:sp>
      <p:sp>
        <p:nvSpPr>
          <p:cNvPr id="40" name="圆角矩形 39"/>
          <p:cNvSpPr/>
          <p:nvPr/>
        </p:nvSpPr>
        <p:spPr>
          <a:xfrm>
            <a:off x="2446868" y="3420928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寻找上游医药厂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医药公司</a:t>
            </a:r>
            <a:endParaRPr kumimoji="1"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2446868" y="4953255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销售药品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保健品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医疗器械等</a:t>
            </a:r>
            <a:endParaRPr kumimoji="1"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113059" y="3552448"/>
            <a:ext cx="15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16800.00</a:t>
            </a:r>
            <a:endParaRPr kumimoji="1" lang="zh-CN" altLang="en-US" dirty="0"/>
          </a:p>
        </p:txBody>
      </p:sp>
      <p:sp>
        <p:nvSpPr>
          <p:cNvPr id="51" name="右大括号 50"/>
          <p:cNvSpPr/>
          <p:nvPr/>
        </p:nvSpPr>
        <p:spPr>
          <a:xfrm>
            <a:off x="6843184" y="4552928"/>
            <a:ext cx="286809" cy="2273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163609" y="6540499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交易费率产品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533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algn="l"/>
            <a:r>
              <a:rPr kumimoji="1" lang="zh-CN" altLang="en-US" dirty="0" smtClean="0"/>
              <a:t>针对</a:t>
            </a:r>
            <a:r>
              <a:rPr kumimoji="1" lang="en-US" altLang="zh-CN" dirty="0" smtClean="0"/>
              <a:t>b2c</a:t>
            </a:r>
            <a:r>
              <a:rPr kumimoji="1" lang="zh-CN" altLang="en-US" dirty="0" smtClean="0"/>
              <a:t>店铺的商业产品设计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2875" y="3143250"/>
            <a:ext cx="1778000" cy="9048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药房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医药公司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206375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42875" y="1317625"/>
            <a:ext cx="8540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2063750" y="2905125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2063750" y="4391025"/>
            <a:ext cx="661987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016500" y="873125"/>
            <a:ext cx="0" cy="5770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163609" y="137374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二级域名</a:t>
            </a:r>
            <a:endParaRPr kumimoji="1"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5163609" y="172241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网站及旺铺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699249" y="1445901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借用平台资质可以在百度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互联网上做推广</a:t>
            </a:r>
            <a:endParaRPr kumimoji="1"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5163608" y="207333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网站流量产品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699249" y="2082916"/>
            <a:ext cx="2190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网站入口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百度推广产品</a:t>
            </a:r>
            <a:endParaRPr kumimoji="1" lang="zh-CN" alt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5163606" y="358330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G</a:t>
            </a:r>
            <a:r>
              <a:rPr kumimoji="1" lang="en-US" altLang="zh-CN" sz="1400" dirty="0" smtClean="0"/>
              <a:t>SP</a:t>
            </a:r>
            <a:r>
              <a:rPr kumimoji="1" lang="zh-CN" altLang="en-US" sz="1400" dirty="0" smtClean="0"/>
              <a:t>资质挂靠产品</a:t>
            </a:r>
            <a:endParaRPr kumimoji="1"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5163609" y="247759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医药通认证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5163609" y="3964858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推荐医药制药厂</a:t>
            </a:r>
            <a:endParaRPr kumimoji="1"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5163609" y="448059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店铺产品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5163607" y="482432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商品体系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163607" y="5169823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保证金金融产品</a:t>
            </a:r>
            <a:endParaRPr kumimoji="1"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5163606" y="5515251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交易订单管理</a:t>
            </a:r>
            <a:endParaRPr kumimoji="1"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5163607" y="5848944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信用产品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687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994025" y="873125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63609" y="857250"/>
            <a:ext cx="17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商业产品设计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163609" y="6199166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交易佣金产品</a:t>
            </a:r>
            <a:endParaRPr kumimoji="1"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5163606" y="3212620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入驻成为分销商</a:t>
            </a:r>
            <a:endParaRPr kumimoji="1"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2446868" y="1819802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推广品牌</a:t>
            </a:r>
            <a:endParaRPr kumimoji="1" lang="zh-CN" altLang="en-US" sz="1600" dirty="0"/>
          </a:p>
        </p:txBody>
      </p:sp>
      <p:sp>
        <p:nvSpPr>
          <p:cNvPr id="40" name="圆角矩形 39"/>
          <p:cNvSpPr/>
          <p:nvPr/>
        </p:nvSpPr>
        <p:spPr>
          <a:xfrm>
            <a:off x="2446868" y="3420928"/>
            <a:ext cx="1985433" cy="62719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寻找上游医药厂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医药公司</a:t>
            </a:r>
            <a:endParaRPr kumimoji="1"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2446868" y="4953255"/>
            <a:ext cx="1985433" cy="84776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销售药品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保健品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医疗器械等</a:t>
            </a:r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B2c</a:t>
            </a:r>
            <a:r>
              <a:rPr kumimoji="1" lang="zh-CN" altLang="en-US" sz="1600" dirty="0" smtClean="0"/>
              <a:t>开店需求</a:t>
            </a:r>
            <a:endParaRPr kumimoji="1" lang="zh-CN" altLang="en-US" sz="1600" dirty="0"/>
          </a:p>
        </p:txBody>
      </p:sp>
      <p:sp>
        <p:nvSpPr>
          <p:cNvPr id="52" name="圆角矩形 51"/>
          <p:cNvSpPr/>
          <p:nvPr/>
        </p:nvSpPr>
        <p:spPr>
          <a:xfrm>
            <a:off x="5163609" y="6540499"/>
            <a:ext cx="1535641" cy="285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交易费率产品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528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1875"/>
          </a:xfrm>
        </p:spPr>
        <p:txBody>
          <a:bodyPr/>
          <a:lstStyle/>
          <a:p>
            <a:pPr algn="l"/>
            <a:r>
              <a:rPr kumimoji="1" lang="zh-CN" altLang="en-US" dirty="0" smtClean="0"/>
              <a:t>高层业务架构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76" y="120650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376" y="1851025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网站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76" y="35750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店铺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48696" y="5210175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商品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8696" y="43497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商品详情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Detail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376" y="43497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橱窗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3"/>
            <a:endCxn id="7" idx="1"/>
          </p:cNvCxnSpPr>
          <p:nvPr/>
        </p:nvCxnSpPr>
        <p:spPr>
          <a:xfrm>
            <a:off x="1964555" y="4603750"/>
            <a:ext cx="584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3" idx="0"/>
            <a:endCxn id="7" idx="2"/>
          </p:cNvCxnSpPr>
          <p:nvPr/>
        </p:nvCxnSpPr>
        <p:spPr>
          <a:xfrm flipV="1">
            <a:off x="3491285" y="4857750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6" idx="2"/>
          </p:cNvCxnSpPr>
          <p:nvPr/>
        </p:nvCxnSpPr>
        <p:spPr>
          <a:xfrm flipV="1">
            <a:off x="1021966" y="408305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48696" y="3584575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优惠平台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5" idx="2"/>
            <a:endCxn id="7" idx="0"/>
          </p:cNvCxnSpPr>
          <p:nvPr/>
        </p:nvCxnSpPr>
        <p:spPr>
          <a:xfrm>
            <a:off x="3491285" y="4092575"/>
            <a:ext cx="0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19773" y="43497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交易订单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9773" y="3556000"/>
            <a:ext cx="88152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28742" y="3556000"/>
            <a:ext cx="88152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收藏夹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0" idx="2"/>
          </p:cNvCxnSpPr>
          <p:nvPr/>
        </p:nvCxnSpPr>
        <p:spPr>
          <a:xfrm>
            <a:off x="5360534" y="4064000"/>
            <a:ext cx="2654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1" idx="2"/>
          </p:cNvCxnSpPr>
          <p:nvPr/>
        </p:nvCxnSpPr>
        <p:spPr>
          <a:xfrm>
            <a:off x="6369502" y="40640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7" idx="3"/>
            <a:endCxn id="19" idx="1"/>
          </p:cNvCxnSpPr>
          <p:nvPr/>
        </p:nvCxnSpPr>
        <p:spPr>
          <a:xfrm>
            <a:off x="4433875" y="4603750"/>
            <a:ext cx="485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919773" y="5210175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支付订单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19" idx="2"/>
            <a:endCxn id="33" idx="0"/>
          </p:cNvCxnSpPr>
          <p:nvPr/>
        </p:nvCxnSpPr>
        <p:spPr>
          <a:xfrm>
            <a:off x="5862363" y="4857750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9773" y="60769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物流订单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3" idx="2"/>
            <a:endCxn id="36" idx="0"/>
          </p:cNvCxnSpPr>
          <p:nvPr/>
        </p:nvCxnSpPr>
        <p:spPr>
          <a:xfrm>
            <a:off x="5862363" y="5718175"/>
            <a:ext cx="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11196" y="4349750"/>
            <a:ext cx="1885179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退款订单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stCxn id="19" idx="3"/>
            <a:endCxn id="39" idx="1"/>
          </p:cNvCxnSpPr>
          <p:nvPr/>
        </p:nvCxnSpPr>
        <p:spPr>
          <a:xfrm>
            <a:off x="6804953" y="4603750"/>
            <a:ext cx="406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548696" y="1206500"/>
            <a:ext cx="188518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用户体系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19772" y="1206500"/>
            <a:ext cx="188518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积分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红包体系</a:t>
            </a:r>
            <a:endParaRPr kumimoji="1" lang="zh-CN" altLang="en-US" dirty="0"/>
          </a:p>
        </p:txBody>
      </p:sp>
      <p:cxnSp>
        <p:nvCxnSpPr>
          <p:cNvPr id="46" name="肘形连接符 45"/>
          <p:cNvCxnSpPr>
            <a:stCxn id="44" idx="3"/>
            <a:endCxn id="33" idx="3"/>
          </p:cNvCxnSpPr>
          <p:nvPr/>
        </p:nvCxnSpPr>
        <p:spPr>
          <a:xfrm>
            <a:off x="6804952" y="1460500"/>
            <a:ext cx="12700" cy="4003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4" idx="1"/>
            <a:endCxn id="43" idx="3"/>
          </p:cNvCxnSpPr>
          <p:nvPr/>
        </p:nvCxnSpPr>
        <p:spPr>
          <a:xfrm flipH="1">
            <a:off x="4433876" y="1460500"/>
            <a:ext cx="485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3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15745</TotalTime>
  <Words>367</Words>
  <Application>Microsoft Macintosh PowerPoint</Application>
  <PresentationFormat>全屏显示(4:3)</PresentationFormat>
  <Paragraphs>206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快易捷平台新的商业模式规划</vt:lpstr>
      <vt:lpstr>用户是谁？</vt:lpstr>
      <vt:lpstr>PowerPoint 演示文稿</vt:lpstr>
      <vt:lpstr>不同角色的商业诉求</vt:lpstr>
      <vt:lpstr>可能提供的商业产品</vt:lpstr>
      <vt:lpstr>针对药厂的商业产品设计</vt:lpstr>
      <vt:lpstr>针对医药公司的商业产品设计</vt:lpstr>
      <vt:lpstr>针对b2c店铺的商业产品设计</vt:lpstr>
      <vt:lpstr>高层业务架构</vt:lpstr>
      <vt:lpstr>PowerPoint 演示文稿</vt:lpstr>
    </vt:vector>
  </TitlesOfParts>
  <Company>中国平安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快易捷平台战略规划</dc:title>
  <dc:creator>长春 张</dc:creator>
  <cp:lastModifiedBy>长春 张</cp:lastModifiedBy>
  <cp:revision>39</cp:revision>
  <dcterms:created xsi:type="dcterms:W3CDTF">2014-07-02T04:32:40Z</dcterms:created>
  <dcterms:modified xsi:type="dcterms:W3CDTF">2014-07-10T09:07:56Z</dcterms:modified>
</cp:coreProperties>
</file>