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hang-anna/presentation/tree/master/publ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73763"/>
                </a:solidFill>
              </a:rPr>
              <a:t>Design for Testability for SoC and IP’s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65550"/>
            <a:ext cx="8520600" cy="347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b="1" lang="en"/>
              <a:t>SoC vs ASIC/ASSP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Has both digital and analog blocks (mixed signal functions)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Contains many IP blocks from different suppliers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Contains scattered memory blocks of all sizes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Usually with more power gating and power island/domain partitions</a:t>
            </a:r>
          </a:p>
          <a:p>
            <a:pPr indent="-311150" lvl="1" marL="9144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300"/>
              <a:t>Hierarchical mixture of processor, custom logic,, hard macro and soft core IP, peripherals, etc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Current Practices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Test access mechanism/wrapper design (JTAG, P1500) in SoC’s hierarchy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Leverage computation power from big server farms to generate better ATPG</a:t>
            </a:r>
          </a:p>
          <a:p>
            <a:pPr indent="-311150" lvl="2" marL="1371600" rtl="0">
              <a:spcBef>
                <a:spcPts val="0"/>
              </a:spcBef>
              <a:buSzPct val="100000"/>
            </a:pPr>
            <a:r>
              <a:rPr lang="en" sz="1300"/>
              <a:t>Pattern compression by EDA tools, Sophisticated pattern and fault-grading analysis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Broadcasting, parallel testing, re-use or re-generate patterns on chip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IP sign-off requirements:</a:t>
            </a:r>
          </a:p>
          <a:p>
            <a:pPr indent="-311150" lvl="2" marL="1371600" rtl="0">
              <a:spcBef>
                <a:spcPts val="0"/>
              </a:spcBef>
              <a:buSzPct val="100000"/>
            </a:pPr>
            <a:r>
              <a:rPr lang="en" sz="1300"/>
              <a:t>Virtual Component Exchange (VCX): synthesis, DFT, ATPG validated at target node.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Spare gates and floor-sweeping.</a:t>
            </a: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7" name="Shape 57"/>
          <p:cNvSpPr txBox="1"/>
          <p:nvPr/>
        </p:nvSpPr>
        <p:spPr>
          <a:xfrm>
            <a:off x="368550" y="4825625"/>
            <a:ext cx="80385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334366"/>
                </a:solidFill>
              </a:rPr>
              <a:t>Chingwen Chang / Oct. 16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73763"/>
                </a:solidFill>
              </a:rPr>
              <a:t>SoC DFT Challenges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66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b="1" lang="en"/>
              <a:t>Challenges from TAM wrappers: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Impose restriction, overhead, timing delay, more levels of test access time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Block boundary optimization, scan chain re-ordering/inversion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More design and verification manpower. 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More complexity added to low-power designs.</a:t>
            </a:r>
          </a:p>
          <a:p>
            <a:pPr indent="-311150" lvl="1" marL="9144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1300"/>
              <a:t>More difficult to debug and access failures.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Challenges from IP’s supplied test structure and vectors: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Bugs in pre-supplied vectors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Surrounding access mechanism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Timing of the logic in test mode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Effort in expanding the vectors to the chip level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en" sz="1300"/>
              <a:t>Debugging efforts is fraught because of IP’s different suppliers and different DFT structures</a:t>
            </a:r>
          </a:p>
          <a:p>
            <a:pPr indent="-311150" lvl="1" marL="9144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1300"/>
              <a:t>Low-power functions can only be verified at chip level.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b="1" lang="en"/>
              <a:t>Solutions: MBIST + LBIST + smart ATPG</a:t>
            </a: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5" name="Shape 65"/>
          <p:cNvSpPr txBox="1"/>
          <p:nvPr/>
        </p:nvSpPr>
        <p:spPr>
          <a:xfrm>
            <a:off x="368550" y="4825625"/>
            <a:ext cx="80385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">
                <a:solidFill>
                  <a:srgbClr val="334366"/>
                </a:solidFill>
              </a:rPr>
              <a:t>Chingwen Chang / Oct. 16 2016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434343"/>
                </a:solidFill>
              </a:rPr>
              <a:t>Background - Anna Chang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62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C4587"/>
              </a:buClr>
              <a:buSzPct val="100000"/>
              <a:buFont typeface="Arial"/>
            </a:pPr>
            <a:r>
              <a:rPr b="1" lang="en" sz="1200">
                <a:solidFill>
                  <a:srgbClr val="1C4587"/>
                </a:solidFill>
              </a:rPr>
              <a:t>Design and Verification:</a:t>
            </a:r>
          </a:p>
          <a:p>
            <a:pPr indent="-304800" lvl="1" marL="914400" rtl="0">
              <a:spcBef>
                <a:spcPts val="200"/>
              </a:spcBef>
              <a:spcAft>
                <a:spcPts val="0"/>
              </a:spcAft>
              <a:buSzPct val="100000"/>
            </a:pPr>
            <a:r>
              <a:rPr lang="en" sz="1200"/>
              <a:t>SystemVerilog / UVM / OVM / OOP : 7 years</a:t>
            </a:r>
          </a:p>
          <a:p>
            <a:pPr indent="-292100" lvl="2" marL="1371600" rtl="0">
              <a:spcBef>
                <a:spcPts val="0"/>
              </a:spcBef>
              <a:buSzPct val="100000"/>
            </a:pPr>
            <a:r>
              <a:rPr lang="en" sz="1000"/>
              <a:t>Microprocessor (Sun, AMD), DFT (Apple, Nvidia, TSMC, AMD), </a:t>
            </a:r>
          </a:p>
          <a:p>
            <a:pPr indent="-292100" lvl="2" marL="1371600" rtl="0">
              <a:spcBef>
                <a:spcPts val="0"/>
              </a:spcBef>
              <a:buSzPct val="100000"/>
            </a:pPr>
            <a:r>
              <a:rPr lang="en" sz="1000"/>
              <a:t>JTAG (Apple, Nvidia, TSMC, AMD), MBIST (TSMC, Nvidia, Apple, AMD), </a:t>
            </a:r>
          </a:p>
          <a:p>
            <a:pPr indent="-292100" lvl="2" marL="1371600" rtl="0">
              <a:spcBef>
                <a:spcPts val="0"/>
              </a:spcBef>
              <a:buSzPct val="100000"/>
            </a:pPr>
            <a:r>
              <a:rPr lang="en" sz="1000"/>
              <a:t>PCI-express (Sun), mixed Signal Audio codec (Nuvoton), </a:t>
            </a:r>
          </a:p>
          <a:p>
            <a:pPr indent="-292100" lvl="2" marL="1371600" rtl="0">
              <a:spcBef>
                <a:spcPts val="0"/>
              </a:spcBef>
              <a:buSzPct val="100000"/>
            </a:pPr>
            <a:r>
              <a:rPr lang="en" sz="1000"/>
              <a:t>I2C, SPI, Ethernet, I2S, PCI/PCI-e, SLIMbus, AMBA, AXI, AHB, P1500 (in different projects)</a:t>
            </a:r>
          </a:p>
          <a:p>
            <a:pPr indent="-304800" lvl="1" marL="914400" rtl="0">
              <a:spcBef>
                <a:spcPts val="200"/>
              </a:spcBef>
              <a:spcAft>
                <a:spcPts val="0"/>
              </a:spcAft>
              <a:buSzPct val="100000"/>
            </a:pPr>
            <a:r>
              <a:rPr lang="en" sz="1200"/>
              <a:t>Verilog / ASIC : 15 years</a:t>
            </a:r>
          </a:p>
          <a:p>
            <a:pPr indent="-29210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Microprocessor (Sun), and including UVM/OVM experience above.</a:t>
            </a:r>
          </a:p>
          <a:p>
            <a:pPr indent="-29210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Synthesis, timing analysis, micro-architecture (Sun, TSMC, Nuvoton)</a:t>
            </a:r>
          </a:p>
          <a:p>
            <a:pPr indent="-29210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000"/>
              <a:t>FPGA Xilinx-Cortex M0 (Nuvoton and consulting projects, 18 months) </a:t>
            </a:r>
          </a:p>
          <a:p>
            <a:pPr indent="-304800" lvl="1" marL="914400" rtl="0">
              <a:spcBef>
                <a:spcPts val="200"/>
              </a:spcBef>
              <a:spcAft>
                <a:spcPts val="0"/>
              </a:spcAft>
              <a:buSzPct val="100000"/>
            </a:pPr>
            <a:r>
              <a:rPr lang="en" sz="1200"/>
              <a:t>Formal Verification (Apple, 2 years)</a:t>
            </a:r>
          </a:p>
          <a:p>
            <a:pPr indent="-304800" lvl="1" marL="914400" rtl="0">
              <a:spcBef>
                <a:spcPts val="200"/>
              </a:spcBef>
              <a:spcAft>
                <a:spcPts val="800"/>
              </a:spcAft>
              <a:buSzPct val="100000"/>
            </a:pPr>
            <a:r>
              <a:rPr lang="en" sz="1200"/>
              <a:t>Tools : VCS, NCverilog, Modelsim, Jasper, Design/DFT-Compiler, TMAX, Perforce, SVN, Git, Eclipse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1" lang="en" sz="1200">
                <a:solidFill>
                  <a:srgbClr val="1C4587"/>
                </a:solidFill>
              </a:rPr>
              <a:t>DFT : </a:t>
            </a:r>
            <a:r>
              <a:rPr lang="en" sz="1200">
                <a:solidFill>
                  <a:srgbClr val="1C4587"/>
                </a:solidFill>
              </a:rPr>
              <a:t>1</a:t>
            </a:r>
            <a:r>
              <a:rPr lang="en" sz="1200"/>
              <a:t>2 years in JTAG, P1500, Scan-chain, MBIST, ATPG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1" lang="en" sz="1200">
                <a:solidFill>
                  <a:srgbClr val="1C4587"/>
                </a:solidFill>
              </a:rPr>
              <a:t>Design/Project Management : </a:t>
            </a:r>
            <a:r>
              <a:rPr lang="en" sz="1200"/>
              <a:t>TSMC 4 years.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1" lang="en" sz="1200">
                <a:solidFill>
                  <a:srgbClr val="1C4587"/>
                </a:solidFill>
              </a:rPr>
              <a:t>Programming Languages :</a:t>
            </a:r>
            <a:r>
              <a:rPr b="1" lang="en" sz="1200"/>
              <a:t> </a:t>
            </a:r>
            <a:r>
              <a:rPr lang="en" sz="1200"/>
              <a:t>Perl, Python, Make, Tcl/tk, Java, C/C++, J2EE(Spring, Hibernate, JDBC), HTML, CSS, JavaScript (Selenium, AJAX, JQuery, Node.js), XML/JSON, Linux/Unix (bash/csh/tcsh), Apache, SQL/MySQL, PHP</a:t>
            </a: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b="1" lang="en" sz="1200" u="sng">
                <a:solidFill>
                  <a:schemeClr val="hlink"/>
                </a:solidFill>
                <a:hlinkClick r:id="rId3"/>
              </a:rPr>
              <a:t>https://github.com/chang-anna/presentation/tree/master/public</a:t>
            </a:r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3" name="Shape 73"/>
          <p:cNvSpPr txBox="1"/>
          <p:nvPr/>
        </p:nvSpPr>
        <p:spPr>
          <a:xfrm>
            <a:off x="368550" y="4825625"/>
            <a:ext cx="80385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00">
                <a:solidFill>
                  <a:srgbClr val="334366"/>
                </a:solidFill>
              </a:rPr>
              <a:t>Chingwen Chang / Oct. 16 2016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