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2" r:id="rId4"/>
    <p:sldId id="258" r:id="rId5"/>
    <p:sldId id="283" r:id="rId6"/>
    <p:sldId id="285" r:id="rId7"/>
    <p:sldId id="286" r:id="rId8"/>
    <p:sldId id="265" r:id="rId9"/>
    <p:sldId id="284" r:id="rId10"/>
    <p:sldId id="288" r:id="rId11"/>
    <p:sldId id="289" r:id="rId12"/>
    <p:sldId id="264" r:id="rId13"/>
    <p:sldId id="290" r:id="rId14"/>
    <p:sldId id="291" r:id="rId15"/>
    <p:sldId id="292" r:id="rId16"/>
    <p:sldId id="293" r:id="rId17"/>
    <p:sldId id="270" r:id="rId18"/>
    <p:sldId id="275" r:id="rId19"/>
    <p:sldId id="276" r:id="rId20"/>
    <p:sldId id="278" r:id="rId21"/>
    <p:sldId id="28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88571" autoAdjust="0"/>
  </p:normalViewPr>
  <p:slideViewPr>
    <p:cSldViewPr snapToGrid="0">
      <p:cViewPr>
        <p:scale>
          <a:sx n="67" d="100"/>
          <a:sy n="67" d="100"/>
        </p:scale>
        <p:origin x="-640" y="-40"/>
      </p:cViewPr>
      <p:guideLst>
        <p:guide orient="horz" pos="2160"/>
        <p:guide pos="3840"/>
      </p:guideLst>
    </p:cSldViewPr>
  </p:slideViewPr>
  <p:outlineViewPr>
    <p:cViewPr>
      <p:scale>
        <a:sx n="33" d="100"/>
        <a:sy n="33" d="100"/>
      </p:scale>
      <p:origin x="0" y="196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443F-80F8-4F91-B772-2285675C5D5F}" type="datetimeFigureOut">
              <a:rPr lang="zh-TW" altLang="en-US" smtClean="0"/>
              <a:t>2023/6/7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7B982-5F26-44C2-A676-06316FF07972}" type="slidenum">
              <a:rPr lang="zh-TW" altLang="en-US" smtClean="0"/>
              <a:t>‹#›</a:t>
            </a:fld>
            <a:endParaRPr lang="zh-TW" altLang="en-US"/>
          </a:p>
        </p:txBody>
      </p:sp>
    </p:spTree>
    <p:extLst>
      <p:ext uri="{BB962C8B-B14F-4D97-AF65-F5344CB8AC3E}">
        <p14:creationId xmlns:p14="http://schemas.microsoft.com/office/powerpoint/2010/main" val="426673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1</a:t>
            </a:fld>
            <a:endParaRPr lang="zh-TW" altLang="en-US"/>
          </a:p>
        </p:txBody>
      </p:sp>
    </p:spTree>
    <p:extLst>
      <p:ext uri="{BB962C8B-B14F-4D97-AF65-F5344CB8AC3E}">
        <p14:creationId xmlns:p14="http://schemas.microsoft.com/office/powerpoint/2010/main" val="372565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主要思想是構建一個以狀態與動作對應到相應的</a:t>
            </a:r>
            <a:r>
              <a:rPr lang="en-US" altLang="zh-TW" dirty="0"/>
              <a:t>Q </a:t>
            </a:r>
            <a:r>
              <a:rPr lang="zh-TW" altLang="en-US" dirty="0"/>
              <a:t>值得</a:t>
            </a:r>
            <a:r>
              <a:rPr lang="en-US" altLang="zh-TW" dirty="0"/>
              <a:t>Q</a:t>
            </a:r>
            <a:r>
              <a:rPr lang="zh-TW" altLang="en-US" dirty="0"/>
              <a:t>表。</a:t>
            </a:r>
            <a:r>
              <a:rPr lang="en-US" altLang="zh-TW" dirty="0"/>
              <a:t>fan</a:t>
            </a:r>
            <a:r>
              <a:rPr lang="zh-TW" altLang="en-US" dirty="0"/>
              <a:t>將根據 </a:t>
            </a:r>
            <a:r>
              <a:rPr lang="en-US" altLang="zh-TW" dirty="0"/>
              <a:t>Q </a:t>
            </a:r>
            <a:r>
              <a:rPr lang="zh-TW" altLang="en-US" dirty="0"/>
              <a:t>值選擇動作。</a:t>
            </a:r>
            <a:endParaRPr lang="en-US" altLang="zh-TW" dirty="0"/>
          </a:p>
          <a:p>
            <a:r>
              <a:rPr lang="zh-TW" altLang="en-US" dirty="0"/>
              <a:t>我們藉由下列</a:t>
            </a:r>
            <a:r>
              <a:rPr lang="en-US" altLang="zh-TW" dirty="0" err="1"/>
              <a:t>qfunction</a:t>
            </a:r>
            <a:r>
              <a:rPr lang="zh-TW" altLang="en-US" dirty="0"/>
              <a:t>來更新</a:t>
            </a:r>
            <a:r>
              <a:rPr lang="en-US" altLang="zh-TW" dirty="0"/>
              <a:t>Q</a:t>
            </a:r>
            <a:r>
              <a:rPr lang="zh-TW" altLang="en-US" dirty="0"/>
              <a:t>表，可以看到</a:t>
            </a:r>
            <a:r>
              <a:rPr lang="en-US" altLang="zh-TW" dirty="0"/>
              <a:t>alpha</a:t>
            </a:r>
            <a:r>
              <a:rPr lang="zh-TW" altLang="en-US" dirty="0"/>
              <a:t>為</a:t>
            </a:r>
            <a:r>
              <a:rPr lang="en-US" altLang="zh-TW" dirty="0"/>
              <a:t>(0</a:t>
            </a:r>
            <a:r>
              <a:rPr lang="zh-TW" altLang="en-US" dirty="0"/>
              <a:t>到</a:t>
            </a:r>
            <a:r>
              <a:rPr lang="en-US" altLang="zh-TW" dirty="0"/>
              <a:t>1)</a:t>
            </a:r>
            <a:r>
              <a:rPr lang="zh-TW" altLang="en-US" dirty="0"/>
              <a:t>學習率</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γ</a:t>
            </a:r>
            <a:r>
              <a:rPr lang="zh-TW" altLang="en-US" sz="1200" b="0" i="0" kern="1200" dirty="0">
                <a:solidFill>
                  <a:schemeClr val="tx1"/>
                </a:solidFill>
                <a:effectLst/>
                <a:latin typeface="+mn-lt"/>
                <a:ea typeface="+mn-ea"/>
                <a:cs typeface="+mn-cs"/>
              </a:rPr>
              <a:t>為衰減系數</a:t>
            </a:r>
            <a:r>
              <a:rPr lang="en-US" altLang="zh-TW" sz="1200" b="0" i="0" kern="1200" dirty="0">
                <a:solidFill>
                  <a:schemeClr val="tx1"/>
                </a:solidFill>
                <a:effectLst/>
                <a:latin typeface="+mn-lt"/>
                <a:ea typeface="+mn-ea"/>
                <a:cs typeface="+mn-cs"/>
              </a:rPr>
              <a:t>(0≤γ≤1)</a:t>
            </a:r>
            <a:r>
              <a:rPr lang="zh-TW" altLang="en-US" sz="1200" b="0" i="0" kern="1200" dirty="0">
                <a:solidFill>
                  <a:schemeClr val="tx1"/>
                </a:solidFill>
                <a:effectLst/>
                <a:latin typeface="+mn-lt"/>
                <a:ea typeface="+mn-ea"/>
                <a:cs typeface="+mn-cs"/>
              </a:rPr>
              <a:t>，當 </a:t>
            </a:r>
            <a:r>
              <a:rPr lang="en-US" altLang="zh-TW" sz="1200" b="0" i="0" kern="1200" dirty="0">
                <a:solidFill>
                  <a:schemeClr val="tx1"/>
                </a:solidFill>
                <a:effectLst/>
                <a:latin typeface="+mn-lt"/>
                <a:ea typeface="+mn-ea"/>
                <a:cs typeface="+mn-cs"/>
              </a:rPr>
              <a:t>γ</a:t>
            </a:r>
            <a:r>
              <a:rPr lang="zh-TW" altLang="en-US" sz="1200" b="0" i="0" kern="1200" dirty="0">
                <a:solidFill>
                  <a:schemeClr val="tx1"/>
                </a:solidFill>
                <a:effectLst/>
                <a:latin typeface="+mn-lt"/>
                <a:ea typeface="+mn-ea"/>
                <a:cs typeface="+mn-cs"/>
              </a:rPr>
              <a:t>數值越大時，</a:t>
            </a:r>
            <a:r>
              <a:rPr lang="en-US" altLang="zh-TW" sz="1200" b="0" i="0" kern="1200" dirty="0">
                <a:solidFill>
                  <a:schemeClr val="tx1"/>
                </a:solidFill>
                <a:effectLst/>
                <a:latin typeface="+mn-lt"/>
                <a:ea typeface="+mn-ea"/>
                <a:cs typeface="+mn-cs"/>
              </a:rPr>
              <a:t>Agent</a:t>
            </a:r>
            <a:r>
              <a:rPr lang="zh-TW" altLang="en-US" sz="1200" b="0" i="0" kern="1200" dirty="0">
                <a:solidFill>
                  <a:schemeClr val="tx1"/>
                </a:solidFill>
                <a:effectLst/>
                <a:latin typeface="+mn-lt"/>
                <a:ea typeface="+mn-ea"/>
                <a:cs typeface="+mn-cs"/>
              </a:rPr>
              <a:t>便更加重視未來獲得的長期獎勵， </a:t>
            </a:r>
            <a:r>
              <a:rPr lang="en-US" altLang="zh-TW" sz="1200" b="0" i="0" kern="1200" dirty="0">
                <a:solidFill>
                  <a:schemeClr val="tx1"/>
                </a:solidFill>
                <a:effectLst/>
                <a:latin typeface="+mn-lt"/>
                <a:ea typeface="+mn-ea"/>
                <a:cs typeface="+mn-cs"/>
              </a:rPr>
              <a:t>γ</a:t>
            </a:r>
            <a:r>
              <a:rPr lang="zh-TW" altLang="en-US" sz="1200" b="0" i="0" kern="1200" dirty="0">
                <a:solidFill>
                  <a:schemeClr val="tx1"/>
                </a:solidFill>
                <a:effectLst/>
                <a:latin typeface="+mn-lt"/>
                <a:ea typeface="+mn-ea"/>
                <a:cs typeface="+mn-cs"/>
              </a:rPr>
              <a:t>數值越小時，</a:t>
            </a:r>
            <a:r>
              <a:rPr lang="en-US" altLang="zh-TW" sz="1200" b="0" i="0" kern="1200" dirty="0">
                <a:solidFill>
                  <a:schemeClr val="tx1"/>
                </a:solidFill>
                <a:effectLst/>
                <a:latin typeface="+mn-lt"/>
                <a:ea typeface="+mn-ea"/>
                <a:cs typeface="+mn-cs"/>
              </a:rPr>
              <a:t>Agent</a:t>
            </a:r>
            <a:r>
              <a:rPr lang="zh-TW" altLang="en-US" sz="1200" b="0" i="0" kern="1200" dirty="0">
                <a:solidFill>
                  <a:schemeClr val="tx1"/>
                </a:solidFill>
                <a:effectLst/>
                <a:latin typeface="+mn-lt"/>
                <a:ea typeface="+mn-ea"/>
                <a:cs typeface="+mn-cs"/>
              </a:rPr>
              <a:t>便更加短視近利，只在乎目前可獲得的獎勵。</a:t>
            </a:r>
            <a:endParaRPr lang="zh-TW" altLang="en-US" dirty="0"/>
          </a:p>
        </p:txBody>
      </p:sp>
      <p:sp>
        <p:nvSpPr>
          <p:cNvPr id="4" name="投影片編號版面配置區 3"/>
          <p:cNvSpPr>
            <a:spLocks noGrp="1"/>
          </p:cNvSpPr>
          <p:nvPr>
            <p:ph type="sldNum" sz="quarter" idx="5"/>
          </p:nvPr>
        </p:nvSpPr>
        <p:spPr/>
        <p:txBody>
          <a:bodyPr/>
          <a:lstStyle/>
          <a:p>
            <a:fld id="{A857B982-5F26-44C2-A676-06316FF07972}" type="slidenum">
              <a:rPr lang="zh-TW" altLang="en-US" smtClean="0"/>
              <a:t>10</a:t>
            </a:fld>
            <a:endParaRPr lang="zh-TW" altLang="en-US"/>
          </a:p>
        </p:txBody>
      </p:sp>
    </p:spTree>
    <p:extLst>
      <p:ext uri="{BB962C8B-B14F-4D97-AF65-F5344CB8AC3E}">
        <p14:creationId xmlns:p14="http://schemas.microsoft.com/office/powerpoint/2010/main" val="3944068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the action from -100 to 100 in increments of 10, covering a total of 21 steps. The state will be determined by the difference between the current temperature and the target temperature, with a granularity of 0.2°C per step, ranging from +8.0°C to -8.0°C.</a:t>
            </a:r>
            <a:endParaRPr lang="zh-TW" altLang="en-US" dirty="0"/>
          </a:p>
        </p:txBody>
      </p:sp>
      <p:sp>
        <p:nvSpPr>
          <p:cNvPr id="4" name="投影片編號版面配置區 3"/>
          <p:cNvSpPr>
            <a:spLocks noGrp="1"/>
          </p:cNvSpPr>
          <p:nvPr>
            <p:ph type="sldNum" sz="quarter" idx="5"/>
          </p:nvPr>
        </p:nvSpPr>
        <p:spPr/>
        <p:txBody>
          <a:bodyPr/>
          <a:lstStyle/>
          <a:p>
            <a:fld id="{A857B982-5F26-44C2-A676-06316FF07972}" type="slidenum">
              <a:rPr lang="zh-TW" altLang="en-US" smtClean="0"/>
              <a:t>11</a:t>
            </a:fld>
            <a:endParaRPr lang="zh-TW" altLang="en-US"/>
          </a:p>
        </p:txBody>
      </p:sp>
    </p:spTree>
    <p:extLst>
      <p:ext uri="{BB962C8B-B14F-4D97-AF65-F5344CB8AC3E}">
        <p14:creationId xmlns:p14="http://schemas.microsoft.com/office/powerpoint/2010/main" val="511684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r>
              <a:rPr lang="en-US" altLang="zh-TW" b="0" i="0" dirty="0">
                <a:solidFill>
                  <a:srgbClr val="D1D5DB"/>
                </a:solidFill>
                <a:effectLst/>
                <a:latin typeface="Söhne"/>
              </a:rPr>
              <a:t>User scans QR code with their mobile phone to log in. Fan downloads current user data from the database.</a:t>
            </a:r>
          </a:p>
          <a:p>
            <a:pPr algn="l">
              <a:buFont typeface="+mj-lt"/>
              <a:buAutoNum type="arabicPeriod"/>
            </a:pPr>
            <a:r>
              <a:rPr lang="en-US" altLang="zh-TW" b="0" i="0" dirty="0">
                <a:solidFill>
                  <a:srgbClr val="D1D5DB"/>
                </a:solidFill>
                <a:effectLst/>
                <a:latin typeface="Söhne"/>
              </a:rPr>
              <a:t>If it's the user's first login, an initial Q-table is provided. The system determines the user's optimal temperature as the target temperature and selects the highest-scoring action.</a:t>
            </a:r>
          </a:p>
          <a:p>
            <a:pPr algn="l">
              <a:buFont typeface="+mj-lt"/>
              <a:buAutoNum type="arabicPeriod"/>
            </a:pPr>
            <a:r>
              <a:rPr lang="en-US" altLang="zh-TW" b="0" i="0" dirty="0">
                <a:solidFill>
                  <a:srgbClr val="D1D5DB"/>
                </a:solidFill>
                <a:effectLst/>
                <a:latin typeface="Söhne"/>
              </a:rPr>
              <a:t>After a three-second delay, the system checks if the current temperature is close to the target temperature. Points are added or deducted accordingly.</a:t>
            </a:r>
          </a:p>
          <a:p>
            <a:pPr algn="l">
              <a:buFont typeface="+mj-lt"/>
              <a:buAutoNum type="arabicPeriod"/>
            </a:pPr>
            <a:r>
              <a:rPr lang="en-US" altLang="zh-TW" b="0" i="0" dirty="0">
                <a:solidFill>
                  <a:srgbClr val="D1D5DB"/>
                </a:solidFill>
                <a:effectLst/>
                <a:latin typeface="Söhne"/>
              </a:rPr>
              <a:t>The Q-table is updated using the Q-function. The system checks if the training is complete.</a:t>
            </a:r>
          </a:p>
          <a:p>
            <a:pPr algn="l">
              <a:buFont typeface="+mj-lt"/>
              <a:buAutoNum type="arabicPeriod"/>
            </a:pPr>
            <a:r>
              <a:rPr lang="en-US" altLang="zh-TW" b="0" i="0" dirty="0">
                <a:solidFill>
                  <a:srgbClr val="D1D5DB"/>
                </a:solidFill>
                <a:effectLst/>
                <a:latin typeface="Söhne"/>
              </a:rPr>
              <a:t>If training is complete, the updated Q-table is stored in the database. Otherwise, the next action is selected for further training.</a:t>
            </a:r>
          </a:p>
          <a:p>
            <a:pPr algn="l">
              <a:buFont typeface="+mj-lt"/>
              <a:buAutoNum type="arabicPeriod"/>
            </a:pPr>
            <a:r>
              <a:rPr lang="en-US" altLang="zh-TW" b="0" i="0" dirty="0">
                <a:solidFill>
                  <a:srgbClr val="D1D5DB"/>
                </a:solidFill>
                <a:effectLst/>
                <a:latin typeface="Söhne"/>
              </a:rPr>
              <a:t>Every 100 training iterations, the Q-table is automatically updated and stored in the database.</a:t>
            </a:r>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12</a:t>
            </a:fld>
            <a:endParaRPr lang="zh-TW" altLang="en-US"/>
          </a:p>
        </p:txBody>
      </p:sp>
    </p:spTree>
    <p:extLst>
      <p:ext uri="{BB962C8B-B14F-4D97-AF65-F5344CB8AC3E}">
        <p14:creationId xmlns:p14="http://schemas.microsoft.com/office/powerpoint/2010/main" val="233471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To initialize the Q-table using the scraped temperature and the target temperature</a:t>
            </a:r>
            <a:endParaRPr lang="zh-TW" altLang="en-US" dirty="0"/>
          </a:p>
        </p:txBody>
      </p:sp>
      <p:sp>
        <p:nvSpPr>
          <p:cNvPr id="4" name="投影片編號版面配置區 3"/>
          <p:cNvSpPr>
            <a:spLocks noGrp="1"/>
          </p:cNvSpPr>
          <p:nvPr>
            <p:ph type="sldNum" sz="quarter" idx="5"/>
          </p:nvPr>
        </p:nvSpPr>
        <p:spPr/>
        <p:txBody>
          <a:bodyPr/>
          <a:lstStyle/>
          <a:p>
            <a:fld id="{A857B982-5F26-44C2-A676-06316FF07972}" type="slidenum">
              <a:rPr lang="zh-TW" altLang="en-US" smtClean="0"/>
              <a:t>14</a:t>
            </a:fld>
            <a:endParaRPr lang="zh-TW" altLang="en-US"/>
          </a:p>
        </p:txBody>
      </p:sp>
    </p:spTree>
    <p:extLst>
      <p:ext uri="{BB962C8B-B14F-4D97-AF65-F5344CB8AC3E}">
        <p14:creationId xmlns:p14="http://schemas.microsoft.com/office/powerpoint/2010/main" val="366054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Fan can send a request to a PHP</a:t>
            </a:r>
            <a:endParaRPr lang="zh-TW" altLang="en-US" dirty="0"/>
          </a:p>
        </p:txBody>
      </p:sp>
      <p:sp>
        <p:nvSpPr>
          <p:cNvPr id="4" name="投影片編號版面配置區 3"/>
          <p:cNvSpPr>
            <a:spLocks noGrp="1"/>
          </p:cNvSpPr>
          <p:nvPr>
            <p:ph type="sldNum" sz="quarter" idx="5"/>
          </p:nvPr>
        </p:nvSpPr>
        <p:spPr/>
        <p:txBody>
          <a:bodyPr/>
          <a:lstStyle/>
          <a:p>
            <a:fld id="{A857B982-5F26-44C2-A676-06316FF07972}" type="slidenum">
              <a:rPr lang="zh-TW" altLang="en-US" smtClean="0"/>
              <a:t>15</a:t>
            </a:fld>
            <a:endParaRPr lang="zh-TW" altLang="en-US"/>
          </a:p>
        </p:txBody>
      </p:sp>
    </p:spTree>
    <p:extLst>
      <p:ext uri="{BB962C8B-B14F-4D97-AF65-F5344CB8AC3E}">
        <p14:creationId xmlns:p14="http://schemas.microsoft.com/office/powerpoint/2010/main" val="269819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PHP</a:t>
            </a:r>
            <a:r>
              <a:rPr lang="zh-TW" altLang="en-US" dirty="0"/>
              <a:t> </a:t>
            </a:r>
            <a:r>
              <a:rPr lang="en-US" altLang="zh-TW" dirty="0" err="1"/>
              <a:t>sned</a:t>
            </a:r>
            <a:r>
              <a:rPr lang="en-US" altLang="zh-TW" dirty="0"/>
              <a:t> temperature to Fan</a:t>
            </a:r>
            <a:endParaRPr lang="zh-TW" altLang="en-US" dirty="0"/>
          </a:p>
        </p:txBody>
      </p:sp>
      <p:sp>
        <p:nvSpPr>
          <p:cNvPr id="4" name="投影片編號版面配置區 3"/>
          <p:cNvSpPr>
            <a:spLocks noGrp="1"/>
          </p:cNvSpPr>
          <p:nvPr>
            <p:ph type="sldNum" sz="quarter" idx="5"/>
          </p:nvPr>
        </p:nvSpPr>
        <p:spPr/>
        <p:txBody>
          <a:bodyPr/>
          <a:lstStyle/>
          <a:p>
            <a:fld id="{A857B982-5F26-44C2-A676-06316FF07972}" type="slidenum">
              <a:rPr lang="zh-TW" altLang="en-US" smtClean="0"/>
              <a:t>16</a:t>
            </a:fld>
            <a:endParaRPr lang="zh-TW" altLang="en-US"/>
          </a:p>
        </p:txBody>
      </p:sp>
    </p:spTree>
    <p:extLst>
      <p:ext uri="{BB962C8B-B14F-4D97-AF65-F5344CB8AC3E}">
        <p14:creationId xmlns:p14="http://schemas.microsoft.com/office/powerpoint/2010/main" val="4131499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r>
            <a:br>
              <a:rPr lang="en-US" altLang="zh-TW" dirty="0"/>
            </a:br>
            <a:r>
              <a:rPr lang="en-US" altLang="zh-TW" b="0" i="0" dirty="0">
                <a:solidFill>
                  <a:srgbClr val="D1D5DB"/>
                </a:solidFill>
                <a:effectLst/>
                <a:latin typeface="Söhne"/>
              </a:rPr>
              <a:t>We placed the fan approximately 40 centimeters away from the user and directed the airflow towards the chest and neck area. We conducted separate experiments using the same model of a regular fan, training each for 1000 iterations.</a:t>
            </a:r>
          </a:p>
          <a:p>
            <a:r>
              <a:rPr lang="en-US" altLang="zh-TW" dirty="0"/>
              <a:t>Then compare the 2 </a:t>
            </a:r>
            <a:r>
              <a:rPr lang="en-US" altLang="zh-TW" dirty="0" err="1"/>
              <a:t>differneces</a:t>
            </a:r>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17</a:t>
            </a:fld>
            <a:endParaRPr lang="zh-TW" altLang="en-US"/>
          </a:p>
        </p:txBody>
      </p:sp>
    </p:spTree>
    <p:extLst>
      <p:ext uri="{BB962C8B-B14F-4D97-AF65-F5344CB8AC3E}">
        <p14:creationId xmlns:p14="http://schemas.microsoft.com/office/powerpoint/2010/main" val="1612948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These two line graphs show the training of the smart fan at different target temperatures. Initially, a higher epsilon value leads to more random action selection. As training progresses, epsilon decreases, and the fan relies more on the Q-table. The graphs demonstrate the temperature gradually converging towards the target temperature during training.</a:t>
            </a:r>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18</a:t>
            </a:fld>
            <a:endParaRPr lang="zh-TW" altLang="en-US"/>
          </a:p>
        </p:txBody>
      </p:sp>
    </p:spTree>
    <p:extLst>
      <p:ext uri="{BB962C8B-B14F-4D97-AF65-F5344CB8AC3E}">
        <p14:creationId xmlns:p14="http://schemas.microsoft.com/office/powerpoint/2010/main" val="716761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The line graph for the regular fan shows a continuous temperature decrease and deviation from the target temperature.</a:t>
            </a:r>
            <a:endParaRPr lang="zh-TW" altLang="en-US" dirty="0"/>
          </a:p>
        </p:txBody>
      </p:sp>
      <p:sp>
        <p:nvSpPr>
          <p:cNvPr id="4" name="投影片編號版面配置區 3"/>
          <p:cNvSpPr>
            <a:spLocks noGrp="1"/>
          </p:cNvSpPr>
          <p:nvPr>
            <p:ph type="sldNum" sz="quarter" idx="5"/>
          </p:nvPr>
        </p:nvSpPr>
        <p:spPr/>
        <p:txBody>
          <a:bodyPr/>
          <a:lstStyle/>
          <a:p>
            <a:fld id="{A857B982-5F26-44C2-A676-06316FF07972}" type="slidenum">
              <a:rPr lang="zh-TW" altLang="en-US" smtClean="0"/>
              <a:t>19</a:t>
            </a:fld>
            <a:endParaRPr lang="zh-TW" altLang="en-US"/>
          </a:p>
        </p:txBody>
      </p:sp>
    </p:spTree>
    <p:extLst>
      <p:ext uri="{BB962C8B-B14F-4D97-AF65-F5344CB8AC3E}">
        <p14:creationId xmlns:p14="http://schemas.microsoft.com/office/powerpoint/2010/main" val="945574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Despite requiring more training time, as the number of training iterations increases</a:t>
            </a:r>
            <a:r>
              <a:rPr lang="en-US" altLang="zh-TW" b="0" i="0">
                <a:solidFill>
                  <a:srgbClr val="D1D5DB"/>
                </a:solidFill>
                <a:effectLst/>
                <a:latin typeface="Söhne"/>
              </a:rPr>
              <a:t>, the smart </a:t>
            </a:r>
            <a:r>
              <a:rPr lang="en-US" altLang="zh-TW" b="0" i="0" dirty="0">
                <a:solidFill>
                  <a:srgbClr val="D1D5DB"/>
                </a:solidFill>
                <a:effectLst/>
                <a:latin typeface="Söhne"/>
              </a:rPr>
              <a:t>fan outperforms the regular fan in maintaining the desired temperature.</a:t>
            </a:r>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20</a:t>
            </a:fld>
            <a:endParaRPr lang="zh-TW" altLang="en-US"/>
          </a:p>
        </p:txBody>
      </p:sp>
    </p:spTree>
    <p:extLst>
      <p:ext uri="{BB962C8B-B14F-4D97-AF65-F5344CB8AC3E}">
        <p14:creationId xmlns:p14="http://schemas.microsoft.com/office/powerpoint/2010/main" val="162255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2</a:t>
            </a:fld>
            <a:endParaRPr lang="zh-TW" altLang="en-US"/>
          </a:p>
        </p:txBody>
      </p:sp>
    </p:spTree>
    <p:extLst>
      <p:ext uri="{BB962C8B-B14F-4D97-AF65-F5344CB8AC3E}">
        <p14:creationId xmlns:p14="http://schemas.microsoft.com/office/powerpoint/2010/main" val="19220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88</a:t>
            </a:r>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21</a:t>
            </a:fld>
            <a:endParaRPr lang="zh-TW" altLang="en-US"/>
          </a:p>
        </p:txBody>
      </p:sp>
    </p:spTree>
    <p:extLst>
      <p:ext uri="{BB962C8B-B14F-4D97-AF65-F5344CB8AC3E}">
        <p14:creationId xmlns:p14="http://schemas.microsoft.com/office/powerpoint/2010/main" val="5047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3</a:t>
            </a:fld>
            <a:endParaRPr lang="zh-TW" altLang="en-US"/>
          </a:p>
        </p:txBody>
      </p:sp>
    </p:spTree>
    <p:extLst>
      <p:ext uri="{BB962C8B-B14F-4D97-AF65-F5344CB8AC3E}">
        <p14:creationId xmlns:p14="http://schemas.microsoft.com/office/powerpoint/2010/main" val="311197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4</a:t>
            </a:fld>
            <a:endParaRPr lang="zh-TW" altLang="en-US"/>
          </a:p>
        </p:txBody>
      </p:sp>
    </p:spTree>
    <p:extLst>
      <p:ext uri="{BB962C8B-B14F-4D97-AF65-F5344CB8AC3E}">
        <p14:creationId xmlns:p14="http://schemas.microsoft.com/office/powerpoint/2010/main" val="623422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We will introduce our methods and the materials used, including hardware and software, as well as the overall system flowchart architecture.</a:t>
            </a:r>
            <a:endParaRPr lang="zh-TW" altLang="en-US" dirty="0"/>
          </a:p>
        </p:txBody>
      </p:sp>
      <p:sp>
        <p:nvSpPr>
          <p:cNvPr id="4" name="投影片編號版面配置區 3"/>
          <p:cNvSpPr>
            <a:spLocks noGrp="1"/>
          </p:cNvSpPr>
          <p:nvPr>
            <p:ph type="sldNum" sz="quarter" idx="5"/>
          </p:nvPr>
        </p:nvSpPr>
        <p:spPr/>
        <p:txBody>
          <a:bodyPr/>
          <a:lstStyle/>
          <a:p>
            <a:fld id="{A857B982-5F26-44C2-A676-06316FF07972}" type="slidenum">
              <a:rPr lang="zh-TW" altLang="en-US" smtClean="0"/>
              <a:t>5</a:t>
            </a:fld>
            <a:endParaRPr lang="zh-TW" altLang="en-US"/>
          </a:p>
        </p:txBody>
      </p:sp>
    </p:spTree>
    <p:extLst>
      <p:ext uri="{BB962C8B-B14F-4D97-AF65-F5344CB8AC3E}">
        <p14:creationId xmlns:p14="http://schemas.microsoft.com/office/powerpoint/2010/main" val="17183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First , lets introduce the hardware part. We use the Mega 2560 as our development board, which serves as a bridge for connecting the hardware and software components. </a:t>
            </a:r>
          </a:p>
          <a:p>
            <a:r>
              <a:rPr lang="en-US" altLang="zh-TW" b="0" i="0" dirty="0">
                <a:solidFill>
                  <a:srgbClr val="D1D5DB"/>
                </a:solidFill>
                <a:effectLst/>
                <a:latin typeface="Söhne"/>
              </a:rPr>
              <a:t>On the right side of the diagram, we have the ESP-01S module, which allows our fan to connect to Wi-Fi.</a:t>
            </a:r>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6</a:t>
            </a:fld>
            <a:endParaRPr lang="zh-TW" altLang="en-US"/>
          </a:p>
        </p:txBody>
      </p:sp>
    </p:spTree>
    <p:extLst>
      <p:ext uri="{BB962C8B-B14F-4D97-AF65-F5344CB8AC3E}">
        <p14:creationId xmlns:p14="http://schemas.microsoft.com/office/powerpoint/2010/main" val="137908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Next, on the left side of the diagram, we have the L298N motor driver. It is used to control the speed and direction of the fan.</a:t>
            </a:r>
          </a:p>
          <a:p>
            <a:endParaRPr lang="en-US" altLang="zh-TW" b="0" i="0" dirty="0">
              <a:solidFill>
                <a:srgbClr val="D1D5DB"/>
              </a:solidFill>
              <a:effectLst/>
              <a:latin typeface="Söhne"/>
            </a:endParaRPr>
          </a:p>
          <a:p>
            <a:r>
              <a:rPr lang="en-US" altLang="zh-TW" b="0" i="0" dirty="0">
                <a:solidFill>
                  <a:srgbClr val="D1D5DB"/>
                </a:solidFill>
                <a:effectLst/>
                <a:latin typeface="Söhne"/>
              </a:rPr>
              <a:t>On the right side of the diagram, we have the DS18B20 temperature sensor. It is used to detect the surface temperature of the human body. The DS18B20 sensor communicates with the microcontroller to provide accurate temperature readings.</a:t>
            </a:r>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7</a:t>
            </a:fld>
            <a:endParaRPr lang="zh-TW" altLang="en-US"/>
          </a:p>
        </p:txBody>
      </p:sp>
    </p:spTree>
    <p:extLst>
      <p:ext uri="{BB962C8B-B14F-4D97-AF65-F5344CB8AC3E}">
        <p14:creationId xmlns:p14="http://schemas.microsoft.com/office/powerpoint/2010/main" val="382078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為了實現無限段風速，我們使用</a:t>
            </a:r>
            <a:r>
              <a:rPr lang="en-US" altLang="zh-TW" dirty="0"/>
              <a:t>PWM</a:t>
            </a:r>
            <a:r>
              <a:rPr lang="zh-TW" altLang="en-US" dirty="0"/>
              <a:t>的技術，</a:t>
            </a:r>
            <a:r>
              <a:rPr lang="en-US" altLang="zh-TW" dirty="0"/>
              <a:t>PWM</a:t>
            </a:r>
            <a:r>
              <a:rPr lang="zh-TW" altLang="en-US" dirty="0"/>
              <a:t>公式如下藉由改變輸入電壓的工作週期，改變輸出電壓的大小。以</a:t>
            </a:r>
            <a:r>
              <a:rPr lang="en-US" altLang="zh-TW" dirty="0"/>
              <a:t>5v</a:t>
            </a:r>
            <a:r>
              <a:rPr lang="zh-TW" altLang="en-US" dirty="0"/>
              <a:t>為輸入電壓，工作週期</a:t>
            </a:r>
            <a:r>
              <a:rPr lang="en-US" altLang="zh-TW" dirty="0"/>
              <a:t>100%</a:t>
            </a:r>
            <a:r>
              <a:rPr lang="zh-TW" altLang="en-US" dirty="0"/>
              <a:t>，輸出就不變。若工作週期改為</a:t>
            </a:r>
            <a:r>
              <a:rPr lang="en-US" altLang="zh-TW" dirty="0"/>
              <a:t>80%</a:t>
            </a:r>
            <a:r>
              <a:rPr lang="zh-TW" altLang="en-US" dirty="0"/>
              <a:t>，輸出電壓就會變成</a:t>
            </a:r>
            <a:r>
              <a:rPr lang="en-US" altLang="zh-TW" dirty="0"/>
              <a:t>4V</a:t>
            </a:r>
            <a:r>
              <a:rPr lang="zh-TW" altLang="en-US" dirty="0"/>
              <a:t>。</a:t>
            </a:r>
            <a:r>
              <a:rPr lang="en-US" altLang="zh-TW" dirty="0"/>
              <a:t>Arduino 0-255</a:t>
            </a:r>
            <a:endParaRPr lang="zh-TW" altLang="en-US" dirty="0"/>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8</a:t>
            </a:fld>
            <a:endParaRPr lang="zh-TW" altLang="en-US"/>
          </a:p>
        </p:txBody>
      </p:sp>
    </p:spTree>
    <p:extLst>
      <p:ext uri="{BB962C8B-B14F-4D97-AF65-F5344CB8AC3E}">
        <p14:creationId xmlns:p14="http://schemas.microsoft.com/office/powerpoint/2010/main" val="95643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這張是我們找到使用者最適溫度的方法，一開始給予初始風速，讓使用者決定感覺冷或感覺熱，感覺熱風速增加，反之減少，</a:t>
            </a:r>
            <a:r>
              <a:rPr lang="zh-TW" altLang="zh-TW" sz="1200" b="1" kern="1200" dirty="0">
                <a:solidFill>
                  <a:schemeClr val="tx1"/>
                </a:solidFill>
                <a:effectLst/>
                <a:latin typeface="+mn-lt"/>
                <a:ea typeface="+mn-ea"/>
                <a:cs typeface="+mn-cs"/>
              </a:rPr>
              <a:t>當使用者感受到一次冷和一次熱時，利用二分法，推斷使用者最適溫度落在此區間內，藉由兩個溫度取中間值當目標溫度開始訓練。</a:t>
            </a:r>
            <a:r>
              <a:rPr lang="zh-TW" altLang="en-US" sz="1200" b="1" kern="1200" dirty="0">
                <a:solidFill>
                  <a:schemeClr val="tx1"/>
                </a:solidFill>
                <a:effectLst/>
                <a:latin typeface="+mn-lt"/>
                <a:ea typeface="+mn-ea"/>
                <a:cs typeface="+mn-cs"/>
              </a:rPr>
              <a:t>我們測試在表面溫度下降</a:t>
            </a:r>
            <a:r>
              <a:rPr lang="en-US" altLang="zh-TW" sz="1200" b="1" kern="1200" dirty="0">
                <a:solidFill>
                  <a:schemeClr val="tx1"/>
                </a:solidFill>
                <a:effectLst/>
                <a:latin typeface="+mn-lt"/>
                <a:ea typeface="+mn-ea"/>
                <a:cs typeface="+mn-cs"/>
              </a:rPr>
              <a:t>2</a:t>
            </a:r>
            <a:r>
              <a:rPr lang="zh-TW" altLang="en-US" sz="1200" b="1" kern="1200" dirty="0">
                <a:solidFill>
                  <a:schemeClr val="tx1"/>
                </a:solidFill>
                <a:effectLst/>
                <a:latin typeface="+mn-lt"/>
                <a:ea typeface="+mn-ea"/>
                <a:cs typeface="+mn-cs"/>
              </a:rPr>
              <a:t>度時會感覺冷，因此我們利用最後偵測到的溫度和溫度</a:t>
            </a:r>
            <a:r>
              <a:rPr lang="en-US" altLang="zh-TW" sz="1200" b="1" kern="1200" dirty="0">
                <a:solidFill>
                  <a:schemeClr val="tx1"/>
                </a:solidFill>
                <a:effectLst/>
                <a:latin typeface="+mn-lt"/>
                <a:ea typeface="+mn-ea"/>
                <a:cs typeface="+mn-cs"/>
              </a:rPr>
              <a:t>-2</a:t>
            </a:r>
            <a:r>
              <a:rPr lang="zh-TW" altLang="en-US" sz="1200" b="1" kern="1200" dirty="0">
                <a:solidFill>
                  <a:schemeClr val="tx1"/>
                </a:solidFill>
                <a:effectLst/>
                <a:latin typeface="+mn-lt"/>
                <a:ea typeface="+mn-ea"/>
                <a:cs typeface="+mn-cs"/>
              </a:rPr>
              <a:t>度做平均當目標溫度</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857B982-5F26-44C2-A676-06316FF07972}" type="slidenum">
              <a:rPr lang="zh-TW" altLang="en-US" smtClean="0"/>
              <a:t>9</a:t>
            </a:fld>
            <a:endParaRPr lang="zh-TW" altLang="en-US"/>
          </a:p>
        </p:txBody>
      </p:sp>
    </p:spTree>
    <p:extLst>
      <p:ext uri="{BB962C8B-B14F-4D97-AF65-F5344CB8AC3E}">
        <p14:creationId xmlns:p14="http://schemas.microsoft.com/office/powerpoint/2010/main" val="1977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AF8B2D8-3226-4137-9D67-953384A7FB7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8346C071-CE22-40A4-AC62-5F2EAE15E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99EB334E-E5E2-4DC6-8B62-4C4068636A2F}"/>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xmlns="" id="{2C096E5A-A22D-4B22-9A40-04BAA2A685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D62BABC-F731-4E6D-A33F-0015F8529035}"/>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64476347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3E71062-40BC-4653-97DF-EE04AA54B92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26A1153E-1A35-4291-B970-0931B9A42C7E}"/>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805B59E-2AEE-4739-A0E3-087F6B3DA85C}"/>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xmlns="" id="{F325BE53-6D7D-462B-B573-A15CFFBBFA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D1CC8A32-7B44-4CF3-9041-C1C9C6936A05}"/>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39957532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55A0F434-8E16-4211-AF15-4A218E40286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99B22D14-CC3C-4310-BEE0-41CFAA93847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474A86BF-652B-4309-9BA5-2FD9E6B251FC}"/>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xmlns="" id="{5B4DDF31-848C-46BA-8CDC-4175D580CA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71666A0A-1249-4FC1-940C-7B60F6CC8140}"/>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30630529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FE3CB62-A4F9-4DAC-AF3E-3DCF627D9AE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E01B0B00-450A-4E75-ADFF-DBAD57438CE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B8D2E9A3-EC7D-48CB-899F-0E4F6E1AC73D}"/>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xmlns="" id="{E2C88877-9608-4D86-810F-AB50035F60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0710707C-08CC-4FE4-9CB3-99FBA82A9B6C}"/>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17608029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8125F37-B064-445C-B2DF-5250A05CAED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20BE0632-FCE5-402D-B72D-A0A659D21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xmlns="" id="{0E4B1A7B-5FBF-41EF-A3EB-11E48266BF18}"/>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xmlns="" id="{A19C347F-BFD6-46BD-A09E-8D1ACD58BAD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85D2337-DB92-484B-A7C9-9A8BF6FCFBE3}"/>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39810056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E2C6A4F-9FC2-4A2A-B487-043651CB001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E1DD26BE-8537-4AC8-9875-EBEC1585288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D269D00B-E6E6-43FF-BD43-90225791E9A9}"/>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11365B5B-39C4-4DD7-B1D3-81F34587010A}"/>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6" name="頁尾版面配置區 5">
            <a:extLst>
              <a:ext uri="{FF2B5EF4-FFF2-40B4-BE49-F238E27FC236}">
                <a16:creationId xmlns:a16="http://schemas.microsoft.com/office/drawing/2014/main" xmlns="" id="{861F896F-C938-4C23-85DB-4C40BB8982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586308C-143F-43D8-88A6-7E89AD349E41}"/>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1858598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464E098-7363-4CA1-A9DC-206C490670B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DDEC1F07-7A95-42CB-B7C0-CF8657F5C7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xmlns="" id="{B7471AEF-A93B-4D60-8017-B3339EC3A24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F1A0C994-2343-4BD4-B38A-57F88FD0C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xmlns="" id="{1BFBAD26-0BD7-4B5F-9C9B-990509CD634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BAB0481E-6591-4B64-9D70-160DCE62E7FC}"/>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8" name="頁尾版面配置區 7">
            <a:extLst>
              <a:ext uri="{FF2B5EF4-FFF2-40B4-BE49-F238E27FC236}">
                <a16:creationId xmlns:a16="http://schemas.microsoft.com/office/drawing/2014/main" xmlns="" id="{4F108669-102A-4B58-9FAE-E638DC014C5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0C3FCA22-C90A-4E7C-B7BA-FA86AC743EC1}"/>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1551300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3D5B0F5-09F4-4BD9-82CA-444F836AB36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3AD34F71-E905-470D-B95E-3B1EBB3A4273}"/>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4" name="頁尾版面配置區 3">
            <a:extLst>
              <a:ext uri="{FF2B5EF4-FFF2-40B4-BE49-F238E27FC236}">
                <a16:creationId xmlns:a16="http://schemas.microsoft.com/office/drawing/2014/main" xmlns="" id="{9059362D-7551-4D12-A5B6-19FED2B021D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4C501C64-E54E-4B2C-8C28-05062B85916C}"/>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19190849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8A002B48-BF8B-4802-9D03-0F2D6A80B4F5}"/>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3" name="頁尾版面配置區 2">
            <a:extLst>
              <a:ext uri="{FF2B5EF4-FFF2-40B4-BE49-F238E27FC236}">
                <a16:creationId xmlns:a16="http://schemas.microsoft.com/office/drawing/2014/main" xmlns="" id="{817CE3FE-2379-4EEB-9F84-4721021CE4F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7E19D7C5-AFC6-47DC-BE9F-EFF24CCD1F41}"/>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2834092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F60AAD4-0D36-4373-8096-07C45CF0D38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EC8FE833-B9BC-4998-94F3-1DA56D7D1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5E87CDF0-699B-4141-A84D-6E63974EE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xmlns="" id="{BFC313EE-6BE1-4317-95BC-0C395B824329}"/>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6" name="頁尾版面配置區 5">
            <a:extLst>
              <a:ext uri="{FF2B5EF4-FFF2-40B4-BE49-F238E27FC236}">
                <a16:creationId xmlns:a16="http://schemas.microsoft.com/office/drawing/2014/main" xmlns="" id="{F563DECB-C7DA-4CC2-BE81-739E9945111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A8505ECA-D1CE-45C6-8477-C1167E3F0A08}"/>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39461895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E9A1E1F-919B-49C1-A0F2-0E29B9100CA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BD10010C-684F-430E-A2F5-F291CD494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7593F1B2-EAE7-4BBA-B9D7-377419CF3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xmlns="" id="{A5F65AB3-E04E-49D0-B775-7204EA83DC92}"/>
              </a:ext>
            </a:extLst>
          </p:cNvPr>
          <p:cNvSpPr>
            <a:spLocks noGrp="1"/>
          </p:cNvSpPr>
          <p:nvPr>
            <p:ph type="dt" sz="half" idx="10"/>
          </p:nvPr>
        </p:nvSpPr>
        <p:spPr/>
        <p:txBody>
          <a:bodyPr/>
          <a:lstStyle/>
          <a:p>
            <a:fld id="{099C8588-3F95-4098-9B60-F2FC6F2A7BA2}" type="datetimeFigureOut">
              <a:rPr lang="zh-TW" altLang="en-US" smtClean="0"/>
              <a:t>2023/6/7</a:t>
            </a:fld>
            <a:endParaRPr lang="zh-TW" altLang="en-US"/>
          </a:p>
        </p:txBody>
      </p:sp>
      <p:sp>
        <p:nvSpPr>
          <p:cNvPr id="6" name="頁尾版面配置區 5">
            <a:extLst>
              <a:ext uri="{FF2B5EF4-FFF2-40B4-BE49-F238E27FC236}">
                <a16:creationId xmlns:a16="http://schemas.microsoft.com/office/drawing/2014/main" xmlns="" id="{04D37C86-9D9E-4E93-8F87-95F70B36E28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124C518C-ABA9-489A-9878-841BBE559919}"/>
              </a:ext>
            </a:extLst>
          </p:cNvPr>
          <p:cNvSpPr>
            <a:spLocks noGrp="1"/>
          </p:cNvSpPr>
          <p:nvPr>
            <p:ph type="sldNum" sz="quarter" idx="12"/>
          </p:nvPr>
        </p:nvSpPr>
        <p:spPr/>
        <p:txBody>
          <a:body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46203475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859A12C7-3C74-46ED-A05B-B3A6747A1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2684BA9E-DA50-4074-BB23-A5735DD69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A0774E63-63FF-4598-A7A6-30DF7C27D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C8588-3F95-4098-9B60-F2FC6F2A7BA2}"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xmlns="" id="{29BC3A8A-4786-40F7-AFD0-E1233FE23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E3AB1925-AD1F-4842-97E8-7A9ED1C41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3F277-D182-45A8-8A5B-DF2CCE55A9F5}" type="slidenum">
              <a:rPr lang="zh-TW" altLang="en-US" smtClean="0"/>
              <a:t>‹#›</a:t>
            </a:fld>
            <a:endParaRPr lang="zh-TW" altLang="en-US"/>
          </a:p>
        </p:txBody>
      </p:sp>
    </p:spTree>
    <p:extLst>
      <p:ext uri="{BB962C8B-B14F-4D97-AF65-F5344CB8AC3E}">
        <p14:creationId xmlns:p14="http://schemas.microsoft.com/office/powerpoint/2010/main" val="363113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xmlns=""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xmlns=""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xmlns=""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xmlns="" id="{C1AA333D-BA53-41D0-AF5C-EF9D3A8307BD}"/>
              </a:ext>
            </a:extLst>
          </p:cNvPr>
          <p:cNvSpPr>
            <a:spLocks noGrp="1"/>
          </p:cNvSpPr>
          <p:nvPr>
            <p:ph type="ctrTitle"/>
          </p:nvPr>
        </p:nvSpPr>
        <p:spPr>
          <a:xfrm>
            <a:off x="545124" y="603222"/>
            <a:ext cx="11254153" cy="2755440"/>
          </a:xfrm>
        </p:spPr>
        <p:txBody>
          <a:bodyPr anchor="b">
            <a:normAutofit/>
          </a:bodyPr>
          <a:lstStyle/>
          <a:p>
            <a:r>
              <a:rPr lang="en-US" altLang="zh-TW" sz="6600" b="1" dirty="0">
                <a:solidFill>
                  <a:srgbClr val="FFFFFF"/>
                </a:solidFill>
                <a:latin typeface="Times New Roman" panose="02020603050405020304" pitchFamily="18" charset="0"/>
                <a:cs typeface="Times New Roman" panose="02020603050405020304" pitchFamily="18" charset="0"/>
              </a:rPr>
              <a:t>Smart Fan</a:t>
            </a:r>
            <a:endParaRPr lang="zh-TW" altLang="en-US" sz="6600" b="1" dirty="0">
              <a:solidFill>
                <a:srgbClr val="FFFFFF"/>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xmlns="" id="{E4AAE87A-6C23-4DFB-8313-91842FCD14D7}"/>
              </a:ext>
            </a:extLst>
          </p:cNvPr>
          <p:cNvSpPr/>
          <p:nvPr/>
        </p:nvSpPr>
        <p:spPr>
          <a:xfrm>
            <a:off x="2908852" y="4303455"/>
            <a:ext cx="6096000" cy="2554545"/>
          </a:xfrm>
          <a:prstGeom prst="rect">
            <a:avLst/>
          </a:prstGeom>
        </p:spPr>
        <p:txBody>
          <a:bodyPr>
            <a:spAutoFit/>
          </a:bodyPr>
          <a:lstStyle/>
          <a:p>
            <a:pPr algn="ctr">
              <a:spcAft>
                <a:spcPts val="600"/>
              </a:spcAft>
            </a:pPr>
            <a:r>
              <a:rPr lang="en-US" altLang="zh-TW" sz="2800" dirty="0"/>
              <a:t>Group 1 </a:t>
            </a:r>
          </a:p>
          <a:p>
            <a:pPr algn="ctr">
              <a:spcAft>
                <a:spcPts val="600"/>
              </a:spcAft>
            </a:pPr>
            <a:r>
              <a:rPr lang="en-US" altLang="zh-TW" sz="2800" dirty="0"/>
              <a:t>4109056001 </a:t>
            </a:r>
            <a:r>
              <a:rPr lang="zh-TW" altLang="en-US" sz="2800" dirty="0"/>
              <a:t>施昶宇 </a:t>
            </a:r>
            <a:endParaRPr lang="en-US" altLang="zh-TW" sz="2800" dirty="0"/>
          </a:p>
          <a:p>
            <a:pPr algn="ctr">
              <a:spcAft>
                <a:spcPts val="600"/>
              </a:spcAft>
            </a:pPr>
            <a:r>
              <a:rPr lang="en-US" altLang="zh-TW" sz="2800" dirty="0"/>
              <a:t>4109056008 </a:t>
            </a:r>
            <a:r>
              <a:rPr lang="zh-TW" altLang="en-US" sz="2800" dirty="0"/>
              <a:t>陳政鴻 </a:t>
            </a:r>
            <a:endParaRPr lang="en-US" altLang="zh-TW" sz="2800" dirty="0"/>
          </a:p>
          <a:p>
            <a:pPr algn="ctr">
              <a:spcAft>
                <a:spcPts val="600"/>
              </a:spcAft>
            </a:pPr>
            <a:r>
              <a:rPr lang="en-US" altLang="zh-TW" sz="2800" dirty="0"/>
              <a:t>4109056018 </a:t>
            </a:r>
            <a:r>
              <a:rPr lang="zh-TW" altLang="en-US" sz="2800" dirty="0"/>
              <a:t>蔡明賢 </a:t>
            </a:r>
            <a:endParaRPr lang="en-US" altLang="zh-TW" sz="2800" dirty="0"/>
          </a:p>
          <a:p>
            <a:pPr algn="ctr">
              <a:spcAft>
                <a:spcPts val="600"/>
              </a:spcAft>
            </a:pPr>
            <a:r>
              <a:rPr lang="en-US" altLang="zh-TW" sz="2800" dirty="0"/>
              <a:t>4109056030 </a:t>
            </a:r>
            <a:r>
              <a:rPr lang="zh-TW" altLang="en-US" sz="2800" dirty="0"/>
              <a:t>馬國維</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374170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630936" y="639520"/>
            <a:ext cx="3429000" cy="1719072"/>
          </a:xfrm>
        </p:spPr>
        <p:txBody>
          <a:bodyPr vert="horz" lIns="91440" tIns="45720" rIns="91440" bIns="45720" rtlCol="0" anchor="b">
            <a:normAutofit/>
          </a:bodyPr>
          <a:lstStyle/>
          <a:p>
            <a:pPr lvl="1" algn="l" rtl="0">
              <a:lnSpc>
                <a:spcPct val="90000"/>
              </a:lnSpc>
              <a:spcBef>
                <a:spcPct val="0"/>
              </a:spcBef>
            </a:pPr>
            <a:r>
              <a:rPr lang="en-US" altLang="zh-TW" sz="5400" b="1" kern="1200">
                <a:solidFill>
                  <a:schemeClr val="tx1"/>
                </a:solidFill>
                <a:latin typeface="+mj-lt"/>
                <a:ea typeface="+mj-ea"/>
                <a:cs typeface="+mj-cs"/>
              </a:rPr>
              <a:t>Q-learning</a:t>
            </a:r>
            <a:r>
              <a:rPr lang="en-US" altLang="zh-TW" sz="5400" kern="1200">
                <a:solidFill>
                  <a:schemeClr val="tx1"/>
                </a:solidFill>
                <a:latin typeface="+mj-lt"/>
                <a:ea typeface="+mj-ea"/>
                <a:cs typeface="+mj-cs"/>
              </a:rPr>
              <a:t/>
            </a:r>
            <a:br>
              <a:rPr lang="en-US" altLang="zh-TW" sz="5400" kern="1200">
                <a:solidFill>
                  <a:schemeClr val="tx1"/>
                </a:solidFill>
                <a:latin typeface="+mj-lt"/>
                <a:ea typeface="+mj-ea"/>
                <a:cs typeface="+mj-cs"/>
              </a:rPr>
            </a:br>
            <a:endParaRPr lang="en-US" altLang="zh-TW" sz="5400" kern="1200">
              <a:solidFill>
                <a:schemeClr val="tx1"/>
              </a:solidFill>
              <a:latin typeface="+mj-lt"/>
              <a:ea typeface="+mj-ea"/>
              <a:cs typeface="+mj-cs"/>
            </a:endParaRPr>
          </a:p>
        </p:txBody>
      </p:sp>
      <p:sp>
        <p:nvSpPr>
          <p:cNvPr id="15" name="sketch line">
            <a:extLst>
              <a:ext uri="{FF2B5EF4-FFF2-40B4-BE49-F238E27FC236}">
                <a16:creationId xmlns:a16="http://schemas.microsoft.com/office/drawing/2014/main" xmlns="" id="{6357EC4F-235E-4222-A36F-C7878ACE37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方塊 2">
            <a:extLst>
              <a:ext uri="{FF2B5EF4-FFF2-40B4-BE49-F238E27FC236}">
                <a16:creationId xmlns:a16="http://schemas.microsoft.com/office/drawing/2014/main" xmlns="" id="{5EA94610-2180-43CE-86F4-C1470C1F4912}"/>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TW" sz="2200"/>
              <a:t>The main idea is to construct a Q-table that associates states with actions and stores corresponding Q-values. The algorithm selects actions that maximize the potential rewards based on the Q-values.</a:t>
            </a:r>
          </a:p>
        </p:txBody>
      </p:sp>
      <p:pic>
        <p:nvPicPr>
          <p:cNvPr id="5" name="Picture 2" descr="https://cdn.discordapp.com/attachments/857950470206521355/1108710651733487696/image.png">
            <a:extLst>
              <a:ext uri="{FF2B5EF4-FFF2-40B4-BE49-F238E27FC236}">
                <a16:creationId xmlns:a16="http://schemas.microsoft.com/office/drawing/2014/main" xmlns="" id="{9B917484-6553-444F-9F8D-E380E2461C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5892" y="2157609"/>
            <a:ext cx="8286348" cy="406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3042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a:xfrm>
            <a:off x="841248" y="256032"/>
            <a:ext cx="10506456" cy="1014984"/>
          </a:xfrm>
        </p:spPr>
        <p:txBody>
          <a:bodyPr anchor="b">
            <a:normAutofit/>
          </a:bodyPr>
          <a:lstStyle/>
          <a:p>
            <a:r>
              <a:rPr lang="en-US" altLang="zh-TW" b="1">
                <a:latin typeface="Times New Roman" panose="02020603050405020304" pitchFamily="18" charset="0"/>
                <a:ea typeface="微軟正黑體" panose="020B0604030504040204" pitchFamily="34" charset="-120"/>
                <a:cs typeface="Times New Roman" panose="02020603050405020304" pitchFamily="18" charset="0"/>
              </a:rPr>
              <a:t>Q-table</a:t>
            </a:r>
            <a:endParaRPr lang="zh-TW" altLang="en-US" b="1">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Rectangle 21">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內容版面配置區 3">
            <a:extLst>
              <a:ext uri="{FF2B5EF4-FFF2-40B4-BE49-F238E27FC236}">
                <a16:creationId xmlns:a16="http://schemas.microsoft.com/office/drawing/2014/main" xmlns="" id="{AF3CC86C-EE41-45F0-A588-4290111A4EED}"/>
              </a:ext>
            </a:extLst>
          </p:cNvPr>
          <p:cNvGraphicFramePr>
            <a:graphicFrameLocks noGrp="1"/>
          </p:cNvGraphicFramePr>
          <p:nvPr>
            <p:ph idx="1"/>
            <p:extLst>
              <p:ext uri="{D42A27DB-BD31-4B8C-83A1-F6EECF244321}">
                <p14:modId xmlns:p14="http://schemas.microsoft.com/office/powerpoint/2010/main" val="1793161672"/>
              </p:ext>
            </p:extLst>
          </p:nvPr>
        </p:nvGraphicFramePr>
        <p:xfrm>
          <a:off x="1420865" y="1926266"/>
          <a:ext cx="9350272" cy="4357529"/>
        </p:xfrm>
        <a:graphic>
          <a:graphicData uri="http://schemas.openxmlformats.org/drawingml/2006/table">
            <a:tbl>
              <a:tblPr firstRow="1" firstCol="1" bandRow="1">
                <a:tableStyleId>{00A15C55-8517-42AA-B614-E9B94910E393}</a:tableStyleId>
              </a:tblPr>
              <a:tblGrid>
                <a:gridCol w="1375935">
                  <a:extLst>
                    <a:ext uri="{9D8B030D-6E8A-4147-A177-3AD203B41FA5}">
                      <a16:colId xmlns:a16="http://schemas.microsoft.com/office/drawing/2014/main" xmlns="" val="871331126"/>
                    </a:ext>
                  </a:extLst>
                </a:gridCol>
                <a:gridCol w="910624">
                  <a:extLst>
                    <a:ext uri="{9D8B030D-6E8A-4147-A177-3AD203B41FA5}">
                      <a16:colId xmlns:a16="http://schemas.microsoft.com/office/drawing/2014/main" xmlns="" val="1161033510"/>
                    </a:ext>
                  </a:extLst>
                </a:gridCol>
                <a:gridCol w="896291">
                  <a:extLst>
                    <a:ext uri="{9D8B030D-6E8A-4147-A177-3AD203B41FA5}">
                      <a16:colId xmlns:a16="http://schemas.microsoft.com/office/drawing/2014/main" xmlns="" val="4156643973"/>
                    </a:ext>
                  </a:extLst>
                </a:gridCol>
                <a:gridCol w="758502">
                  <a:extLst>
                    <a:ext uri="{9D8B030D-6E8A-4147-A177-3AD203B41FA5}">
                      <a16:colId xmlns:a16="http://schemas.microsoft.com/office/drawing/2014/main" xmlns="" val="2127492774"/>
                    </a:ext>
                  </a:extLst>
                </a:gridCol>
                <a:gridCol w="708800">
                  <a:extLst>
                    <a:ext uri="{9D8B030D-6E8A-4147-A177-3AD203B41FA5}">
                      <a16:colId xmlns:a16="http://schemas.microsoft.com/office/drawing/2014/main" xmlns="" val="3840017733"/>
                    </a:ext>
                  </a:extLst>
                </a:gridCol>
                <a:gridCol w="758502">
                  <a:extLst>
                    <a:ext uri="{9D8B030D-6E8A-4147-A177-3AD203B41FA5}">
                      <a16:colId xmlns:a16="http://schemas.microsoft.com/office/drawing/2014/main" xmlns="" val="2347226200"/>
                    </a:ext>
                  </a:extLst>
                </a:gridCol>
                <a:gridCol w="659095">
                  <a:extLst>
                    <a:ext uri="{9D8B030D-6E8A-4147-A177-3AD203B41FA5}">
                      <a16:colId xmlns:a16="http://schemas.microsoft.com/office/drawing/2014/main" xmlns="" val="431332019"/>
                    </a:ext>
                  </a:extLst>
                </a:gridCol>
                <a:gridCol w="830797">
                  <a:extLst>
                    <a:ext uri="{9D8B030D-6E8A-4147-A177-3AD203B41FA5}">
                      <a16:colId xmlns:a16="http://schemas.microsoft.com/office/drawing/2014/main" xmlns="" val="3372992417"/>
                    </a:ext>
                  </a:extLst>
                </a:gridCol>
                <a:gridCol w="628972">
                  <a:extLst>
                    <a:ext uri="{9D8B030D-6E8A-4147-A177-3AD203B41FA5}">
                      <a16:colId xmlns:a16="http://schemas.microsoft.com/office/drawing/2014/main" xmlns="" val="4199146039"/>
                    </a:ext>
                  </a:extLst>
                </a:gridCol>
                <a:gridCol w="830797">
                  <a:extLst>
                    <a:ext uri="{9D8B030D-6E8A-4147-A177-3AD203B41FA5}">
                      <a16:colId xmlns:a16="http://schemas.microsoft.com/office/drawing/2014/main" xmlns="" val="3451103474"/>
                    </a:ext>
                  </a:extLst>
                </a:gridCol>
                <a:gridCol w="991957">
                  <a:extLst>
                    <a:ext uri="{9D8B030D-6E8A-4147-A177-3AD203B41FA5}">
                      <a16:colId xmlns:a16="http://schemas.microsoft.com/office/drawing/2014/main" xmlns="" val="3501485815"/>
                    </a:ext>
                  </a:extLst>
                </a:gridCol>
              </a:tblGrid>
              <a:tr h="396139">
                <a:tc>
                  <a:txBody>
                    <a:bodyPr/>
                    <a:lstStyle/>
                    <a:p>
                      <a:pPr algn="ctr">
                        <a:spcAft>
                          <a:spcPts val="0"/>
                        </a:spcAft>
                      </a:pPr>
                      <a:r>
                        <a:rPr lang="en-US" sz="2300">
                          <a:effectLst/>
                        </a:rPr>
                        <a:t> </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gridSpan="10">
                  <a:txBody>
                    <a:bodyPr/>
                    <a:lstStyle/>
                    <a:p>
                      <a:pPr algn="ctr">
                        <a:spcAft>
                          <a:spcPts val="0"/>
                        </a:spcAft>
                      </a:pPr>
                      <a:r>
                        <a:rPr lang="en-US" sz="2300">
                          <a:effectLst/>
                        </a:rPr>
                        <a:t>PWM</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xmlns="" val="1917728387"/>
                  </a:ext>
                </a:extLst>
              </a:tr>
              <a:tr h="396139">
                <a:tc rowSpan="10">
                  <a:txBody>
                    <a:bodyPr/>
                    <a:lstStyle/>
                    <a:p>
                      <a:pPr algn="ctr">
                        <a:spcAft>
                          <a:spcPts val="0"/>
                        </a:spcAft>
                      </a:pPr>
                      <a:r>
                        <a:rPr lang="en-US" sz="2300">
                          <a:effectLst/>
                        </a:rPr>
                        <a:t> </a:t>
                      </a:r>
                      <a:r>
                        <a:rPr lang="en-US" altLang="zh-TW" sz="2300">
                          <a:effectLst/>
                        </a:rPr>
                        <a:t>temperature difference</a:t>
                      </a:r>
                      <a:r>
                        <a:rPr lang="en-US" sz="2300">
                          <a:effectLst/>
                        </a:rPr>
                        <a:t> </a:t>
                      </a:r>
                      <a:endParaRPr lang="zh-TW" sz="2300">
                        <a:effectLst/>
                      </a:endParaRPr>
                    </a:p>
                    <a:p>
                      <a:pPr>
                        <a:spcAft>
                          <a:spcPts val="0"/>
                        </a:spcAft>
                      </a:pPr>
                      <a:r>
                        <a:rPr lang="en-US" sz="2300">
                          <a:effectLst/>
                        </a:rPr>
                        <a:t> </a:t>
                      </a:r>
                      <a:endParaRPr lang="zh-TW" sz="2300">
                        <a:effectLst/>
                      </a:endParaRPr>
                    </a:p>
                    <a:p>
                      <a:pPr>
                        <a:lnSpc>
                          <a:spcPct val="200000"/>
                        </a:lnSpc>
                        <a:spcAft>
                          <a:spcPts val="0"/>
                        </a:spcAft>
                      </a:pP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vert="vert270"/>
                </a:tc>
                <a:tc>
                  <a:txBody>
                    <a:bodyPr/>
                    <a:lstStyle/>
                    <a:p>
                      <a:pPr>
                        <a:spcAft>
                          <a:spcPts val="0"/>
                        </a:spcAft>
                      </a:pPr>
                      <a:r>
                        <a:rPr lang="en-US" sz="2300">
                          <a:effectLst/>
                        </a:rPr>
                        <a:t> </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-100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-90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-10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+10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+90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+100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1350996798"/>
                  </a:ext>
                </a:extLst>
              </a:tr>
              <a:tr h="396139">
                <a:tc vMerge="1">
                  <a:txBody>
                    <a:bodyPr/>
                    <a:lstStyle/>
                    <a:p>
                      <a:endParaRPr lang="zh-TW" altLang="en-US"/>
                    </a:p>
                  </a:txBody>
                  <a:tcPr/>
                </a:tc>
                <a:tc>
                  <a:txBody>
                    <a:bodyPr/>
                    <a:lstStyle/>
                    <a:p>
                      <a:pPr algn="ctr">
                        <a:spcAft>
                          <a:spcPts val="0"/>
                        </a:spcAft>
                      </a:pPr>
                      <a:r>
                        <a:rPr lang="en-US" sz="2300">
                          <a:effectLst/>
                        </a:rPr>
                        <a:t>+8.0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2203735487"/>
                  </a:ext>
                </a:extLst>
              </a:tr>
              <a:tr h="396139">
                <a:tc vMerge="1">
                  <a:txBody>
                    <a:bodyPr/>
                    <a:lstStyle/>
                    <a:p>
                      <a:endParaRPr lang="zh-TW" altLang="en-US"/>
                    </a:p>
                  </a:txBody>
                  <a:tcPr/>
                </a:tc>
                <a:tc>
                  <a:txBody>
                    <a:bodyPr/>
                    <a:lstStyle/>
                    <a:p>
                      <a:pPr algn="ctr">
                        <a:spcAft>
                          <a:spcPts val="0"/>
                        </a:spcAft>
                      </a:pPr>
                      <a:r>
                        <a:rPr lang="en-US"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a:effectLst/>
                        </a:rPr>
                        <a:t> </a:t>
                      </a:r>
                      <a:r>
                        <a:rPr lang="en-US" altLang="zh-TW" sz="2300">
                          <a:effectLst/>
                        </a:rPr>
                        <a:t>...</a:t>
                      </a:r>
                      <a:endParaRPr lang="zh-TW" alt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a:t>
                      </a: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a:t>
                      </a: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1303358529"/>
                  </a:ext>
                </a:extLst>
              </a:tr>
              <a:tr h="396139">
                <a:tc vMerge="1">
                  <a:txBody>
                    <a:bodyPr/>
                    <a:lstStyle/>
                    <a:p>
                      <a:endParaRPr lang="zh-TW" altLang="en-US"/>
                    </a:p>
                  </a:txBody>
                  <a:tcPr/>
                </a:tc>
                <a:tc>
                  <a:txBody>
                    <a:bodyPr/>
                    <a:lstStyle/>
                    <a:p>
                      <a:pPr algn="ctr">
                        <a:spcAft>
                          <a:spcPts val="0"/>
                        </a:spcAft>
                      </a:pPr>
                      <a:r>
                        <a:rPr lang="en-US" sz="2300">
                          <a:effectLst/>
                        </a:rPr>
                        <a:t>+0.4</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4212966654"/>
                  </a:ext>
                </a:extLst>
              </a:tr>
              <a:tr h="396139">
                <a:tc vMerge="1">
                  <a:txBody>
                    <a:bodyPr/>
                    <a:lstStyle/>
                    <a:p>
                      <a:endParaRPr lang="zh-TW" altLang="en-US"/>
                    </a:p>
                  </a:txBody>
                  <a:tcPr/>
                </a:tc>
                <a:tc>
                  <a:txBody>
                    <a:bodyPr/>
                    <a:lstStyle/>
                    <a:p>
                      <a:pPr algn="ctr">
                        <a:spcAft>
                          <a:spcPts val="0"/>
                        </a:spcAft>
                      </a:pPr>
                      <a:r>
                        <a:rPr lang="en-US" sz="2300">
                          <a:effectLst/>
                        </a:rPr>
                        <a:t>+0.2</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1368829443"/>
                  </a:ext>
                </a:extLst>
              </a:tr>
              <a:tr h="396139">
                <a:tc vMerge="1">
                  <a:txBody>
                    <a:bodyPr/>
                    <a:lstStyle/>
                    <a:p>
                      <a:endParaRPr lang="zh-TW" altLang="en-US"/>
                    </a:p>
                  </a:txBody>
                  <a:tcPr/>
                </a:tc>
                <a:tc>
                  <a:txBody>
                    <a:bodyPr/>
                    <a:lstStyle/>
                    <a:p>
                      <a:pPr algn="ctr">
                        <a:spcAft>
                          <a:spcPts val="0"/>
                        </a:spcAft>
                      </a:pPr>
                      <a:r>
                        <a:rPr lang="en-US" sz="2300">
                          <a:effectLst/>
                        </a:rPr>
                        <a:t>0.0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684069836"/>
                  </a:ext>
                </a:extLst>
              </a:tr>
              <a:tr h="396139">
                <a:tc vMerge="1">
                  <a:txBody>
                    <a:bodyPr/>
                    <a:lstStyle/>
                    <a:p>
                      <a:endParaRPr lang="zh-TW" altLang="en-US"/>
                    </a:p>
                  </a:txBody>
                  <a:tcPr/>
                </a:tc>
                <a:tc>
                  <a:txBody>
                    <a:bodyPr/>
                    <a:lstStyle/>
                    <a:p>
                      <a:pPr algn="ctr">
                        <a:spcAft>
                          <a:spcPts val="0"/>
                        </a:spcAft>
                      </a:pPr>
                      <a:r>
                        <a:rPr lang="en-US" sz="2300">
                          <a:effectLst/>
                        </a:rPr>
                        <a:t>-0.2</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3430832551"/>
                  </a:ext>
                </a:extLst>
              </a:tr>
              <a:tr h="396139">
                <a:tc vMerge="1">
                  <a:txBody>
                    <a:bodyPr/>
                    <a:lstStyle/>
                    <a:p>
                      <a:endParaRPr lang="zh-TW" altLang="en-US"/>
                    </a:p>
                  </a:txBody>
                  <a:tcPr/>
                </a:tc>
                <a:tc>
                  <a:txBody>
                    <a:bodyPr/>
                    <a:lstStyle/>
                    <a:p>
                      <a:pPr algn="ctr">
                        <a:spcAft>
                          <a:spcPts val="0"/>
                        </a:spcAft>
                      </a:pPr>
                      <a:r>
                        <a:rPr lang="en-US" sz="2300">
                          <a:effectLst/>
                        </a:rPr>
                        <a:t>-0.4</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4097776055"/>
                  </a:ext>
                </a:extLst>
              </a:tr>
              <a:tr h="396139">
                <a:tc vMerge="1">
                  <a:txBody>
                    <a:bodyPr/>
                    <a:lstStyle/>
                    <a:p>
                      <a:endParaRPr lang="zh-TW" altLang="en-US"/>
                    </a:p>
                  </a:txBody>
                  <a:tcPr/>
                </a:tc>
                <a:tc>
                  <a:txBody>
                    <a:bodyPr/>
                    <a:lstStyle/>
                    <a:p>
                      <a:pPr algn="ctr">
                        <a:spcAft>
                          <a:spcPts val="0"/>
                        </a:spcAft>
                      </a:pPr>
                      <a:r>
                        <a:rPr lang="en-US"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a:t>
                      </a: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altLang="zh-TW" sz="2300">
                          <a:effectLst/>
                        </a:rPr>
                        <a:t>...</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4272210872"/>
                  </a:ext>
                </a:extLst>
              </a:tr>
              <a:tr h="396139">
                <a:tc vMerge="1">
                  <a:txBody>
                    <a:bodyPr/>
                    <a:lstStyle/>
                    <a:p>
                      <a:endParaRPr lang="zh-TW" altLang="en-US"/>
                    </a:p>
                  </a:txBody>
                  <a:tcPr/>
                </a:tc>
                <a:tc>
                  <a:txBody>
                    <a:bodyPr/>
                    <a:lstStyle/>
                    <a:p>
                      <a:pPr algn="ctr">
                        <a:spcAft>
                          <a:spcPts val="0"/>
                        </a:spcAft>
                      </a:pPr>
                      <a:r>
                        <a:rPr lang="en-US" sz="2300">
                          <a:effectLst/>
                        </a:rPr>
                        <a:t>-8.0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 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tc>
                  <a:txBody>
                    <a:bodyPr/>
                    <a:lstStyle/>
                    <a:p>
                      <a:pPr algn="ctr">
                        <a:spcAft>
                          <a:spcPts val="0"/>
                        </a:spcAft>
                      </a:pPr>
                      <a:r>
                        <a:rPr lang="en-US" sz="2300">
                          <a:effectLst/>
                        </a:rPr>
                        <a:t>0</a:t>
                      </a:r>
                      <a:endParaRPr lang="zh-TW" sz="2300">
                        <a:effectLst/>
                        <a:latin typeface="細明體" panose="02020509000000000000" pitchFamily="49" charset="-120"/>
                        <a:ea typeface="細明體" panose="02020509000000000000" pitchFamily="49" charset="-120"/>
                        <a:cs typeface="Times New Roman" panose="02020603050405020304" pitchFamily="18" charset="0"/>
                      </a:endParaRPr>
                    </a:p>
                  </a:txBody>
                  <a:tcPr marL="65066" marR="65066" marT="0" marB="0"/>
                </a:tc>
                <a:extLst>
                  <a:ext uri="{0D108BD9-81ED-4DB2-BD59-A6C34878D82A}">
                    <a16:rowId xmlns:a16="http://schemas.microsoft.com/office/drawing/2014/main" xmlns="" val="991875896"/>
                  </a:ext>
                </a:extLst>
              </a:tr>
            </a:tbl>
          </a:graphicData>
        </a:graphic>
      </p:graphicFrame>
    </p:spTree>
    <p:extLst>
      <p:ext uri="{BB962C8B-B14F-4D97-AF65-F5344CB8AC3E}">
        <p14:creationId xmlns:p14="http://schemas.microsoft.com/office/powerpoint/2010/main" val="42223936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標題 1">
            <a:extLst>
              <a:ext uri="{FF2B5EF4-FFF2-40B4-BE49-F238E27FC236}">
                <a16:creationId xmlns:a16="http://schemas.microsoft.com/office/drawing/2014/main" xmlns="" id="{499EE32F-91C1-49DC-9E05-5B933455732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rPr>
              <a:t>System flow chart</a:t>
            </a:r>
            <a:endParaRPr lang="zh-TW" altLang="en-US" sz="5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1030" name="Picture 6" descr="https://cdn.discordapp.com/attachments/857950470206521355/1108698982248624148/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303" y="1303239"/>
            <a:ext cx="9203393" cy="5486438"/>
          </a:xfrm>
          <a:prstGeom prst="rect">
            <a:avLst/>
          </a:prstGeom>
          <a:noFill/>
          <a:extLst>
            <a:ext uri="{909E8E84-426E-40DD-AFC4-6F175D3DCCD1}">
              <a14:hiddenFill xmlns:a14="http://schemas.microsoft.com/office/drawing/2010/main">
                <a:solidFill>
                  <a:srgbClr val="FFFFFF"/>
                </a:solidFill>
              </a14:hiddenFill>
            </a:ext>
          </a:extLst>
        </p:spPr>
      </p:pic>
      <p:sp>
        <p:nvSpPr>
          <p:cNvPr id="11" name="向右箭號 10"/>
          <p:cNvSpPr/>
          <p:nvPr/>
        </p:nvSpPr>
        <p:spPr>
          <a:xfrm>
            <a:off x="661355" y="2584957"/>
            <a:ext cx="827085" cy="489857"/>
          </a:xfrm>
          <a:prstGeom prs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xmlns="" id="{29C4C089-616D-4636-9CC9-1E241BB327E8}"/>
              </a:ext>
            </a:extLst>
          </p:cNvPr>
          <p:cNvPicPr>
            <a:picLocks noChangeAspect="1"/>
          </p:cNvPicPr>
          <p:nvPr/>
        </p:nvPicPr>
        <p:blipFill>
          <a:blip r:embed="rId4"/>
          <a:stretch>
            <a:fillRect/>
          </a:stretch>
        </p:blipFill>
        <p:spPr>
          <a:xfrm>
            <a:off x="1534738" y="2472202"/>
            <a:ext cx="1627456" cy="715365"/>
          </a:xfrm>
          <a:prstGeom prst="rect">
            <a:avLst/>
          </a:prstGeom>
        </p:spPr>
      </p:pic>
    </p:spTree>
    <p:extLst>
      <p:ext uri="{BB962C8B-B14F-4D97-AF65-F5344CB8AC3E}">
        <p14:creationId xmlns:p14="http://schemas.microsoft.com/office/powerpoint/2010/main" val="2757278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0.00117 0.00324 L -0.00143 0.15718 " pathEditMode="relative" rAng="0" ptsTypes="AA">
                                      <p:cBhvr>
                                        <p:cTn id="11" dur="700" fill="hold"/>
                                        <p:tgtEl>
                                          <p:spTgt spid="11"/>
                                        </p:tgtEl>
                                        <p:attrNameLst>
                                          <p:attrName>ppt_x</p:attrName>
                                          <p:attrName>ppt_y</p:attrName>
                                        </p:attrNameLst>
                                      </p:cBhvr>
                                      <p:rCtr x="-13" y="7685"/>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3" nodeType="clickEffect">
                                  <p:stCondLst>
                                    <p:cond delay="0"/>
                                  </p:stCondLst>
                                  <p:childTnLst>
                                    <p:animMotion origin="layout" path="M -0.00144 0.15717 L -0.00222 0.32315 " pathEditMode="relative" rAng="0" ptsTypes="AA">
                                      <p:cBhvr>
                                        <p:cTn id="15" dur="700" fill="hold"/>
                                        <p:tgtEl>
                                          <p:spTgt spid="11"/>
                                        </p:tgtEl>
                                        <p:attrNameLst>
                                          <p:attrName>ppt_x</p:attrName>
                                          <p:attrName>ppt_y</p:attrName>
                                        </p:attrNameLst>
                                      </p:cBhvr>
                                      <p:rCtr x="-39" y="8287"/>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4" nodeType="clickEffect">
                                  <p:stCondLst>
                                    <p:cond delay="0"/>
                                  </p:stCondLst>
                                  <p:childTnLst>
                                    <p:animMotion origin="layout" path="M -0.00222 0.32315 L -0.003 0.49537 " pathEditMode="relative" rAng="0" ptsTypes="AA">
                                      <p:cBhvr>
                                        <p:cTn id="19" dur="700" fill="hold"/>
                                        <p:tgtEl>
                                          <p:spTgt spid="11"/>
                                        </p:tgtEl>
                                        <p:attrNameLst>
                                          <p:attrName>ppt_x</p:attrName>
                                          <p:attrName>ppt_y</p:attrName>
                                        </p:attrNameLst>
                                      </p:cBhvr>
                                      <p:rCtr x="-39" y="8611"/>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5" nodeType="clickEffect">
                                  <p:stCondLst>
                                    <p:cond delay="0"/>
                                  </p:stCondLst>
                                  <p:childTnLst>
                                    <p:animMotion origin="layout" path="M -0.003 0.49537 L 0.20976 0.49676 " pathEditMode="relative" rAng="0" ptsTypes="AA">
                                      <p:cBhvr>
                                        <p:cTn id="23" dur="700" fill="hold"/>
                                        <p:tgtEl>
                                          <p:spTgt spid="11"/>
                                        </p:tgtEl>
                                        <p:attrNameLst>
                                          <p:attrName>ppt_x</p:attrName>
                                          <p:attrName>ppt_y</p:attrName>
                                        </p:attrNameLst>
                                      </p:cBhvr>
                                      <p:rCtr x="10638" y="69"/>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6" nodeType="clickEffect">
                                  <p:stCondLst>
                                    <p:cond delay="0"/>
                                  </p:stCondLst>
                                  <p:childTnLst>
                                    <p:animMotion origin="layout" path="M 0.20976 0.49676 L 0.21107 0.28171 " pathEditMode="relative" rAng="0" ptsTypes="AA">
                                      <p:cBhvr>
                                        <p:cTn id="27" dur="700" fill="hold"/>
                                        <p:tgtEl>
                                          <p:spTgt spid="11"/>
                                        </p:tgtEl>
                                        <p:attrNameLst>
                                          <p:attrName>ppt_x</p:attrName>
                                          <p:attrName>ppt_y</p:attrName>
                                        </p:attrNameLst>
                                      </p:cBhvr>
                                      <p:rCtr x="65" y="-10764"/>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7" nodeType="clickEffect">
                                  <p:stCondLst>
                                    <p:cond delay="0"/>
                                  </p:stCondLst>
                                  <p:childTnLst>
                                    <p:animMotion origin="layout" path="M 0.21107 0.28171 L 0.21107 0.06505 " pathEditMode="relative" rAng="0" ptsTypes="AA">
                                      <p:cBhvr>
                                        <p:cTn id="31" dur="700" fill="hold"/>
                                        <p:tgtEl>
                                          <p:spTgt spid="11"/>
                                        </p:tgtEl>
                                        <p:attrNameLst>
                                          <p:attrName>ppt_x</p:attrName>
                                          <p:attrName>ppt_y</p:attrName>
                                        </p:attrNameLst>
                                      </p:cBhvr>
                                      <p:rCtr x="0" y="-10833"/>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8" nodeType="clickEffect">
                                  <p:stCondLst>
                                    <p:cond delay="0"/>
                                  </p:stCondLst>
                                  <p:childTnLst>
                                    <p:animMotion origin="layout" path="M 0.21107 0.06505 L 0.43477 0.28009 " pathEditMode="relative" rAng="0" ptsTypes="AA">
                                      <p:cBhvr>
                                        <p:cTn id="35" dur="700" fill="hold"/>
                                        <p:tgtEl>
                                          <p:spTgt spid="11"/>
                                        </p:tgtEl>
                                        <p:attrNameLst>
                                          <p:attrName>ppt_x</p:attrName>
                                          <p:attrName>ppt_y</p:attrName>
                                        </p:attrNameLst>
                                      </p:cBhvr>
                                      <p:rCtr x="11185" y="10741"/>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9" nodeType="clickEffect">
                                  <p:stCondLst>
                                    <p:cond delay="0"/>
                                  </p:stCondLst>
                                  <p:childTnLst>
                                    <p:animMotion origin="layout" path="M 0.43477 0.28009 L 0.43477 0.06574 " pathEditMode="relative" rAng="0" ptsTypes="AA">
                                      <p:cBhvr>
                                        <p:cTn id="39" dur="700" fill="hold"/>
                                        <p:tgtEl>
                                          <p:spTgt spid="11"/>
                                        </p:tgtEl>
                                        <p:attrNameLst>
                                          <p:attrName>ppt_x</p:attrName>
                                          <p:attrName>ppt_y</p:attrName>
                                        </p:attrNameLst>
                                      </p:cBhvr>
                                      <p:rCtr x="0" y="-10718"/>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0" nodeType="clickEffect">
                                  <p:stCondLst>
                                    <p:cond delay="0"/>
                                  </p:stCondLst>
                                  <p:childTnLst>
                                    <p:animMotion origin="layout" path="M 0.43477 0.06574 L 0.58412 0.45046 " pathEditMode="relative" rAng="0" ptsTypes="AA">
                                      <p:cBhvr>
                                        <p:cTn id="43" dur="700" fill="hold"/>
                                        <p:tgtEl>
                                          <p:spTgt spid="11"/>
                                        </p:tgtEl>
                                        <p:attrNameLst>
                                          <p:attrName>ppt_x</p:attrName>
                                          <p:attrName>ppt_y</p:attrName>
                                        </p:attrNameLst>
                                      </p:cBhvr>
                                      <p:rCtr x="7461" y="19236"/>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1" nodeType="clickEffect">
                                  <p:stCondLst>
                                    <p:cond delay="0"/>
                                  </p:stCondLst>
                                  <p:childTnLst>
                                    <p:animMotion origin="layout" path="M 0.58412 0.45046 L 0.61185 0.23009 " pathEditMode="relative" rAng="0" ptsTypes="AA">
                                      <p:cBhvr>
                                        <p:cTn id="47" dur="700" fill="hold"/>
                                        <p:tgtEl>
                                          <p:spTgt spid="11"/>
                                        </p:tgtEl>
                                        <p:attrNameLst>
                                          <p:attrName>ppt_x</p:attrName>
                                          <p:attrName>ppt_y</p:attrName>
                                        </p:attrNameLst>
                                      </p:cBhvr>
                                      <p:rCtr x="1380" y="-11019"/>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12" nodeType="clickEffect">
                                  <p:stCondLst>
                                    <p:cond delay="0"/>
                                  </p:stCondLst>
                                  <p:childTnLst>
                                    <p:animMotion origin="layout" path="M 0.61185 0.23009 L -0.00625 0.5 " pathEditMode="relative" rAng="0" ptsTypes="AA">
                                      <p:cBhvr>
                                        <p:cTn id="51" dur="700" fill="hold"/>
                                        <p:tgtEl>
                                          <p:spTgt spid="11"/>
                                        </p:tgtEl>
                                        <p:attrNameLst>
                                          <p:attrName>ppt_x</p:attrName>
                                          <p:attrName>ppt_y</p:attrName>
                                        </p:attrNameLst>
                                      </p:cBhvr>
                                      <p:rCtr x="-30911" y="1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2" animBg="1"/>
      <p:bldP spid="11" grpId="3" animBg="1"/>
      <p:bldP spid="11" grpId="4" animBg="1"/>
      <p:bldP spid="11" grpId="5" animBg="1"/>
      <p:bldP spid="11" grpId="6" animBg="1"/>
      <p:bldP spid="11" grpId="7" animBg="1"/>
      <p:bldP spid="11" grpId="8" animBg="1"/>
      <p:bldP spid="11" grpId="9" animBg="1"/>
      <p:bldP spid="11" grpId="10" animBg="1"/>
      <p:bldP spid="11" grpId="11" animBg="1"/>
      <p:bldP spid="11" grpId="1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p:spPr>
        <p:txBody>
          <a:bodyPr>
            <a:normAutofit fontScale="90000"/>
          </a:bodyPr>
          <a:lstStyle/>
          <a:p>
            <a:r>
              <a:rPr lang="en-US" altLang="zh-TW" sz="5400" b="1">
                <a:latin typeface="Times New Roman" panose="02020603050405020304" pitchFamily="18" charset="0"/>
                <a:ea typeface="微軟正黑體" panose="020B0604030504040204" pitchFamily="34" charset="-120"/>
                <a:cs typeface="Times New Roman" panose="02020603050405020304" pitchFamily="18" charset="0"/>
              </a:rPr>
              <a:t>Log in</a:t>
            </a:r>
            <a:r>
              <a:rPr lang="en-US" altLang="zh-TW"/>
              <a:t/>
            </a:r>
            <a:br>
              <a:rPr lang="en-US" altLang="zh-TW"/>
            </a:br>
            <a:endParaRPr lang="zh-TW"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4014" y="1690688"/>
            <a:ext cx="938397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8013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544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xmlns="" id="{12CC0C39-623B-4283-946A-59B15195D62F}"/>
              </a:ext>
            </a:extLst>
          </p:cNvPr>
          <p:cNvSpPr>
            <a:spLocks noGrp="1"/>
          </p:cNvSpPr>
          <p:nvPr>
            <p:ph type="title"/>
          </p:nvPr>
        </p:nvSpPr>
        <p:spPr>
          <a:xfrm>
            <a:off x="640080" y="2572378"/>
            <a:ext cx="2193555" cy="221126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TW" sz="2600" b="1" kern="1200" dirty="0">
                <a:solidFill>
                  <a:srgbClr val="FFFFFF"/>
                </a:solidFill>
                <a:latin typeface="+mj-lt"/>
                <a:ea typeface="+mj-ea"/>
                <a:cs typeface="+mj-cs"/>
              </a:rPr>
              <a:t>Crawl the Temperature to database</a:t>
            </a:r>
          </a:p>
        </p:txBody>
      </p:sp>
      <p:pic>
        <p:nvPicPr>
          <p:cNvPr id="4" name="內容版面配置區 3">
            <a:extLst>
              <a:ext uri="{FF2B5EF4-FFF2-40B4-BE49-F238E27FC236}">
                <a16:creationId xmlns:a16="http://schemas.microsoft.com/office/drawing/2014/main" xmlns="" id="{9EABF31D-BBE6-4E08-B7F6-9D5323991A3F}"/>
              </a:ext>
            </a:extLst>
          </p:cNvPr>
          <p:cNvPicPr>
            <a:picLocks noGrp="1" noChangeAspect="1"/>
          </p:cNvPicPr>
          <p:nvPr>
            <p:ph idx="1"/>
          </p:nvPr>
        </p:nvPicPr>
        <p:blipFill>
          <a:blip r:embed="rId3"/>
          <a:stretch>
            <a:fillRect/>
          </a:stretch>
        </p:blipFill>
        <p:spPr>
          <a:xfrm>
            <a:off x="3085266" y="1715887"/>
            <a:ext cx="8855103" cy="4142302"/>
          </a:xfrm>
          <a:prstGeom prst="rect">
            <a:avLst/>
          </a:prstGeom>
        </p:spPr>
      </p:pic>
    </p:spTree>
    <p:extLst>
      <p:ext uri="{BB962C8B-B14F-4D97-AF65-F5344CB8AC3E}">
        <p14:creationId xmlns:p14="http://schemas.microsoft.com/office/powerpoint/2010/main" val="27506324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6F4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xmlns="" id="{6AE48341-43E2-4CA6-9FC9-B536944666BC}"/>
              </a:ext>
            </a:extLst>
          </p:cNvPr>
          <p:cNvSpPr>
            <a:spLocks noGrp="1"/>
          </p:cNvSpPr>
          <p:nvPr>
            <p:ph type="title"/>
          </p:nvPr>
        </p:nvSpPr>
        <p:spPr>
          <a:xfrm>
            <a:off x="640080" y="2210637"/>
            <a:ext cx="2595489" cy="2573001"/>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TW" sz="2600" b="1" kern="1200" dirty="0">
                <a:solidFill>
                  <a:srgbClr val="FFFFFF"/>
                </a:solidFill>
                <a:latin typeface="+mj-lt"/>
                <a:ea typeface="+mj-ea"/>
                <a:cs typeface="+mj-cs"/>
              </a:rPr>
              <a:t>Get temperature from database</a:t>
            </a:r>
          </a:p>
        </p:txBody>
      </p:sp>
      <p:pic>
        <p:nvPicPr>
          <p:cNvPr id="6" name="內容版面配置區 3">
            <a:extLst>
              <a:ext uri="{FF2B5EF4-FFF2-40B4-BE49-F238E27FC236}">
                <a16:creationId xmlns:a16="http://schemas.microsoft.com/office/drawing/2014/main" xmlns="" id="{0B2A309A-7600-4CAA-A866-3A9BDD0EB79E}"/>
              </a:ext>
            </a:extLst>
          </p:cNvPr>
          <p:cNvPicPr>
            <a:picLocks noGrp="1" noChangeAspect="1"/>
          </p:cNvPicPr>
          <p:nvPr>
            <p:ph idx="1"/>
          </p:nvPr>
        </p:nvPicPr>
        <p:blipFill>
          <a:blip r:embed="rId3"/>
          <a:stretch>
            <a:fillRect/>
          </a:stretch>
        </p:blipFill>
        <p:spPr>
          <a:xfrm>
            <a:off x="3797440" y="1388865"/>
            <a:ext cx="7188199" cy="4659685"/>
          </a:xfrm>
          <a:prstGeom prst="rect">
            <a:avLst/>
          </a:prstGeom>
        </p:spPr>
      </p:pic>
    </p:spTree>
    <p:extLst>
      <p:ext uri="{BB962C8B-B14F-4D97-AF65-F5344CB8AC3E}">
        <p14:creationId xmlns:p14="http://schemas.microsoft.com/office/powerpoint/2010/main" val="8401880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355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xmlns="" id="{A85DA809-B886-4688-8295-F30B10965F5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TW" sz="2600" b="1" kern="1200">
                <a:solidFill>
                  <a:srgbClr val="FFFFFF"/>
                </a:solidFill>
                <a:latin typeface="+mj-lt"/>
                <a:ea typeface="+mj-ea"/>
                <a:cs typeface="+mj-cs"/>
              </a:rPr>
              <a:t>PHP send temperature</a:t>
            </a:r>
          </a:p>
        </p:txBody>
      </p:sp>
      <p:pic>
        <p:nvPicPr>
          <p:cNvPr id="4" name="圖片 3">
            <a:extLst>
              <a:ext uri="{FF2B5EF4-FFF2-40B4-BE49-F238E27FC236}">
                <a16:creationId xmlns:a16="http://schemas.microsoft.com/office/drawing/2014/main" xmlns="" id="{B02FB950-364D-46B9-B019-2E9ABFB7E677}"/>
              </a:ext>
            </a:extLst>
          </p:cNvPr>
          <p:cNvPicPr>
            <a:picLocks noChangeAspect="1"/>
          </p:cNvPicPr>
          <p:nvPr/>
        </p:nvPicPr>
        <p:blipFill>
          <a:blip r:embed="rId3"/>
          <a:stretch>
            <a:fillRect/>
          </a:stretch>
        </p:blipFill>
        <p:spPr>
          <a:xfrm>
            <a:off x="4147903" y="961812"/>
            <a:ext cx="6969593" cy="4930987"/>
          </a:xfrm>
          <a:prstGeom prst="rect">
            <a:avLst/>
          </a:prstGeom>
        </p:spPr>
      </p:pic>
    </p:spTree>
    <p:extLst>
      <p:ext uri="{BB962C8B-B14F-4D97-AF65-F5344CB8AC3E}">
        <p14:creationId xmlns:p14="http://schemas.microsoft.com/office/powerpoint/2010/main" val="23369499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G_0402">
            <a:extLst>
              <a:ext uri="{FF2B5EF4-FFF2-40B4-BE49-F238E27FC236}">
                <a16:creationId xmlns:a16="http://schemas.microsoft.com/office/drawing/2014/main" xmlns="" id="{2D0687B1-49CC-486D-B39C-AEF6EE4CD6E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t="5120"/>
          <a:stretch/>
        </p:blipFill>
        <p:spPr bwMode="auto">
          <a:xfrm>
            <a:off x="1" y="10"/>
            <a:ext cx="9669642" cy="6857990"/>
          </a:xfrm>
          <a:prstGeom prst="rect">
            <a:avLst/>
          </a:prstGeom>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14" name="Rectangle 10">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xmlns="" id="{375A635B-0B14-4E1F-A4BA-DDDE9AECE464}"/>
              </a:ext>
            </a:extLst>
          </p:cNvPr>
          <p:cNvSpPr>
            <a:spLocks noGrp="1"/>
          </p:cNvSpPr>
          <p:nvPr>
            <p:ph type="title"/>
          </p:nvPr>
        </p:nvSpPr>
        <p:spPr>
          <a:xfrm>
            <a:off x="7531610" y="365125"/>
            <a:ext cx="3822189" cy="1899912"/>
          </a:xfrm>
        </p:spPr>
        <p:txBody>
          <a:bodyPr>
            <a:normAutofit/>
          </a:bodyPr>
          <a:lstStyle/>
          <a:p>
            <a:r>
              <a:rPr lang="en-US" altLang="zh-TW" sz="4000" b="1">
                <a:latin typeface="Times New Roman" panose="02020603050405020304" pitchFamily="18" charset="0"/>
                <a:ea typeface="微軟正黑體" panose="020B0604030504040204" pitchFamily="34" charset="-120"/>
                <a:cs typeface="Times New Roman" panose="02020603050405020304" pitchFamily="18" charset="0"/>
              </a:rPr>
              <a:t>Experiment</a:t>
            </a:r>
            <a:endParaRPr lang="zh-TW" altLang="en-US" sz="4000" b="1">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xmlns="" id="{CB79ECF7-9D8A-4B85-B771-F05E31B54CBD}"/>
              </a:ext>
            </a:extLst>
          </p:cNvPr>
          <p:cNvSpPr>
            <a:spLocks noGrp="1"/>
          </p:cNvSpPr>
          <p:nvPr>
            <p:ph idx="1"/>
          </p:nvPr>
        </p:nvSpPr>
        <p:spPr>
          <a:xfrm>
            <a:off x="7531610" y="2434201"/>
            <a:ext cx="3822189" cy="3742762"/>
          </a:xfrm>
        </p:spPr>
        <p:txBody>
          <a:bodyPr>
            <a:normAutofit/>
          </a:bodyPr>
          <a:lstStyle/>
          <a:p>
            <a:pPr marL="514350" indent="-514350">
              <a:buFont typeface="+mj-lt"/>
              <a:buAutoNum type="arabicPeriod"/>
            </a:pPr>
            <a:r>
              <a:rPr lang="en-US" altLang="zh-TW" sz="2000">
                <a:latin typeface="Times New Roman" panose="02020603050405020304" pitchFamily="18" charset="0"/>
                <a:cs typeface="Times New Roman" panose="02020603050405020304" pitchFamily="18" charset="0"/>
              </a:rPr>
              <a:t>The fan is placed approximately 40cm away from the subject, blowing towards the chest to neck area, to detect temperature changes.</a:t>
            </a:r>
          </a:p>
          <a:p>
            <a:pPr marL="514350" indent="-514350">
              <a:buFont typeface="+mj-lt"/>
              <a:buAutoNum type="arabicPeriod"/>
            </a:pPr>
            <a:endParaRPr lang="en-US" altLang="zh-TW" sz="20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TW" sz="2000">
                <a:latin typeface="Times New Roman" panose="02020603050405020304" pitchFamily="18" charset="0"/>
                <a:cs typeface="Times New Roman" panose="02020603050405020304" pitchFamily="18" charset="0"/>
              </a:rPr>
              <a:t>Using a normal fan with the same method, and compare the differences between the two.</a:t>
            </a:r>
            <a:br>
              <a:rPr lang="en-US" altLang="zh-TW" sz="2000">
                <a:latin typeface="Times New Roman" panose="02020603050405020304" pitchFamily="18" charset="0"/>
                <a:cs typeface="Times New Roman" panose="02020603050405020304" pitchFamily="18" charset="0"/>
              </a:rPr>
            </a:br>
            <a:endParaRPr lang="zh-TW" altLang="en-US" sz="2000">
              <a:latin typeface="Times New Roman" panose="02020603050405020304" pitchFamily="18" charset="0"/>
              <a:ea typeface="DengXian" panose="02010600030101010101" pitchFamily="2" charset="-122"/>
              <a:cs typeface="Times New Roman" panose="02020603050405020304" pitchFamily="18" charset="0"/>
            </a:endParaRPr>
          </a:p>
          <a:p>
            <a:pPr marL="514350" indent="-514350">
              <a:buFont typeface="+mj-lt"/>
              <a:buAutoNum type="arabicPeriod"/>
            </a:pPr>
            <a:endParaRPr lang="en-US" altLang="zh-TW"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3696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649BF06-D53F-4F6A-ABBC-BA95AAD7227B}"/>
              </a:ext>
            </a:extLst>
          </p:cNvPr>
          <p:cNvSpPr>
            <a:spLocks noGrp="1"/>
          </p:cNvSpPr>
          <p:nvPr>
            <p:ph type="title"/>
          </p:nvPr>
        </p:nvSpPr>
        <p:spPr>
          <a:xfrm>
            <a:off x="838200" y="100086"/>
            <a:ext cx="10515600" cy="1325563"/>
          </a:xfrm>
        </p:spPr>
        <p:txBody>
          <a:bodyPr>
            <a:normAutofit/>
          </a:bodyPr>
          <a:lstStyle/>
          <a:p>
            <a:r>
              <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rPr>
              <a:t>Analysis</a:t>
            </a:r>
            <a:endParaRPr lang="zh-TW" altLang="en-US" sz="5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7170" name="Picture 2" descr="image">
            <a:extLst>
              <a:ext uri="{FF2B5EF4-FFF2-40B4-BE49-F238E27FC236}">
                <a16:creationId xmlns:a16="http://schemas.microsoft.com/office/drawing/2014/main" xmlns="" id="{96F0DDA2-8F3E-4C57-920C-9D09A2C99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78098"/>
            <a:ext cx="5974907" cy="441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xmlns="" id="{30F92A72-7B65-4D23-8651-EE98F63DE4FE}"/>
              </a:ext>
            </a:extLst>
          </p:cNvPr>
          <p:cNvSpPr/>
          <p:nvPr/>
        </p:nvSpPr>
        <p:spPr>
          <a:xfrm>
            <a:off x="866898" y="3148479"/>
            <a:ext cx="1965033" cy="131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a:extLst>
              <a:ext uri="{FF2B5EF4-FFF2-40B4-BE49-F238E27FC236}">
                <a16:creationId xmlns:a16="http://schemas.microsoft.com/office/drawing/2014/main" xmlns="" id="{D810E77D-F696-49CE-BAF1-3D08475F6C13}"/>
              </a:ext>
            </a:extLst>
          </p:cNvPr>
          <p:cNvSpPr/>
          <p:nvPr/>
        </p:nvSpPr>
        <p:spPr>
          <a:xfrm>
            <a:off x="3613687" y="2992997"/>
            <a:ext cx="2191094" cy="1012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26" name="Picture 2" descr="https://cdn.discordapp.com/attachments/857950470206521355/1108011992796647424/image.png">
            <a:extLst>
              <a:ext uri="{FF2B5EF4-FFF2-40B4-BE49-F238E27FC236}">
                <a16:creationId xmlns:a16="http://schemas.microsoft.com/office/drawing/2014/main" xmlns="" id="{0893F788-24C1-4EEE-BDD4-6B096F501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3056" y="1878594"/>
            <a:ext cx="6059784" cy="4410000"/>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xmlns="" id="{9E10DFA4-D410-4234-9F56-0DA10D197D33}"/>
              </a:ext>
            </a:extLst>
          </p:cNvPr>
          <p:cNvSpPr txBox="1"/>
          <p:nvPr/>
        </p:nvSpPr>
        <p:spPr>
          <a:xfrm>
            <a:off x="1953748" y="6125125"/>
            <a:ext cx="2616422"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Goal temperature:32.78</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xmlns="" id="{2013C3B1-98EA-4E36-A093-3570964DFE6C}"/>
              </a:ext>
            </a:extLst>
          </p:cNvPr>
          <p:cNvSpPr txBox="1"/>
          <p:nvPr/>
        </p:nvSpPr>
        <p:spPr>
          <a:xfrm>
            <a:off x="8068409" y="6125591"/>
            <a:ext cx="2616422"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Goal temperature:34.36</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xmlns="" id="{B0A0F43F-3FB1-4DFC-9A2C-CE46A6291BB5}"/>
              </a:ext>
            </a:extLst>
          </p:cNvPr>
          <p:cNvSpPr txBox="1"/>
          <p:nvPr/>
        </p:nvSpPr>
        <p:spPr>
          <a:xfrm>
            <a:off x="1493661" y="1289312"/>
            <a:ext cx="9191170" cy="461665"/>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Below are two line charts illustrating variations at different temperatures.</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78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800"/>
                                        <p:tgtEl>
                                          <p:spTgt spid="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4E24AEE-5902-4A8F-A1F1-715B23AAD7A0}"/>
              </a:ext>
            </a:extLst>
          </p:cNvPr>
          <p:cNvSpPr>
            <a:spLocks noGrp="1"/>
          </p:cNvSpPr>
          <p:nvPr>
            <p:ph type="title"/>
          </p:nvPr>
        </p:nvSpPr>
        <p:spPr>
          <a:xfrm>
            <a:off x="838200" y="232028"/>
            <a:ext cx="10515600" cy="1325563"/>
          </a:xfrm>
        </p:spPr>
        <p:txBody>
          <a:bodyPr>
            <a:normAutofit/>
          </a:bodyPr>
          <a:lstStyle/>
          <a:p>
            <a:r>
              <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rPr>
              <a:t>Analysis</a:t>
            </a:r>
            <a:endParaRPr lang="zh-TW" altLang="en-US" sz="5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8194" name="Picture 2" descr="image">
            <a:extLst>
              <a:ext uri="{FF2B5EF4-FFF2-40B4-BE49-F238E27FC236}">
                <a16:creationId xmlns:a16="http://schemas.microsoft.com/office/drawing/2014/main" xmlns="" id="{7F0B92E6-811B-4AFC-A72F-E8B9AF532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584" y="1827056"/>
            <a:ext cx="6394087" cy="465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xmlns="" id="{C888FA79-6018-4BFC-AFFA-FA86CAB8E2F7}"/>
              </a:ext>
            </a:extLst>
          </p:cNvPr>
          <p:cNvSpPr/>
          <p:nvPr/>
        </p:nvSpPr>
        <p:spPr>
          <a:xfrm>
            <a:off x="3365231" y="2572138"/>
            <a:ext cx="2037194" cy="13669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a:extLst>
              <a:ext uri="{FF2B5EF4-FFF2-40B4-BE49-F238E27FC236}">
                <a16:creationId xmlns:a16="http://schemas.microsoft.com/office/drawing/2014/main" xmlns="" id="{D3E3C9EE-5ABE-4A3B-98C6-BB4620EA104F}"/>
              </a:ext>
            </a:extLst>
          </p:cNvPr>
          <p:cNvSpPr txBox="1"/>
          <p:nvPr/>
        </p:nvSpPr>
        <p:spPr>
          <a:xfrm>
            <a:off x="2659584" y="1455491"/>
            <a:ext cx="6660798" cy="461665"/>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Below is a line chart of commercially available fans.</a:t>
            </a:r>
            <a:endParaRPr lang="zh-TW" altLang="en-US" sz="2400"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xmlns="" id="{9E10DFA4-D410-4234-9F56-0DA10D197D33}"/>
              </a:ext>
            </a:extLst>
          </p:cNvPr>
          <p:cNvSpPr txBox="1"/>
          <p:nvPr/>
        </p:nvSpPr>
        <p:spPr>
          <a:xfrm>
            <a:off x="4821101" y="6351565"/>
            <a:ext cx="2616422"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Goal temperature:32.78</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016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xmlns="" id="{DFF3C847-CF63-40C6-896F-F01A02E14BF7}"/>
              </a:ext>
            </a:extLst>
          </p:cNvPr>
          <p:cNvSpPr>
            <a:spLocks noGrp="1"/>
          </p:cNvSpPr>
          <p:nvPr>
            <p:ph type="title"/>
          </p:nvPr>
        </p:nvSpPr>
        <p:spPr>
          <a:xfrm>
            <a:off x="838200" y="365125"/>
            <a:ext cx="10515600" cy="1325563"/>
          </a:xfrm>
        </p:spPr>
        <p:txBody>
          <a:bodyPr>
            <a:normAutofit/>
          </a:bodyPr>
          <a:lstStyle/>
          <a:p>
            <a:r>
              <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rPr>
              <a:t>Outline</a:t>
            </a:r>
            <a:endParaRPr lang="zh-TW" altLang="en-US" sz="5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內容版面配置區 6">
            <a:extLst>
              <a:ext uri="{FF2B5EF4-FFF2-40B4-BE49-F238E27FC236}">
                <a16:creationId xmlns:a16="http://schemas.microsoft.com/office/drawing/2014/main" xmlns="" id="{32EAA013-6EF8-4A7B-82A1-8B89CEDC38D0}"/>
              </a:ext>
            </a:extLst>
          </p:cNvPr>
          <p:cNvSpPr>
            <a:spLocks noGrp="1"/>
          </p:cNvSpPr>
          <p:nvPr>
            <p:ph idx="1"/>
          </p:nvPr>
        </p:nvSpPr>
        <p:spPr>
          <a:xfrm>
            <a:off x="838200" y="1929384"/>
            <a:ext cx="10515600" cy="4251960"/>
          </a:xfrm>
        </p:spPr>
        <p:txBody>
          <a:bodyPr>
            <a:normAutofit fontScale="92500" lnSpcReduction="10000"/>
          </a:bodyPr>
          <a:lstStyle/>
          <a:p>
            <a:pPr marL="457200" indent="-457200">
              <a:spcBef>
                <a:spcPts val="3000"/>
              </a:spcBef>
              <a:buFont typeface="+mj-lt"/>
              <a:buAutoNum type="arabicPeriod"/>
            </a:pPr>
            <a:r>
              <a:rPr lang="en-US" altLang="zh-TW" sz="3200" b="1" dirty="0">
                <a:latin typeface="Times New Roman" panose="02020603050405020304" pitchFamily="18" charset="0"/>
                <a:ea typeface="DengXian" panose="02010600030101010101" pitchFamily="2" charset="-122"/>
                <a:cs typeface="Times New Roman" panose="02020603050405020304" pitchFamily="18" charset="0"/>
              </a:rPr>
              <a:t>Motivation</a:t>
            </a:r>
            <a:r>
              <a:rPr lang="zh-TW" altLang="en-US" sz="32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TW" sz="3200" b="1" dirty="0">
                <a:latin typeface="Times New Roman" panose="02020603050405020304" pitchFamily="18" charset="0"/>
                <a:ea typeface="DengXian" panose="02010600030101010101" pitchFamily="2" charset="-122"/>
                <a:cs typeface="Times New Roman" panose="02020603050405020304" pitchFamily="18" charset="0"/>
              </a:rPr>
              <a:t>and Related work</a:t>
            </a:r>
          </a:p>
          <a:p>
            <a:pPr marL="457200" indent="-457200">
              <a:spcBef>
                <a:spcPts val="3000"/>
              </a:spcBef>
              <a:buFont typeface="+mj-lt"/>
              <a:buAutoNum type="arabicPeriod"/>
            </a:pPr>
            <a:r>
              <a:rPr lang="en-US" altLang="zh-TW" sz="3200" b="1" dirty="0">
                <a:latin typeface="Times New Roman" panose="02020603050405020304" pitchFamily="18" charset="0"/>
                <a:ea typeface="DengXian" panose="02010600030101010101" pitchFamily="2" charset="-122"/>
                <a:cs typeface="Times New Roman" panose="02020603050405020304" pitchFamily="18" charset="0"/>
              </a:rPr>
              <a:t>Goal</a:t>
            </a:r>
          </a:p>
          <a:p>
            <a:pPr marL="457200" indent="-457200">
              <a:spcBef>
                <a:spcPts val="3000"/>
              </a:spcBef>
              <a:buFont typeface="+mj-lt"/>
              <a:buAutoNum type="arabicPeriod"/>
            </a:pPr>
            <a:r>
              <a:rPr lang="en-US" altLang="zh-TW" sz="3200" b="1" dirty="0">
                <a:latin typeface="Times New Roman" panose="02020603050405020304" pitchFamily="18" charset="0"/>
                <a:ea typeface="微軟正黑體" panose="020B0604030504040204" pitchFamily="34" charset="-120"/>
                <a:cs typeface="Times New Roman" panose="02020603050405020304" pitchFamily="18" charset="0"/>
              </a:rPr>
              <a:t>Design &amp; Implementation</a:t>
            </a:r>
          </a:p>
          <a:p>
            <a:pPr marL="457200" indent="-457200">
              <a:spcBef>
                <a:spcPts val="3000"/>
              </a:spcBef>
              <a:buFont typeface="+mj-lt"/>
              <a:buAutoNum type="arabicPeriod"/>
            </a:pPr>
            <a:r>
              <a:rPr lang="en-US" altLang="zh-TW" sz="3200" b="1" dirty="0">
                <a:latin typeface="Times New Roman" panose="02020603050405020304" pitchFamily="18" charset="0"/>
                <a:ea typeface="DengXian" panose="02010600030101010101" pitchFamily="2" charset="-122"/>
                <a:cs typeface="Times New Roman" panose="02020603050405020304" pitchFamily="18" charset="0"/>
              </a:rPr>
              <a:t>Experiment</a:t>
            </a:r>
          </a:p>
          <a:p>
            <a:pPr marL="457200" indent="-457200">
              <a:spcBef>
                <a:spcPts val="3000"/>
              </a:spcBef>
              <a:buFont typeface="+mj-lt"/>
              <a:buAutoNum type="arabicPeriod"/>
            </a:pPr>
            <a:r>
              <a:rPr lang="en-US" altLang="zh-TW" sz="3200" b="1" dirty="0">
                <a:latin typeface="Times New Roman" panose="02020603050405020304" pitchFamily="18" charset="0"/>
                <a:ea typeface="DengXian" panose="02010600030101010101" pitchFamily="2" charset="-122"/>
                <a:cs typeface="Times New Roman" panose="02020603050405020304" pitchFamily="18" charset="0"/>
              </a:rPr>
              <a:t>Analysis</a:t>
            </a:r>
          </a:p>
          <a:p>
            <a:pPr marL="457200" indent="-457200">
              <a:spcBef>
                <a:spcPts val="3000"/>
              </a:spcBef>
              <a:buFont typeface="+mj-lt"/>
              <a:buAutoNum type="arabicPeriod"/>
            </a:pPr>
            <a:r>
              <a:rPr lang="en-US" altLang="zh-TW" sz="3200" b="1" dirty="0">
                <a:latin typeface="Times New Roman" panose="02020603050405020304" pitchFamily="18" charset="0"/>
                <a:ea typeface="DengXian" panose="02010600030101010101" pitchFamily="2" charset="-122"/>
                <a:cs typeface="Times New Roman" panose="02020603050405020304" pitchFamily="18" charset="0"/>
              </a:rPr>
              <a:t>Conclusion</a:t>
            </a:r>
          </a:p>
          <a:p>
            <a:pPr marL="457200" indent="-457200">
              <a:buFont typeface="+mj-lt"/>
              <a:buAutoNum type="arabicPeriod"/>
            </a:pPr>
            <a:endParaRPr lang="en-US" altLang="zh-TW" sz="2200" dirty="0">
              <a:latin typeface="DengXian" panose="02010600030101010101" pitchFamily="2" charset="-122"/>
              <a:ea typeface="DengXian" panose="02010600030101010101" pitchFamily="2" charset="-122"/>
            </a:endParaRPr>
          </a:p>
          <a:p>
            <a:pPr marL="0" indent="0">
              <a:buNone/>
            </a:pPr>
            <a:endParaRPr lang="zh-TW" altLang="en-US" sz="2200" dirty="0"/>
          </a:p>
        </p:txBody>
      </p:sp>
    </p:spTree>
    <p:extLst>
      <p:ext uri="{BB962C8B-B14F-4D97-AF65-F5344CB8AC3E}">
        <p14:creationId xmlns:p14="http://schemas.microsoft.com/office/powerpoint/2010/main" val="233807818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xmlns="" id="{B5AAE9D4-9D9D-4B8E-8746-4B71847D20E0}"/>
              </a:ext>
            </a:extLst>
          </p:cNvPr>
          <p:cNvSpPr>
            <a:spLocks noGrp="1"/>
          </p:cNvSpPr>
          <p:nvPr>
            <p:ph type="title"/>
          </p:nvPr>
        </p:nvSpPr>
        <p:spPr>
          <a:xfrm>
            <a:off x="686834" y="1153572"/>
            <a:ext cx="3200400" cy="4461163"/>
          </a:xfrm>
        </p:spPr>
        <p:txBody>
          <a:bodyPr>
            <a:normAutofit/>
          </a:bodyPr>
          <a:lstStyle/>
          <a:p>
            <a:r>
              <a:rPr lang="en-US" altLang="zh-TW" b="1">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Conclusion</a:t>
            </a:r>
            <a:endParaRPr lang="zh-TW" altLang="en-US" b="1">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xmlns="" id="{3D239D5D-3059-46AF-9607-615C22D60055}"/>
              </a:ext>
            </a:extLst>
          </p:cNvPr>
          <p:cNvSpPr>
            <a:spLocks noGrp="1"/>
          </p:cNvSpPr>
          <p:nvPr>
            <p:ph idx="1"/>
          </p:nvPr>
        </p:nvSpPr>
        <p:spPr>
          <a:xfrm>
            <a:off x="4467404" y="1777050"/>
            <a:ext cx="6906491" cy="5585619"/>
          </a:xfrm>
        </p:spPr>
        <p:txBody>
          <a:bodyPr anchor="ctr">
            <a:normAutofit/>
          </a:bodyPr>
          <a:lstStyle/>
          <a:p>
            <a:r>
              <a:rPr lang="en-US" altLang="zh-TW" dirty="0">
                <a:latin typeface="Times New Roman" panose="02020603050405020304" pitchFamily="18" charset="0"/>
                <a:cs typeface="Times New Roman" panose="02020603050405020304" pitchFamily="18" charset="0"/>
              </a:rPr>
              <a:t>Although the fan trained with Q-learning spends more time on training, but as time progresses, it clearly outperforms typical commercially available fans in maintaining the optimal temperature.</a:t>
            </a: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3976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B577FF9-3543-4875-815D-3D87BD8A20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標題 1"/>
          <p:cNvSpPr>
            <a:spLocks noGrp="1"/>
          </p:cNvSpPr>
          <p:nvPr>
            <p:ph type="title"/>
          </p:nvPr>
        </p:nvSpPr>
        <p:spPr>
          <a:xfrm>
            <a:off x="1430203" y="1933233"/>
            <a:ext cx="5221185" cy="3072015"/>
          </a:xfrm>
        </p:spPr>
        <p:txBody>
          <a:bodyPr vert="horz" lIns="91440" tIns="45720" rIns="91440" bIns="45720" rtlCol="0" anchor="b">
            <a:normAutofit/>
          </a:bodyPr>
          <a:lstStyle/>
          <a:p>
            <a:pPr algn="ctr"/>
            <a:r>
              <a:rPr lang="en-US" altLang="zh-TW" sz="8800" b="1" kern="1200" dirty="0">
                <a:solidFill>
                  <a:schemeClr val="tx1"/>
                </a:solidFill>
                <a:latin typeface="+mj-lt"/>
                <a:ea typeface="+mj-ea"/>
                <a:cs typeface="+mj-cs"/>
              </a:rPr>
              <a:t>Q&amp;A</a:t>
            </a:r>
            <a:r>
              <a:rPr lang="en-US" altLang="zh-TW" sz="6000" b="1" kern="1200" dirty="0">
                <a:solidFill>
                  <a:schemeClr val="tx1"/>
                </a:solidFill>
                <a:latin typeface="+mj-lt"/>
                <a:ea typeface="+mj-ea"/>
                <a:cs typeface="+mj-cs"/>
              </a:rPr>
              <a:t/>
            </a:r>
            <a:br>
              <a:rPr lang="en-US" altLang="zh-TW" sz="6000" b="1" kern="1200" dirty="0">
                <a:solidFill>
                  <a:schemeClr val="tx1"/>
                </a:solidFill>
                <a:latin typeface="+mj-lt"/>
                <a:ea typeface="+mj-ea"/>
                <a:cs typeface="+mj-cs"/>
              </a:rPr>
            </a:br>
            <a:endParaRPr lang="en-US" altLang="zh-TW" sz="6000" kern="1200" dirty="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xmlns="" id="{F5569EEC-E12F-4856-B407-02B2813A4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CF860788-3A6A-45A3-B3F1-06F159665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問題">
            <a:extLst>
              <a:ext uri="{FF2B5EF4-FFF2-40B4-BE49-F238E27FC236}">
                <a16:creationId xmlns:a16="http://schemas.microsoft.com/office/drawing/2014/main" xmlns="" id="{0EE159E2-FD12-0D1E-C07A-9F9A3C8B80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5" name="Freeform: Shape 14">
            <a:extLst>
              <a:ext uri="{FF2B5EF4-FFF2-40B4-BE49-F238E27FC236}">
                <a16:creationId xmlns:a16="http://schemas.microsoft.com/office/drawing/2014/main" xmlns="" id="{DF1E3393-B852-4883-B778-ED35251129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xmlns="" id="{39853D09-4205-4CC7-83EB-288E886AC9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0D040B79-3E73-4A31-840D-D6B9C9FDF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xmlns="" id="{156C6AE5-3F8B-42AC-9EA4-1B686A11E9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5955745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xmlns="" id="{77C59BEC-C4CC-4741-B975-08C543178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c 27">
            <a:extLst>
              <a:ext uri="{FF2B5EF4-FFF2-40B4-BE49-F238E27FC236}">
                <a16:creationId xmlns:a16="http://schemas.microsoft.com/office/drawing/2014/main" xmlns="" id="{72DEF309-605D-4117-9340-6D589B6C3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標題 1">
            <a:extLst>
              <a:ext uri="{FF2B5EF4-FFF2-40B4-BE49-F238E27FC236}">
                <a16:creationId xmlns:a16="http://schemas.microsoft.com/office/drawing/2014/main" xmlns="" id="{F00A0936-4186-4BAF-A973-CE28756AA9E5}"/>
              </a:ext>
            </a:extLst>
          </p:cNvPr>
          <p:cNvSpPr>
            <a:spLocks noGrp="1"/>
          </p:cNvSpPr>
          <p:nvPr>
            <p:ph type="title"/>
          </p:nvPr>
        </p:nvSpPr>
        <p:spPr>
          <a:xfrm>
            <a:off x="402570" y="815866"/>
            <a:ext cx="10515599" cy="1325563"/>
          </a:xfrm>
        </p:spPr>
        <p:txBody>
          <a:bodyPr>
            <a:normAutofit/>
          </a:bodyPr>
          <a:lstStyle/>
          <a:p>
            <a:r>
              <a:rPr lang="en-US" altLang="zh-TW" sz="4000" b="1" dirty="0">
                <a:latin typeface="Times New Roman" panose="02020603050405020304" pitchFamily="18" charset="0"/>
                <a:ea typeface="微軟正黑體" panose="020B0604030504040204" pitchFamily="34" charset="-120"/>
                <a:cs typeface="Times New Roman" panose="02020603050405020304" pitchFamily="18" charset="0"/>
              </a:rPr>
              <a:t>Motivation</a:t>
            </a:r>
            <a:r>
              <a:rPr lang="zh-TW" altLang="en-US" sz="4000" b="1"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4000" b="1" dirty="0">
                <a:latin typeface="Times New Roman" panose="02020603050405020304" pitchFamily="18" charset="0"/>
                <a:ea typeface="微軟正黑體" panose="020B0604030504040204" pitchFamily="34" charset="-120"/>
                <a:cs typeface="Times New Roman" panose="02020603050405020304" pitchFamily="18" charset="0"/>
              </a:rPr>
              <a:t>and Related work</a:t>
            </a:r>
          </a:p>
        </p:txBody>
      </p:sp>
      <p:sp>
        <p:nvSpPr>
          <p:cNvPr id="3" name="內容版面配置區 2">
            <a:extLst>
              <a:ext uri="{FF2B5EF4-FFF2-40B4-BE49-F238E27FC236}">
                <a16:creationId xmlns:a16="http://schemas.microsoft.com/office/drawing/2014/main" xmlns="" id="{C8DD71CF-91DD-4CA4-8EB0-5D8579D9E2D6}"/>
              </a:ext>
            </a:extLst>
          </p:cNvPr>
          <p:cNvSpPr>
            <a:spLocks noGrp="1"/>
          </p:cNvSpPr>
          <p:nvPr>
            <p:ph idx="1"/>
          </p:nvPr>
        </p:nvSpPr>
        <p:spPr>
          <a:xfrm>
            <a:off x="793727" y="2547979"/>
            <a:ext cx="5393361" cy="4351338"/>
          </a:xfrm>
        </p:spPr>
        <p:txBody>
          <a:bodyPr>
            <a:normAutofit/>
          </a:bodyPr>
          <a:lstStyle/>
          <a:p>
            <a:r>
              <a:rPr lang="en-US" altLang="zh-TW" dirty="0">
                <a:latin typeface="Times New Roman" panose="02020603050405020304" pitchFamily="18" charset="0"/>
                <a:cs typeface="Times New Roman" panose="02020603050405020304" pitchFamily="18" charset="0"/>
              </a:rPr>
              <a:t>Fans on the market only consider ambient temperature and do not take into account the user's body temperature</a:t>
            </a:r>
          </a:p>
          <a:p>
            <a:r>
              <a:rPr lang="en-US" altLang="zh-TW" dirty="0">
                <a:latin typeface="Times New Roman" panose="02020603050405020304" pitchFamily="18" charset="0"/>
                <a:cs typeface="Times New Roman" panose="02020603050405020304" pitchFamily="18" charset="0"/>
              </a:rPr>
              <a:t>Fan speeds are limited</a:t>
            </a:r>
          </a:p>
          <a:p>
            <a:r>
              <a:rPr lang="en-US" altLang="zh-TW" dirty="0">
                <a:latin typeface="Times New Roman" panose="02020603050405020304" pitchFamily="18" charset="0"/>
                <a:cs typeface="Times New Roman" panose="02020603050405020304" pitchFamily="18" charset="0"/>
              </a:rPr>
              <a:t>Unable to meet everyone's needs</a:t>
            </a:r>
          </a:p>
          <a:p>
            <a:endParaRPr lang="zh-TW" altLang="en-US" dirty="0"/>
          </a:p>
        </p:txBody>
      </p:sp>
      <p:sp>
        <p:nvSpPr>
          <p:cNvPr id="30" name="Oval 29">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內容版面配置區 6">
            <a:extLst>
              <a:ext uri="{FF2B5EF4-FFF2-40B4-BE49-F238E27FC236}">
                <a16:creationId xmlns:a16="http://schemas.microsoft.com/office/drawing/2014/main" xmlns="" id="{7A459D2A-A932-4AE7-810F-EBC4FDA12309}"/>
              </a:ext>
            </a:extLst>
          </p:cNvPr>
          <p:cNvGraphicFramePr>
            <a:graphicFrameLocks/>
          </p:cNvGraphicFramePr>
          <p:nvPr>
            <p:extLst>
              <p:ext uri="{D42A27DB-BD31-4B8C-83A1-F6EECF244321}">
                <p14:modId xmlns:p14="http://schemas.microsoft.com/office/powerpoint/2010/main" val="490831545"/>
              </p:ext>
            </p:extLst>
          </p:nvPr>
        </p:nvGraphicFramePr>
        <p:xfrm>
          <a:off x="6396628" y="2215827"/>
          <a:ext cx="4221598" cy="3550802"/>
        </p:xfrm>
        <a:graphic>
          <a:graphicData uri="http://schemas.openxmlformats.org/drawingml/2006/table">
            <a:tbl>
              <a:tblPr firstRow="1" bandRow="1">
                <a:tableStyleId>{ED083AE6-46FA-4A59-8FB0-9F97EB10719F}</a:tableStyleId>
              </a:tblPr>
              <a:tblGrid>
                <a:gridCol w="2040723">
                  <a:extLst>
                    <a:ext uri="{9D8B030D-6E8A-4147-A177-3AD203B41FA5}">
                      <a16:colId xmlns:a16="http://schemas.microsoft.com/office/drawing/2014/main" xmlns="" val="2203758043"/>
                    </a:ext>
                  </a:extLst>
                </a:gridCol>
                <a:gridCol w="2180875">
                  <a:extLst>
                    <a:ext uri="{9D8B030D-6E8A-4147-A177-3AD203B41FA5}">
                      <a16:colId xmlns:a16="http://schemas.microsoft.com/office/drawing/2014/main" xmlns="" val="2116593691"/>
                    </a:ext>
                  </a:extLst>
                </a:gridCol>
              </a:tblGrid>
              <a:tr h="856152">
                <a:tc>
                  <a:txBody>
                    <a:bodyPr/>
                    <a:lstStyle/>
                    <a:p>
                      <a:pPr algn="ctr"/>
                      <a:r>
                        <a:rPr lang="en-US" altLang="zh-TW" sz="2400" dirty="0"/>
                        <a:t>Function</a:t>
                      </a:r>
                      <a:endParaRPr lang="zh-TW" altLang="en-US" sz="2400" dirty="0">
                        <a:latin typeface="Times New Roman" panose="02020603050405020304" pitchFamily="18" charset="0"/>
                        <a:cs typeface="Times New Roman" panose="02020603050405020304" pitchFamily="18" charset="0"/>
                      </a:endParaRPr>
                    </a:p>
                  </a:txBody>
                  <a:tcPr marL="91156" marR="91156" marT="45578" marB="45578"/>
                </a:tc>
                <a:tc>
                  <a:txBody>
                    <a:bodyPr/>
                    <a:lstStyle/>
                    <a:p>
                      <a:pPr algn="ctr"/>
                      <a:r>
                        <a:rPr lang="en-US" altLang="zh-TW" sz="2400"/>
                        <a:t>Commercially available fans</a:t>
                      </a:r>
                      <a:endParaRPr lang="zh-TW" altLang="en-US" sz="2400">
                        <a:latin typeface="Times New Roman" panose="02020603050405020304" pitchFamily="18" charset="0"/>
                        <a:cs typeface="Times New Roman" panose="02020603050405020304" pitchFamily="18" charset="0"/>
                      </a:endParaRPr>
                    </a:p>
                  </a:txBody>
                  <a:tcPr marL="91156" marR="91156" marT="45578" marB="45578"/>
                </a:tc>
                <a:extLst>
                  <a:ext uri="{0D108BD9-81ED-4DB2-BD59-A6C34878D82A}">
                    <a16:rowId xmlns:a16="http://schemas.microsoft.com/office/drawing/2014/main" xmlns="" val="1044241290"/>
                  </a:ext>
                </a:extLst>
              </a:tr>
              <a:tr h="856152">
                <a:tc>
                  <a:txBody>
                    <a:bodyPr/>
                    <a:lstStyle/>
                    <a:p>
                      <a:pPr algn="ctr"/>
                      <a:r>
                        <a:rPr lang="en-US" altLang="zh-TW" sz="2400"/>
                        <a:t>Fan speed limit</a:t>
                      </a:r>
                      <a:endParaRPr lang="zh-TW" altLang="en-US" sz="2400">
                        <a:latin typeface="Times New Roman" panose="02020603050405020304" pitchFamily="18" charset="0"/>
                        <a:cs typeface="Times New Roman" panose="02020603050405020304" pitchFamily="18" charset="0"/>
                      </a:endParaRPr>
                    </a:p>
                  </a:txBody>
                  <a:tcPr marL="91156" marR="91156" marT="45578" marB="45578"/>
                </a:tc>
                <a:tc>
                  <a:txBody>
                    <a:bodyPr/>
                    <a:lstStyle/>
                    <a:p>
                      <a:pPr algn="ctr"/>
                      <a:r>
                        <a:rPr lang="en-US" altLang="zh-TW" sz="2400"/>
                        <a:t>V</a:t>
                      </a:r>
                      <a:endParaRPr lang="zh-TW" altLang="en-US" sz="2400">
                        <a:latin typeface="Times New Roman" panose="02020603050405020304" pitchFamily="18" charset="0"/>
                        <a:cs typeface="Times New Roman" panose="02020603050405020304" pitchFamily="18" charset="0"/>
                      </a:endParaRPr>
                    </a:p>
                  </a:txBody>
                  <a:tcPr marL="91156" marR="91156" marT="45578" marB="45578"/>
                </a:tc>
                <a:extLst>
                  <a:ext uri="{0D108BD9-81ED-4DB2-BD59-A6C34878D82A}">
                    <a16:rowId xmlns:a16="http://schemas.microsoft.com/office/drawing/2014/main" xmlns="" val="1126042361"/>
                  </a:ext>
                </a:extLst>
              </a:tr>
              <a:tr h="856152">
                <a:tc>
                  <a:txBody>
                    <a:bodyPr/>
                    <a:lstStyle/>
                    <a:p>
                      <a:pPr algn="ctr"/>
                      <a:r>
                        <a:rPr lang="en-US" altLang="zh-TW" sz="2400" kern="1200">
                          <a:effectLst/>
                        </a:rPr>
                        <a:t>Temperature regulation</a:t>
                      </a:r>
                      <a:endParaRPr lang="zh-TW" altLang="en-US" sz="2400">
                        <a:latin typeface="Times New Roman" panose="02020603050405020304" pitchFamily="18" charset="0"/>
                        <a:cs typeface="Times New Roman" panose="02020603050405020304" pitchFamily="18" charset="0"/>
                      </a:endParaRPr>
                    </a:p>
                  </a:txBody>
                  <a:tcPr marL="91156" marR="91156" marT="45578" marB="45578"/>
                </a:tc>
                <a:tc>
                  <a:txBody>
                    <a:bodyPr/>
                    <a:lstStyle/>
                    <a:p>
                      <a:pPr algn="ctr"/>
                      <a:r>
                        <a:rPr lang="en-US" altLang="zh-TW" sz="2400"/>
                        <a:t>X</a:t>
                      </a:r>
                      <a:endParaRPr lang="zh-TW" altLang="en-US" sz="2400">
                        <a:latin typeface="Times New Roman" panose="02020603050405020304" pitchFamily="18" charset="0"/>
                        <a:cs typeface="Times New Roman" panose="02020603050405020304" pitchFamily="18" charset="0"/>
                      </a:endParaRPr>
                    </a:p>
                  </a:txBody>
                  <a:tcPr marL="91156" marR="91156" marT="45578" marB="45578"/>
                </a:tc>
                <a:extLst>
                  <a:ext uri="{0D108BD9-81ED-4DB2-BD59-A6C34878D82A}">
                    <a16:rowId xmlns:a16="http://schemas.microsoft.com/office/drawing/2014/main" xmlns="" val="2971503119"/>
                  </a:ext>
                </a:extLst>
              </a:tr>
              <a:tr h="491173">
                <a:tc>
                  <a:txBody>
                    <a:bodyPr/>
                    <a:lstStyle/>
                    <a:p>
                      <a:pPr algn="ctr"/>
                      <a:r>
                        <a:rPr lang="en-US" altLang="zh-TW" sz="2400"/>
                        <a:t>Wifi</a:t>
                      </a:r>
                      <a:endParaRPr lang="zh-TW" altLang="en-US" sz="2400">
                        <a:latin typeface="Times New Roman" panose="02020603050405020304" pitchFamily="18" charset="0"/>
                        <a:cs typeface="Times New Roman" panose="02020603050405020304" pitchFamily="18" charset="0"/>
                      </a:endParaRPr>
                    </a:p>
                  </a:txBody>
                  <a:tcPr marL="91156" marR="91156" marT="45578" marB="45578"/>
                </a:tc>
                <a:tc>
                  <a:txBody>
                    <a:bodyPr/>
                    <a:lstStyle/>
                    <a:p>
                      <a:pPr algn="ctr"/>
                      <a:r>
                        <a:rPr lang="en-US" altLang="zh-TW" sz="2400"/>
                        <a:t>V/X</a:t>
                      </a:r>
                      <a:endParaRPr lang="zh-TW" altLang="en-US" sz="2400">
                        <a:latin typeface="Times New Roman" panose="02020603050405020304" pitchFamily="18" charset="0"/>
                        <a:cs typeface="Times New Roman" panose="02020603050405020304" pitchFamily="18" charset="0"/>
                      </a:endParaRPr>
                    </a:p>
                  </a:txBody>
                  <a:tcPr marL="91156" marR="91156" marT="45578" marB="45578"/>
                </a:tc>
                <a:extLst>
                  <a:ext uri="{0D108BD9-81ED-4DB2-BD59-A6C34878D82A}">
                    <a16:rowId xmlns:a16="http://schemas.microsoft.com/office/drawing/2014/main" xmlns="" val="1914893931"/>
                  </a:ext>
                </a:extLst>
              </a:tr>
              <a:tr h="491173">
                <a:tc>
                  <a:txBody>
                    <a:bodyPr/>
                    <a:lstStyle/>
                    <a:p>
                      <a:pPr algn="ctr"/>
                      <a:r>
                        <a:rPr lang="en-US" altLang="zh-TW" sz="2400"/>
                        <a:t>personalize</a:t>
                      </a:r>
                      <a:endParaRPr lang="zh-TW" altLang="en-US" sz="2400">
                        <a:latin typeface="Times New Roman" panose="02020603050405020304" pitchFamily="18" charset="0"/>
                        <a:cs typeface="Times New Roman" panose="02020603050405020304" pitchFamily="18" charset="0"/>
                      </a:endParaRPr>
                    </a:p>
                  </a:txBody>
                  <a:tcPr marL="91156" marR="91156" marT="45578" marB="45578"/>
                </a:tc>
                <a:tc>
                  <a:txBody>
                    <a:bodyPr/>
                    <a:lstStyle/>
                    <a:p>
                      <a:pPr algn="ctr"/>
                      <a:r>
                        <a:rPr lang="en-US" altLang="zh-TW" sz="2400" dirty="0"/>
                        <a:t>X</a:t>
                      </a:r>
                      <a:endParaRPr lang="zh-TW" altLang="en-US" sz="2400" dirty="0">
                        <a:latin typeface="Times New Roman" panose="02020603050405020304" pitchFamily="18" charset="0"/>
                        <a:cs typeface="Times New Roman" panose="02020603050405020304" pitchFamily="18" charset="0"/>
                      </a:endParaRPr>
                    </a:p>
                  </a:txBody>
                  <a:tcPr marL="91156" marR="91156" marT="45578" marB="45578"/>
                </a:tc>
                <a:extLst>
                  <a:ext uri="{0D108BD9-81ED-4DB2-BD59-A6C34878D82A}">
                    <a16:rowId xmlns:a16="http://schemas.microsoft.com/office/drawing/2014/main" xmlns="" val="595027432"/>
                  </a:ext>
                </a:extLst>
              </a:tr>
            </a:tbl>
          </a:graphicData>
        </a:graphic>
      </p:graphicFrame>
    </p:spTree>
    <p:extLst>
      <p:ext uri="{BB962C8B-B14F-4D97-AF65-F5344CB8AC3E}">
        <p14:creationId xmlns:p14="http://schemas.microsoft.com/office/powerpoint/2010/main" val="7523265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Shape 12">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Arc 14">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xmlns="" id="{214BAAF2-B81D-44DF-9F88-92A219D79D1B}"/>
              </a:ext>
            </a:extLst>
          </p:cNvPr>
          <p:cNvSpPr>
            <a:spLocks noGrp="1"/>
          </p:cNvSpPr>
          <p:nvPr>
            <p:ph type="title"/>
          </p:nvPr>
        </p:nvSpPr>
        <p:spPr>
          <a:xfrm>
            <a:off x="838201" y="479493"/>
            <a:ext cx="5257800" cy="1325563"/>
          </a:xfrm>
        </p:spPr>
        <p:txBody>
          <a:bodyPr>
            <a:normAutofit/>
          </a:bodyPr>
          <a:lstStyle/>
          <a:p>
            <a:r>
              <a:rPr lang="en-US" altLang="zh-TW" b="1">
                <a:latin typeface="Times New Roman" panose="02020603050405020304" pitchFamily="18" charset="0"/>
                <a:ea typeface="微軟正黑體" panose="020B0604030504040204" pitchFamily="34" charset="-120"/>
                <a:cs typeface="Times New Roman" panose="02020603050405020304" pitchFamily="18" charset="0"/>
              </a:rPr>
              <a:t>Goal</a:t>
            </a:r>
          </a:p>
        </p:txBody>
      </p:sp>
      <p:sp>
        <p:nvSpPr>
          <p:cNvPr id="4" name="內容版面配置區 3">
            <a:extLst>
              <a:ext uri="{FF2B5EF4-FFF2-40B4-BE49-F238E27FC236}">
                <a16:creationId xmlns:a16="http://schemas.microsoft.com/office/drawing/2014/main" xmlns="" id="{A8543D51-1F10-4F15-AD18-5A66084525A8}"/>
              </a:ext>
            </a:extLst>
          </p:cNvPr>
          <p:cNvSpPr>
            <a:spLocks noGrp="1"/>
          </p:cNvSpPr>
          <p:nvPr>
            <p:ph idx="1"/>
          </p:nvPr>
        </p:nvSpPr>
        <p:spPr>
          <a:xfrm>
            <a:off x="838201" y="1984443"/>
            <a:ext cx="5257800" cy="4192520"/>
          </a:xfrm>
        </p:spPr>
        <p:txBody>
          <a:bodyPr>
            <a:normAutofit/>
          </a:bodyPr>
          <a:lstStyle/>
          <a:p>
            <a:r>
              <a:rPr lang="en-US" altLang="zh-TW" dirty="0">
                <a:latin typeface="Times New Roman" panose="02020603050405020304" pitchFamily="18" charset="0"/>
                <a:cs typeface="Times New Roman" panose="02020603050405020304" pitchFamily="18" charset="0"/>
              </a:rPr>
              <a:t>Designing a personalized fan that automatically adjusts its airflow based on body temperature.</a:t>
            </a:r>
            <a:endParaRPr lang="en-US" altLang="zh-TW">
              <a:latin typeface="Times New Roman" panose="02020603050405020304" pitchFamily="18" charset="0"/>
              <a:cs typeface="Times New Roman" panose="02020603050405020304" pitchFamily="18" charset="0"/>
            </a:endParaRPr>
          </a:p>
        </p:txBody>
      </p:sp>
      <p:graphicFrame>
        <p:nvGraphicFramePr>
          <p:cNvPr id="6" name="內容版面配置區 6">
            <a:extLst>
              <a:ext uri="{FF2B5EF4-FFF2-40B4-BE49-F238E27FC236}">
                <a16:creationId xmlns:a16="http://schemas.microsoft.com/office/drawing/2014/main" xmlns="" id="{21B4BB20-D1AF-47DE-B73C-90401DD1DCC4}"/>
              </a:ext>
            </a:extLst>
          </p:cNvPr>
          <p:cNvGraphicFramePr>
            <a:graphicFrameLocks/>
          </p:cNvGraphicFramePr>
          <p:nvPr>
            <p:extLst>
              <p:ext uri="{D42A27DB-BD31-4B8C-83A1-F6EECF244321}">
                <p14:modId xmlns:p14="http://schemas.microsoft.com/office/powerpoint/2010/main" val="2421403565"/>
              </p:ext>
            </p:extLst>
          </p:nvPr>
        </p:nvGraphicFramePr>
        <p:xfrm>
          <a:off x="6541053" y="1532117"/>
          <a:ext cx="4777381" cy="3621063"/>
        </p:xfrm>
        <a:graphic>
          <a:graphicData uri="http://schemas.openxmlformats.org/drawingml/2006/table">
            <a:tbl>
              <a:tblPr firstRow="1" bandRow="1">
                <a:tableStyleId>{00A15C55-8517-42AA-B614-E9B94910E393}</a:tableStyleId>
              </a:tblPr>
              <a:tblGrid>
                <a:gridCol w="3060947">
                  <a:extLst>
                    <a:ext uri="{9D8B030D-6E8A-4147-A177-3AD203B41FA5}">
                      <a16:colId xmlns:a16="http://schemas.microsoft.com/office/drawing/2014/main" xmlns="" val="2203758043"/>
                    </a:ext>
                  </a:extLst>
                </a:gridCol>
                <a:gridCol w="1716434">
                  <a:extLst>
                    <a:ext uri="{9D8B030D-6E8A-4147-A177-3AD203B41FA5}">
                      <a16:colId xmlns:a16="http://schemas.microsoft.com/office/drawing/2014/main" xmlns="" val="1495557075"/>
                    </a:ext>
                  </a:extLst>
                </a:gridCol>
              </a:tblGrid>
              <a:tr h="630766">
                <a:tc>
                  <a:txBody>
                    <a:bodyPr/>
                    <a:lstStyle/>
                    <a:p>
                      <a:pPr algn="ctr"/>
                      <a:r>
                        <a:rPr lang="en-US" altLang="zh-TW" sz="3100">
                          <a:latin typeface="Times New Roman" panose="02020603050405020304" pitchFamily="18" charset="0"/>
                          <a:cs typeface="Times New Roman" panose="02020603050405020304" pitchFamily="18" charset="0"/>
                        </a:rPr>
                        <a:t>Function</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tc>
                  <a:txBody>
                    <a:bodyPr/>
                    <a:lstStyle/>
                    <a:p>
                      <a:pPr algn="ctr"/>
                      <a:r>
                        <a:rPr lang="en-US" altLang="zh-TW" sz="3100"/>
                        <a:t>Our fan</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extLst>
                  <a:ext uri="{0D108BD9-81ED-4DB2-BD59-A6C34878D82A}">
                    <a16:rowId xmlns:a16="http://schemas.microsoft.com/office/drawing/2014/main" xmlns="" val="1044241290"/>
                  </a:ext>
                </a:extLst>
              </a:tr>
              <a:tr h="630766">
                <a:tc>
                  <a:txBody>
                    <a:bodyPr/>
                    <a:lstStyle/>
                    <a:p>
                      <a:pPr algn="ctr"/>
                      <a:r>
                        <a:rPr lang="en-US" altLang="zh-TW" sz="3100"/>
                        <a:t>Fan speed limit</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tc>
                  <a:txBody>
                    <a:bodyPr/>
                    <a:lstStyle/>
                    <a:p>
                      <a:pPr algn="ctr"/>
                      <a:r>
                        <a:rPr lang="en-US" altLang="zh-TW" sz="3100"/>
                        <a:t>X</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extLst>
                  <a:ext uri="{0D108BD9-81ED-4DB2-BD59-A6C34878D82A}">
                    <a16:rowId xmlns:a16="http://schemas.microsoft.com/office/drawing/2014/main" xmlns="" val="1126042361"/>
                  </a:ext>
                </a:extLst>
              </a:tr>
              <a:tr h="1097999">
                <a:tc>
                  <a:txBody>
                    <a:bodyPr/>
                    <a:lstStyle/>
                    <a:p>
                      <a:pPr algn="ctr"/>
                      <a:r>
                        <a:rPr lang="en-US" altLang="zh-TW" sz="3100" kern="1200">
                          <a:effectLst/>
                        </a:rPr>
                        <a:t>Temperature regulation</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tc>
                  <a:txBody>
                    <a:bodyPr/>
                    <a:lstStyle/>
                    <a:p>
                      <a:pPr algn="ctr"/>
                      <a:r>
                        <a:rPr lang="en-US" altLang="zh-TW" sz="3100"/>
                        <a:t>V</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extLst>
                  <a:ext uri="{0D108BD9-81ED-4DB2-BD59-A6C34878D82A}">
                    <a16:rowId xmlns:a16="http://schemas.microsoft.com/office/drawing/2014/main" xmlns="" val="2971503119"/>
                  </a:ext>
                </a:extLst>
              </a:tr>
              <a:tr h="630766">
                <a:tc>
                  <a:txBody>
                    <a:bodyPr/>
                    <a:lstStyle/>
                    <a:p>
                      <a:pPr algn="ctr"/>
                      <a:r>
                        <a:rPr lang="en-US" altLang="zh-TW" sz="3100"/>
                        <a:t>Wifi</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tc>
                  <a:txBody>
                    <a:bodyPr/>
                    <a:lstStyle/>
                    <a:p>
                      <a:pPr algn="ctr"/>
                      <a:r>
                        <a:rPr lang="en-US" altLang="zh-TW" sz="3100"/>
                        <a:t>V</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extLst>
                  <a:ext uri="{0D108BD9-81ED-4DB2-BD59-A6C34878D82A}">
                    <a16:rowId xmlns:a16="http://schemas.microsoft.com/office/drawing/2014/main" xmlns="" val="1914893931"/>
                  </a:ext>
                </a:extLst>
              </a:tr>
              <a:tr h="630766">
                <a:tc>
                  <a:txBody>
                    <a:bodyPr/>
                    <a:lstStyle/>
                    <a:p>
                      <a:pPr algn="ctr"/>
                      <a:r>
                        <a:rPr lang="en-US" altLang="zh-TW" sz="3100"/>
                        <a:t>personalize</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tc>
                  <a:txBody>
                    <a:bodyPr/>
                    <a:lstStyle/>
                    <a:p>
                      <a:pPr algn="ctr"/>
                      <a:r>
                        <a:rPr lang="en-US" altLang="zh-TW" sz="3100"/>
                        <a:t>V</a:t>
                      </a:r>
                      <a:endParaRPr lang="zh-TW" altLang="en-US" sz="3100">
                        <a:latin typeface="Times New Roman" panose="02020603050405020304" pitchFamily="18" charset="0"/>
                        <a:cs typeface="Times New Roman" panose="02020603050405020304" pitchFamily="18" charset="0"/>
                      </a:endParaRPr>
                    </a:p>
                  </a:txBody>
                  <a:tcPr marL="116808" marR="116808" marT="58404" marB="58404"/>
                </a:tc>
                <a:extLst>
                  <a:ext uri="{0D108BD9-81ED-4DB2-BD59-A6C34878D82A}">
                    <a16:rowId xmlns:a16="http://schemas.microsoft.com/office/drawing/2014/main" xmlns="" val="595027432"/>
                  </a:ext>
                </a:extLst>
              </a:tr>
            </a:tbl>
          </a:graphicData>
        </a:graphic>
      </p:graphicFrame>
    </p:spTree>
    <p:extLst>
      <p:ext uri="{BB962C8B-B14F-4D97-AF65-F5344CB8AC3E}">
        <p14:creationId xmlns:p14="http://schemas.microsoft.com/office/powerpoint/2010/main" val="3149862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xmlns="" id="{006A8469-EA02-4DA4-B7C6-A38C4250B0B7}"/>
              </a:ext>
            </a:extLst>
          </p:cNvPr>
          <p:cNvSpPr>
            <a:spLocks noGrp="1"/>
          </p:cNvSpPr>
          <p:nvPr>
            <p:ph type="title"/>
          </p:nvPr>
        </p:nvSpPr>
        <p:spPr>
          <a:xfrm>
            <a:off x="1171074" y="1396686"/>
            <a:ext cx="3240506" cy="4064628"/>
          </a:xfrm>
        </p:spPr>
        <p:txBody>
          <a:bodyPr>
            <a:normAutofit/>
          </a:bodyPr>
          <a:lstStyle/>
          <a:p>
            <a:r>
              <a:rPr lang="en-US" altLang="zh-TW" sz="3400" b="1">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Design &amp; Implementation</a:t>
            </a:r>
            <a:endParaRPr lang="zh-TW" altLang="en-US" sz="3400" b="1">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7"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xmlns="" id="{2036E801-D0B7-40E1-8E3C-E7B58413B524}"/>
              </a:ext>
            </a:extLst>
          </p:cNvPr>
          <p:cNvSpPr>
            <a:spLocks noGrp="1"/>
          </p:cNvSpPr>
          <p:nvPr>
            <p:ph idx="1"/>
          </p:nvPr>
        </p:nvSpPr>
        <p:spPr>
          <a:xfrm>
            <a:off x="5109127" y="1730926"/>
            <a:ext cx="6846835" cy="3935281"/>
          </a:xfrm>
        </p:spPr>
        <p:txBody>
          <a:bodyPr>
            <a:normAutofit/>
          </a:bodyPr>
          <a:lstStyle/>
          <a:p>
            <a:r>
              <a:rPr lang="en-US" altLang="zh-TW" dirty="0">
                <a:latin typeface="Times New Roman" panose="02020603050405020304" pitchFamily="18" charset="0"/>
                <a:cs typeface="Times New Roman" panose="02020603050405020304" pitchFamily="18" charset="0"/>
              </a:rPr>
              <a:t>How to achieve infinite fan speeds and personalized effects in a fan?</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Hardware used in the project </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Using PWM</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Find the most suitable temperature for the user</a:t>
            </a:r>
          </a:p>
          <a:p>
            <a:pPr lvl="1">
              <a:buFont typeface="Wingdings" panose="05000000000000000000" pitchFamily="2" charset="2"/>
              <a:buChar char="Ø"/>
            </a:pP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Combining</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Q-learning</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Design a suitable algorithm to train the fan</a:t>
            </a:r>
          </a:p>
          <a:p>
            <a:pPr lvl="1">
              <a:buFont typeface="Wingdings" panose="05000000000000000000" pitchFamily="2" charset="2"/>
              <a:buChar char="Ø"/>
            </a:pP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505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3E3C12E-E49F-4F35-AF54-19FF15040F1A}"/>
              </a:ext>
            </a:extLst>
          </p:cNvPr>
          <p:cNvSpPr>
            <a:spLocks noGrp="1"/>
          </p:cNvSpPr>
          <p:nvPr>
            <p:ph type="title"/>
          </p:nvPr>
        </p:nvSpPr>
        <p:spPr/>
        <p:txBody>
          <a:bodyPr>
            <a:normAutofit/>
          </a:bodyPr>
          <a:lstStyle/>
          <a:p>
            <a:r>
              <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rPr>
              <a:t>Hardware used in the project-1</a:t>
            </a:r>
            <a:endParaRPr lang="zh-TW" altLang="en-US" sz="5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10" name="Picture 2" descr="IMG_0406">
            <a:extLst>
              <a:ext uri="{FF2B5EF4-FFF2-40B4-BE49-F238E27FC236}">
                <a16:creationId xmlns:a16="http://schemas.microsoft.com/office/drawing/2014/main" xmlns="" id="{C593D1D6-5A60-442C-B1D2-658DACC277AE}"/>
              </a:ext>
            </a:extLst>
          </p:cNvPr>
          <p:cNvPicPr>
            <a:picLocks noGrp="1" noChangeAspect="1" noChangeArrowheads="1"/>
          </p:cNvPicPr>
          <p:nvPr>
            <p:ph idx="1"/>
          </p:nvPr>
        </p:nvPicPr>
        <p:blipFill>
          <a:blip r:embed="rId3" cstate="print">
            <a:lum bright="20000"/>
            <a:extLst>
              <a:ext uri="{28A0092B-C50C-407E-A947-70E740481C1C}">
                <a14:useLocalDpi xmlns:a14="http://schemas.microsoft.com/office/drawing/2010/main" val="0"/>
              </a:ext>
            </a:extLst>
          </a:blip>
          <a:srcRect l="287" r="12007" b="3404"/>
          <a:stretch>
            <a:fillRect/>
          </a:stretch>
        </p:blipFill>
        <p:spPr bwMode="auto">
          <a:xfrm rot="5400000">
            <a:off x="2351840" y="1360345"/>
            <a:ext cx="2559763" cy="37589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圖片 10">
            <a:extLst>
              <a:ext uri="{FF2B5EF4-FFF2-40B4-BE49-F238E27FC236}">
                <a16:creationId xmlns:a16="http://schemas.microsoft.com/office/drawing/2014/main" xmlns="" id="{9D815F60-515E-4A4E-A12D-C560AAC52C6C}"/>
              </a:ext>
            </a:extLst>
          </p:cNvPr>
          <p:cNvPicPr>
            <a:picLocks noChangeAspect="1"/>
          </p:cNvPicPr>
          <p:nvPr/>
        </p:nvPicPr>
        <p:blipFill>
          <a:blip r:embed="rId4"/>
          <a:stretch>
            <a:fillRect/>
          </a:stretch>
        </p:blipFill>
        <p:spPr>
          <a:xfrm>
            <a:off x="7459608" y="1530962"/>
            <a:ext cx="2172003" cy="32580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矩形: 圓角 11">
            <a:extLst>
              <a:ext uri="{FF2B5EF4-FFF2-40B4-BE49-F238E27FC236}">
                <a16:creationId xmlns:a16="http://schemas.microsoft.com/office/drawing/2014/main" xmlns="" id="{436534A8-B8A8-409F-9940-0FFE2D24EE88}"/>
              </a:ext>
            </a:extLst>
          </p:cNvPr>
          <p:cNvSpPr/>
          <p:nvPr/>
        </p:nvSpPr>
        <p:spPr>
          <a:xfrm>
            <a:off x="1933550" y="4788967"/>
            <a:ext cx="3396342" cy="1455575"/>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u="sng" dirty="0">
                <a:solidFill>
                  <a:schemeClr val="tx1"/>
                </a:solidFill>
                <a:latin typeface="Times New Roman" panose="02020603050405020304" pitchFamily="18" charset="0"/>
                <a:cs typeface="Times New Roman" panose="02020603050405020304" pitchFamily="18" charset="0"/>
              </a:rPr>
              <a:t>Mega2560</a:t>
            </a:r>
          </a:p>
          <a:p>
            <a:pPr algn="ctr"/>
            <a:endParaRPr lang="en-US" altLang="zh-TW" b="1" u="sng" dirty="0">
              <a:solidFill>
                <a:schemeClr val="tx1"/>
              </a:solidFill>
              <a:latin typeface="Times New Roman" panose="02020603050405020304" pitchFamily="18" charset="0"/>
              <a:cs typeface="Times New Roman" panose="02020603050405020304" pitchFamily="18" charset="0"/>
            </a:endParaRPr>
          </a:p>
          <a:p>
            <a:pPr algn="ctr"/>
            <a:r>
              <a:rPr lang="en-US" altLang="zh-TW" dirty="0">
                <a:solidFill>
                  <a:schemeClr val="tx1"/>
                </a:solidFill>
                <a:latin typeface="Times New Roman" panose="02020603050405020304" pitchFamily="18" charset="0"/>
                <a:cs typeface="Times New Roman" panose="02020603050405020304" pitchFamily="18" charset="0"/>
              </a:rPr>
              <a:t>Used as a bridge between hardware and software</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圓角 12">
            <a:extLst>
              <a:ext uri="{FF2B5EF4-FFF2-40B4-BE49-F238E27FC236}">
                <a16:creationId xmlns:a16="http://schemas.microsoft.com/office/drawing/2014/main" xmlns="" id="{9689F627-E5EF-4824-B6AE-2D94B13E63F7}"/>
              </a:ext>
            </a:extLst>
          </p:cNvPr>
          <p:cNvSpPr/>
          <p:nvPr/>
        </p:nvSpPr>
        <p:spPr>
          <a:xfrm>
            <a:off x="6847438" y="4788967"/>
            <a:ext cx="3396342" cy="1455575"/>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u="sng" dirty="0">
                <a:solidFill>
                  <a:schemeClr val="tx1"/>
                </a:solidFill>
                <a:latin typeface="Times New Roman" panose="02020603050405020304" pitchFamily="18" charset="0"/>
                <a:cs typeface="Times New Roman" panose="02020603050405020304" pitchFamily="18" charset="0"/>
              </a:rPr>
              <a:t>ESP-01S</a:t>
            </a:r>
          </a:p>
          <a:p>
            <a:pPr algn="ctr"/>
            <a:endParaRPr lang="en-US" altLang="zh-TW" b="1" u="sng" dirty="0">
              <a:solidFill>
                <a:schemeClr val="tx1"/>
              </a:solidFill>
              <a:latin typeface="Times New Roman" panose="02020603050405020304" pitchFamily="18" charset="0"/>
              <a:cs typeface="Times New Roman" panose="02020603050405020304" pitchFamily="18" charset="0"/>
            </a:endParaRPr>
          </a:p>
          <a:p>
            <a:pPr algn="ctr"/>
            <a:r>
              <a:rPr lang="en-US" altLang="zh-TW" dirty="0">
                <a:solidFill>
                  <a:schemeClr val="tx1"/>
                </a:solidFill>
                <a:latin typeface="Times New Roman" panose="02020603050405020304" pitchFamily="18" charset="0"/>
                <a:cs typeface="Times New Roman" panose="02020603050405020304" pitchFamily="18" charset="0"/>
              </a:rPr>
              <a:t>Make mega2560 connect to </a:t>
            </a:r>
            <a:r>
              <a:rPr lang="en-US" altLang="zh-TW" dirty="0" err="1">
                <a:solidFill>
                  <a:schemeClr val="tx1"/>
                </a:solidFill>
                <a:latin typeface="Times New Roman" panose="02020603050405020304" pitchFamily="18" charset="0"/>
                <a:cs typeface="Times New Roman" panose="02020603050405020304" pitchFamily="18" charset="0"/>
              </a:rPr>
              <a:t>wifi</a:t>
            </a:r>
            <a:endParaRPr lang="en-US" altLang="zh-TW"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22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17F6551-9BEB-45CC-97D7-F0537D964812}"/>
              </a:ext>
            </a:extLst>
          </p:cNvPr>
          <p:cNvSpPr>
            <a:spLocks noGrp="1"/>
          </p:cNvSpPr>
          <p:nvPr>
            <p:ph type="title"/>
          </p:nvPr>
        </p:nvSpPr>
        <p:spPr/>
        <p:txBody>
          <a:bodyPr>
            <a:normAutofit/>
          </a:bodyPr>
          <a:lstStyle/>
          <a:p>
            <a:r>
              <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rPr>
              <a:t>Hardware used in the project-2</a:t>
            </a:r>
            <a:endParaRPr lang="zh-TW" altLang="en-US" sz="5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 name="Picture 3" descr="IMG_0404">
            <a:extLst>
              <a:ext uri="{FF2B5EF4-FFF2-40B4-BE49-F238E27FC236}">
                <a16:creationId xmlns:a16="http://schemas.microsoft.com/office/drawing/2014/main" xmlns="" id="{C72EA429-6889-422A-8B43-E75CA551D953}"/>
              </a:ext>
            </a:extLst>
          </p:cNvPr>
          <p:cNvPicPr>
            <a:picLocks noChangeAspect="1" noChangeArrowheads="1"/>
          </p:cNvPicPr>
          <p:nvPr/>
        </p:nvPicPr>
        <p:blipFill>
          <a:blip r:embed="rId3" cstate="print">
            <a:lum bright="20000"/>
            <a:extLst>
              <a:ext uri="{28A0092B-C50C-407E-A947-70E740481C1C}">
                <a14:useLocalDpi xmlns:a14="http://schemas.microsoft.com/office/drawing/2010/main" val="0"/>
              </a:ext>
            </a:extLst>
          </a:blip>
          <a:srcRect l="13527" t="15860" r="21707" b="41103"/>
          <a:stretch>
            <a:fillRect/>
          </a:stretch>
        </p:blipFill>
        <p:spPr bwMode="auto">
          <a:xfrm>
            <a:off x="1911158" y="1875972"/>
            <a:ext cx="3200400" cy="2844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4" descr="IMG_0405">
            <a:extLst>
              <a:ext uri="{FF2B5EF4-FFF2-40B4-BE49-F238E27FC236}">
                <a16:creationId xmlns:a16="http://schemas.microsoft.com/office/drawing/2014/main" xmlns="" id="{D5B23A02-1A17-4FFC-BF6D-A7B31CBD3FF0}"/>
              </a:ext>
            </a:extLst>
          </p:cNvPr>
          <p:cNvPicPr>
            <a:picLocks noChangeAspect="1" noChangeArrowheads="1"/>
          </p:cNvPicPr>
          <p:nvPr/>
        </p:nvPicPr>
        <p:blipFill>
          <a:blip r:embed="rId4" cstate="print">
            <a:lum bright="20000"/>
            <a:extLst>
              <a:ext uri="{28A0092B-C50C-407E-A947-70E740481C1C}">
                <a14:useLocalDpi xmlns:a14="http://schemas.microsoft.com/office/drawing/2010/main" val="0"/>
              </a:ext>
            </a:extLst>
          </a:blip>
          <a:srcRect l="2068" t="12985" r="880" b="10127"/>
          <a:stretch>
            <a:fillRect/>
          </a:stretch>
        </p:blipFill>
        <p:spPr bwMode="auto">
          <a:xfrm>
            <a:off x="7357105" y="1766434"/>
            <a:ext cx="2811463" cy="29543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矩形: 圓角 7">
            <a:extLst>
              <a:ext uri="{FF2B5EF4-FFF2-40B4-BE49-F238E27FC236}">
                <a16:creationId xmlns:a16="http://schemas.microsoft.com/office/drawing/2014/main" xmlns="" id="{CD35327C-D480-42B1-903C-A90DEDC929DD}"/>
              </a:ext>
            </a:extLst>
          </p:cNvPr>
          <p:cNvSpPr/>
          <p:nvPr/>
        </p:nvSpPr>
        <p:spPr>
          <a:xfrm>
            <a:off x="1813187" y="5037300"/>
            <a:ext cx="3396342" cy="1455575"/>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u="sng" dirty="0">
                <a:solidFill>
                  <a:schemeClr val="tx1"/>
                </a:solidFill>
                <a:latin typeface="Times New Roman" panose="02020603050405020304" pitchFamily="18" charset="0"/>
                <a:cs typeface="Times New Roman" panose="02020603050405020304" pitchFamily="18" charset="0"/>
              </a:rPr>
              <a:t>L298N</a:t>
            </a:r>
          </a:p>
          <a:p>
            <a:pPr algn="ctr"/>
            <a:endParaRPr lang="en-US" altLang="zh-TW" b="1" u="sng" dirty="0">
              <a:solidFill>
                <a:schemeClr val="tx1"/>
              </a:solidFill>
              <a:latin typeface="Times New Roman" panose="02020603050405020304" pitchFamily="18" charset="0"/>
              <a:cs typeface="Times New Roman" panose="02020603050405020304" pitchFamily="18" charset="0"/>
            </a:endParaRPr>
          </a:p>
          <a:p>
            <a:pPr algn="ctr"/>
            <a:r>
              <a:rPr lang="en-US" altLang="zh-TW" dirty="0">
                <a:solidFill>
                  <a:schemeClr val="tx1"/>
                </a:solidFill>
                <a:latin typeface="Times New Roman" panose="02020603050405020304" pitchFamily="18" charset="0"/>
                <a:cs typeface="Times New Roman" panose="02020603050405020304" pitchFamily="18" charset="0"/>
              </a:rPr>
              <a:t>Control the speed and direction of the fan</a:t>
            </a:r>
          </a:p>
        </p:txBody>
      </p:sp>
      <p:sp>
        <p:nvSpPr>
          <p:cNvPr id="9" name="矩形: 圓角 8">
            <a:extLst>
              <a:ext uri="{FF2B5EF4-FFF2-40B4-BE49-F238E27FC236}">
                <a16:creationId xmlns:a16="http://schemas.microsoft.com/office/drawing/2014/main" xmlns="" id="{20B9F654-112D-4816-A776-03EE715A4D77}"/>
              </a:ext>
            </a:extLst>
          </p:cNvPr>
          <p:cNvSpPr/>
          <p:nvPr/>
        </p:nvSpPr>
        <p:spPr>
          <a:xfrm>
            <a:off x="7064665" y="5037300"/>
            <a:ext cx="3396342" cy="1455575"/>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u="sng" dirty="0">
                <a:solidFill>
                  <a:schemeClr val="tx1"/>
                </a:solidFill>
                <a:latin typeface="Times New Roman" panose="02020603050405020304" pitchFamily="18" charset="0"/>
                <a:cs typeface="Times New Roman" panose="02020603050405020304" pitchFamily="18" charset="0"/>
              </a:rPr>
              <a:t>DS18B20</a:t>
            </a:r>
          </a:p>
          <a:p>
            <a:pPr algn="ctr"/>
            <a:endParaRPr lang="en-US" altLang="zh-TW" b="1" u="sng" dirty="0">
              <a:solidFill>
                <a:schemeClr val="tx1"/>
              </a:solidFill>
              <a:latin typeface="Times New Roman" panose="02020603050405020304" pitchFamily="18" charset="0"/>
              <a:cs typeface="Times New Roman" panose="02020603050405020304" pitchFamily="18" charset="0"/>
            </a:endParaRPr>
          </a:p>
          <a:p>
            <a:pPr algn="ctr"/>
            <a:r>
              <a:rPr lang="en-US" altLang="zh-TW" dirty="0">
                <a:solidFill>
                  <a:schemeClr val="tx1"/>
                </a:solidFill>
                <a:latin typeface="Times New Roman" panose="02020603050405020304" pitchFamily="18" charset="0"/>
                <a:cs typeface="Times New Roman" panose="02020603050405020304" pitchFamily="18" charset="0"/>
              </a:rPr>
              <a:t>Used to detect temperature</a:t>
            </a:r>
          </a:p>
        </p:txBody>
      </p:sp>
    </p:spTree>
    <p:extLst>
      <p:ext uri="{BB962C8B-B14F-4D97-AF65-F5344CB8AC3E}">
        <p14:creationId xmlns:p14="http://schemas.microsoft.com/office/powerpoint/2010/main" val="32866269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xmlns="" id="{42F4172A-3555-4149-A3C9-8A65F898BA70}"/>
              </a:ext>
            </a:extLst>
          </p:cNvPr>
          <p:cNvPicPr>
            <a:picLocks noChangeAspect="1"/>
          </p:cNvPicPr>
          <p:nvPr/>
        </p:nvPicPr>
        <p:blipFill>
          <a:blip r:embed="rId4"/>
          <a:stretch>
            <a:fillRect/>
          </a:stretch>
        </p:blipFill>
        <p:spPr>
          <a:xfrm>
            <a:off x="1180414" y="4067399"/>
            <a:ext cx="9831172" cy="2343477"/>
          </a:xfrm>
          <a:prstGeom prst="rect">
            <a:avLst/>
          </a:prstGeom>
        </p:spPr>
      </p:pic>
      <p:sp>
        <p:nvSpPr>
          <p:cNvPr id="7" name="矩形 6">
            <a:extLst>
              <a:ext uri="{FF2B5EF4-FFF2-40B4-BE49-F238E27FC236}">
                <a16:creationId xmlns:a16="http://schemas.microsoft.com/office/drawing/2014/main" xmlns="" id="{F4792734-6CDC-4091-A3B5-A57007462273}"/>
              </a:ext>
            </a:extLst>
          </p:cNvPr>
          <p:cNvSpPr/>
          <p:nvPr/>
        </p:nvSpPr>
        <p:spPr>
          <a:xfrm>
            <a:off x="8014996" y="5971592"/>
            <a:ext cx="737118" cy="2949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xmlns="" id="{341EF0CD-8090-4A26-9F4C-70481733D6AB}"/>
              </a:ext>
            </a:extLst>
          </p:cNvPr>
          <p:cNvSpPr/>
          <p:nvPr/>
        </p:nvSpPr>
        <p:spPr>
          <a:xfrm>
            <a:off x="1324947" y="5971592"/>
            <a:ext cx="765110" cy="340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xmlns="" id="{4D37D1E8-0612-43AC-8307-A5C689FC958D}"/>
              </a:ext>
            </a:extLst>
          </p:cNvPr>
          <p:cNvSpPr>
            <a:spLocks noGrp="1"/>
          </p:cNvSpPr>
          <p:nvPr>
            <p:ph type="title"/>
          </p:nvPr>
        </p:nvSpPr>
        <p:spPr>
          <a:xfrm>
            <a:off x="838200" y="365125"/>
            <a:ext cx="10515600" cy="1325563"/>
          </a:xfrm>
        </p:spPr>
        <p:txBody>
          <a:bodyPr/>
          <a:lstStyle/>
          <a:p>
            <a:r>
              <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rPr>
              <a:t>PWM</a:t>
            </a:r>
            <a:r>
              <a:rPr lang="en-US" altLang="zh-TW" b="1" dirty="0"/>
              <a:t>(Pulse-width modulation)</a:t>
            </a:r>
            <a:endParaRPr lang="zh-TW" altLang="en-US" b="1" dirty="0"/>
          </a:p>
        </p:txBody>
      </p:sp>
      <p:sp>
        <p:nvSpPr>
          <p:cNvPr id="3" name="內容版面配置區 2">
            <a:extLst>
              <a:ext uri="{FF2B5EF4-FFF2-40B4-BE49-F238E27FC236}">
                <a16:creationId xmlns:a16="http://schemas.microsoft.com/office/drawing/2014/main" xmlns="" id="{85AEE449-9B83-4F83-A517-271B89B1D430}"/>
              </a:ext>
            </a:extLst>
          </p:cNvPr>
          <p:cNvSpPr>
            <a:spLocks noGrp="1"/>
          </p:cNvSpPr>
          <p:nvPr>
            <p:ph idx="1"/>
          </p:nvPr>
        </p:nvSpPr>
        <p:spPr/>
        <p:txBody>
          <a:bodyPr/>
          <a:lstStyle/>
          <a:p>
            <a:pPr>
              <a:lnSpc>
                <a:spcPct val="100000"/>
              </a:lnSpc>
            </a:pPr>
            <a:r>
              <a:rPr lang="en-US" altLang="zh-TW" dirty="0">
                <a:latin typeface="Times New Roman" panose="02020603050405020304" pitchFamily="18" charset="0"/>
                <a:cs typeface="Times New Roman" panose="02020603050405020304" pitchFamily="18" charset="0"/>
              </a:rPr>
              <a:t>Controlling the output voltage by adjusting the duty cycle of the pulse waveform.</a:t>
            </a:r>
          </a:p>
          <a:p>
            <a:endParaRPr lang="en-US" altLang="zh-TW" dirty="0">
              <a:latin typeface="Times New Roman" panose="02020603050405020304" pitchFamily="18" charset="0"/>
              <a:cs typeface="Times New Roman" panose="02020603050405020304" pitchFamily="18" charset="0"/>
            </a:endParaRPr>
          </a:p>
          <a:p>
            <a:pPr marL="0" indent="0" algn="ctr">
              <a:buNone/>
            </a:pPr>
            <a:r>
              <a:rPr lang="en-US" altLang="zh-TW" sz="4000" b="1" dirty="0">
                <a:solidFill>
                  <a:srgbClr val="FF0000"/>
                </a:solidFill>
                <a:latin typeface="Times New Roman" panose="02020603050405020304" pitchFamily="18" charset="0"/>
                <a:cs typeface="Times New Roman" panose="02020603050405020304" pitchFamily="18" charset="0"/>
              </a:rPr>
              <a:t>VDC= </a:t>
            </a:r>
            <a:r>
              <a:rPr lang="en-US" altLang="zh-TW" sz="4000" b="1" dirty="0" err="1">
                <a:solidFill>
                  <a:srgbClr val="FF0000"/>
                </a:solidFill>
                <a:latin typeface="Times New Roman" panose="02020603050405020304" pitchFamily="18" charset="0"/>
                <a:cs typeface="Times New Roman" panose="02020603050405020304" pitchFamily="18" charset="0"/>
              </a:rPr>
              <a:t>MaxVin</a:t>
            </a:r>
            <a:r>
              <a:rPr lang="en-US" altLang="zh-TW" sz="4000" b="1" dirty="0">
                <a:solidFill>
                  <a:srgbClr val="FF0000"/>
                </a:solidFill>
                <a:latin typeface="Times New Roman" panose="02020603050405020304" pitchFamily="18" charset="0"/>
                <a:cs typeface="Times New Roman" panose="02020603050405020304" pitchFamily="18" charset="0"/>
              </a:rPr>
              <a:t>  x  Duty Cycle</a:t>
            </a:r>
          </a:p>
          <a:p>
            <a:pPr marL="0" indent="0" algn="ctr">
              <a:buNone/>
            </a:pPr>
            <a:endParaRPr lang="zh-TW" altLang="en-US" sz="4000"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xmlns="" id="{6851DE43-7400-48F1-B4D5-BB46F0B624B8}"/>
              </a:ext>
            </a:extLst>
          </p:cNvPr>
          <p:cNvSpPr txBox="1"/>
          <p:nvPr/>
        </p:nvSpPr>
        <p:spPr>
          <a:xfrm>
            <a:off x="1259632" y="5958755"/>
            <a:ext cx="1287625" cy="307777"/>
          </a:xfrm>
          <a:prstGeom prst="rect">
            <a:avLst/>
          </a:prstGeom>
          <a:noFill/>
        </p:spPr>
        <p:txBody>
          <a:bodyPr wrap="square" rtlCol="0">
            <a:spAutoFit/>
          </a:bodyPr>
          <a:lstStyle/>
          <a:p>
            <a:r>
              <a:rPr lang="en-US" altLang="zh-TW" sz="1400" dirty="0"/>
              <a:t>Duty cycle</a:t>
            </a:r>
            <a:endParaRPr lang="zh-TW" altLang="en-US" sz="1400" dirty="0"/>
          </a:p>
        </p:txBody>
      </p:sp>
      <p:sp>
        <p:nvSpPr>
          <p:cNvPr id="8" name="文字方塊 7">
            <a:extLst>
              <a:ext uri="{FF2B5EF4-FFF2-40B4-BE49-F238E27FC236}">
                <a16:creationId xmlns:a16="http://schemas.microsoft.com/office/drawing/2014/main" xmlns="" id="{CAB08D45-5AE8-4E01-A597-5CA12693C11B}"/>
              </a:ext>
            </a:extLst>
          </p:cNvPr>
          <p:cNvSpPr txBox="1"/>
          <p:nvPr/>
        </p:nvSpPr>
        <p:spPr>
          <a:xfrm>
            <a:off x="7896807" y="5965173"/>
            <a:ext cx="1287625" cy="307777"/>
          </a:xfrm>
          <a:prstGeom prst="rect">
            <a:avLst/>
          </a:prstGeom>
          <a:noFill/>
        </p:spPr>
        <p:txBody>
          <a:bodyPr wrap="square" rtlCol="0">
            <a:spAutoFit/>
          </a:bodyPr>
          <a:lstStyle/>
          <a:p>
            <a:r>
              <a:rPr lang="en-US" altLang="zh-TW" sz="1400" dirty="0"/>
              <a:t>Duty cycle</a:t>
            </a:r>
            <a:endParaRPr lang="zh-TW" altLang="en-US" sz="1400" dirty="0"/>
          </a:p>
        </p:txBody>
      </p:sp>
    </p:spTree>
    <p:extLst>
      <p:ext uri="{BB962C8B-B14F-4D97-AF65-F5344CB8AC3E}">
        <p14:creationId xmlns:p14="http://schemas.microsoft.com/office/powerpoint/2010/main" val="16536978"/>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xmlns="" id="{499EE32F-91C1-49DC-9E05-5B933455732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TW" sz="3200" b="1" kern="1200">
                <a:solidFill>
                  <a:schemeClr val="bg1"/>
                </a:solidFill>
                <a:latin typeface="+mj-lt"/>
                <a:ea typeface="+mj-ea"/>
                <a:cs typeface="+mj-cs"/>
              </a:rPr>
              <a:t>Find  suitable temperature </a:t>
            </a:r>
          </a:p>
        </p:txBody>
      </p:sp>
      <p:pic>
        <p:nvPicPr>
          <p:cNvPr id="4" name="圖片 3">
            <a:extLst>
              <a:ext uri="{FF2B5EF4-FFF2-40B4-BE49-F238E27FC236}">
                <a16:creationId xmlns:a16="http://schemas.microsoft.com/office/drawing/2014/main" xmlns="" id="{27D6038D-3EB4-45E0-9B16-E4566D7ADBC5}"/>
              </a:ext>
            </a:extLst>
          </p:cNvPr>
          <p:cNvPicPr>
            <a:picLocks noChangeAspect="1"/>
          </p:cNvPicPr>
          <p:nvPr/>
        </p:nvPicPr>
        <p:blipFill>
          <a:blip r:embed="rId3"/>
          <a:stretch>
            <a:fillRect/>
          </a:stretch>
        </p:blipFill>
        <p:spPr>
          <a:xfrm>
            <a:off x="643467" y="2072991"/>
            <a:ext cx="10905066" cy="3598670"/>
          </a:xfrm>
          <a:prstGeom prst="rect">
            <a:avLst/>
          </a:prstGeom>
        </p:spPr>
      </p:pic>
    </p:spTree>
    <p:extLst>
      <p:ext uri="{BB962C8B-B14F-4D97-AF65-F5344CB8AC3E}">
        <p14:creationId xmlns:p14="http://schemas.microsoft.com/office/powerpoint/2010/main" val="1494540880"/>
      </p:ext>
    </p:extLst>
  </p:cSld>
  <p:clrMapOvr>
    <a:masterClrMapping/>
  </p:clrMapOvr>
  <p:transition>
    <p:fade/>
  </p:transition>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TotalTime>
  <Words>1214</Words>
  <Application>Microsoft Office PowerPoint</Application>
  <PresentationFormat>自訂</PresentationFormat>
  <Paragraphs>241</Paragraphs>
  <Slides>21</Slides>
  <Notes>20</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Office 佈景主題</vt:lpstr>
      <vt:lpstr>Smart Fan</vt:lpstr>
      <vt:lpstr>Outline</vt:lpstr>
      <vt:lpstr>Motivation and Related work</vt:lpstr>
      <vt:lpstr>Goal</vt:lpstr>
      <vt:lpstr>Design &amp; Implementation</vt:lpstr>
      <vt:lpstr>Hardware used in the project-1</vt:lpstr>
      <vt:lpstr>Hardware used in the project-2</vt:lpstr>
      <vt:lpstr>PWM(Pulse-width modulation)</vt:lpstr>
      <vt:lpstr>Find  suitable temperature </vt:lpstr>
      <vt:lpstr>Q-learning </vt:lpstr>
      <vt:lpstr>Q-table</vt:lpstr>
      <vt:lpstr>PowerPoint 簡報</vt:lpstr>
      <vt:lpstr>Log in </vt:lpstr>
      <vt:lpstr>Crawl the Temperature to database</vt:lpstr>
      <vt:lpstr>Get temperature from database</vt:lpstr>
      <vt:lpstr>PHP send temperature</vt:lpstr>
      <vt:lpstr>Experiment</vt:lpstr>
      <vt:lpstr>Analysis</vt:lpstr>
      <vt:lpstr>Analysis</vt:lpstr>
      <vt:lpstr>Conclusion</vt:lpstr>
      <vt:lpstr>Q&amp;A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Fan</dc:title>
  <dc:creator>陳政鴻</dc:creator>
  <cp:lastModifiedBy>user</cp:lastModifiedBy>
  <cp:revision>8</cp:revision>
  <dcterms:created xsi:type="dcterms:W3CDTF">2023-06-05T18:50:46Z</dcterms:created>
  <dcterms:modified xsi:type="dcterms:W3CDTF">2023-06-07T14:15:39Z</dcterms:modified>
</cp:coreProperties>
</file>