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20"/>
  </p:notesMasterIdLst>
  <p:sldIdLst>
    <p:sldId id="256" r:id="rId2"/>
    <p:sldId id="316" r:id="rId3"/>
    <p:sldId id="320" r:id="rId4"/>
    <p:sldId id="319" r:id="rId5"/>
    <p:sldId id="325" r:id="rId6"/>
    <p:sldId id="317" r:id="rId7"/>
    <p:sldId id="318" r:id="rId8"/>
    <p:sldId id="303" r:id="rId9"/>
    <p:sldId id="314" r:id="rId10"/>
    <p:sldId id="315" r:id="rId11"/>
    <p:sldId id="322" r:id="rId12"/>
    <p:sldId id="306" r:id="rId13"/>
    <p:sldId id="326" r:id="rId14"/>
    <p:sldId id="310" r:id="rId15"/>
    <p:sldId id="311" r:id="rId16"/>
    <p:sldId id="327" r:id="rId17"/>
    <p:sldId id="328" r:id="rId18"/>
    <p:sldId id="274"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94660"/>
  </p:normalViewPr>
  <p:slideViewPr>
    <p:cSldViewPr snapToGrid="0">
      <p:cViewPr varScale="1">
        <p:scale>
          <a:sx n="62" d="100"/>
          <a:sy n="62" d="100"/>
        </p:scale>
        <p:origin x="72"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3DFBC-8B9A-42AF-AD96-6F604344E4DB}" type="datetimeFigureOut">
              <a:rPr lang="zh-TW" altLang="en-US" smtClean="0"/>
              <a:t>2021/11/23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D1DFC-995E-4B20-B7C5-C6D911E12655}" type="slidenum">
              <a:rPr lang="zh-TW" altLang="en-US" smtClean="0"/>
              <a:t>‹#›</a:t>
            </a:fld>
            <a:endParaRPr lang="zh-TW" altLang="en-US"/>
          </a:p>
        </p:txBody>
      </p:sp>
    </p:spTree>
    <p:extLst>
      <p:ext uri="{BB962C8B-B14F-4D97-AF65-F5344CB8AC3E}">
        <p14:creationId xmlns:p14="http://schemas.microsoft.com/office/powerpoint/2010/main" val="14864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D89B08A-CCEC-46A6-ACCD-700F305255E3}" type="slidenum">
              <a:rPr lang="zh-TW" altLang="en-US" smtClean="0"/>
              <a:t>18</a:t>
            </a:fld>
            <a:endParaRPr lang="zh-TW" altLang="en-US"/>
          </a:p>
        </p:txBody>
      </p:sp>
    </p:spTree>
    <p:extLst>
      <p:ext uri="{BB962C8B-B14F-4D97-AF65-F5344CB8AC3E}">
        <p14:creationId xmlns:p14="http://schemas.microsoft.com/office/powerpoint/2010/main" val="416192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800"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131570" y="1591056"/>
            <a:ext cx="4279392"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143000" y="4928616"/>
            <a:ext cx="4279392"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EE265B9B-7C76-4312-91F3-FE03AAFD2E7C}" type="datetime1">
              <a:rPr lang="en-US" altLang="zh-TW" smtClean="0"/>
              <a:t>11/23/2021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85129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800"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049274" y="2523744"/>
            <a:ext cx="2873502"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5033772" y="640079"/>
            <a:ext cx="3627882"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B60FB602-3FAD-424C-B763-A80D2E1B9262}" type="datetime1">
              <a:rPr lang="en-US" altLang="zh-TW" smtClean="0"/>
              <a:t>11/23/2021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231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A872C19D-8BB3-41D6-BA04-070A05852B1E}" type="datetime1">
              <a:rPr lang="en-US" altLang="zh-TW" smtClean="0"/>
              <a:t>11/23/2021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21412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AC27E327-15CE-44E3-8B44-9ACA92732A00}" type="datetime1">
              <a:rPr lang="en-US" altLang="zh-TW" smtClean="0"/>
              <a:t>11/23/2021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697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80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28650" y="2011680"/>
            <a:ext cx="7886700" cy="4160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878F6590-5C32-4B0D-96AF-5B57B3C3ABF8}" type="datetime1">
              <a:rPr lang="en-US" altLang="zh-TW" smtClean="0"/>
              <a:t>11/23/2021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lvl1pPr>
              <a:defRPr>
                <a:solidFill>
                  <a:schemeClr val="tx1"/>
                </a:solidFill>
              </a:defRPr>
            </a:lvl1pPr>
          </a:lstStyle>
          <a:p>
            <a:fld id="{51845F5A-061D-4825-9AE9-D7794091C6CF}" type="slidenum">
              <a:rPr lang="en-US" smtClean="0"/>
              <a:pPr/>
              <a:t>‹#›</a:t>
            </a:fld>
            <a:endParaRPr lang="en-US" dirty="0"/>
          </a:p>
        </p:txBody>
      </p:sp>
    </p:spTree>
    <p:extLst>
      <p:ext uri="{BB962C8B-B14F-4D97-AF65-F5344CB8AC3E}">
        <p14:creationId xmlns:p14="http://schemas.microsoft.com/office/powerpoint/2010/main" val="155853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80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623888" y="1078991"/>
            <a:ext cx="3950208"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623888" y="4279393"/>
            <a:ext cx="3950208"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7D855BD0-C5AB-45B0-8EBC-8E3516A97A67}" type="datetime1">
              <a:rPr lang="en-US" altLang="zh-TW" smtClean="0"/>
              <a:t>11/23/2021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498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80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84D0CBB2-ADC7-41F8-A08F-A9F6243F0525}" type="datetime1">
              <a:rPr lang="en-US" altLang="zh-TW" smtClean="0"/>
              <a:t>11/23/2021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55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80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629841" y="365126"/>
            <a:ext cx="78867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89F3A190-2722-470D-90AF-049B992B1FBC}" type="datetime1">
              <a:rPr lang="en-US" altLang="zh-TW" smtClean="0"/>
              <a:t>11/23/2021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6749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800"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132838" y="1572768"/>
            <a:ext cx="4876038"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0F8A928D-87FE-4F7F-B7AB-0B6E3C241EE3}" type="datetime1">
              <a:rPr lang="en-US" altLang="zh-TW" smtClean="0"/>
              <a:t>11/23/2021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600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B922D0A6-81D2-4B78-83AB-11809DB614F6}" type="datetime1">
              <a:rPr lang="en-US" altLang="zh-TW" smtClean="0"/>
              <a:t>11/23/2021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548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80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7552E36-98ED-4397-95E9-ED441A5E5181}" type="datetime1">
              <a:rPr lang="en-US" altLang="zh-TW" smtClean="0"/>
              <a:t>11/23/2021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878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80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629841" y="640080"/>
            <a:ext cx="291465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5294376" y="640080"/>
            <a:ext cx="3367278"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629841" y="3776472"/>
            <a:ext cx="291465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FAF40FB2-E718-4FE4-A9EB-0768F6FF5FCB}" type="datetime1">
              <a:rPr lang="en-US" altLang="zh-TW" smtClean="0"/>
              <a:t>11/23/2021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927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F4028-8652-4576-90BE-25E93FB83A46}" type="datetime1">
              <a:rPr lang="en-US" altLang="zh-TW" smtClean="0"/>
              <a:t>11/23/2021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51845F5A-061D-4825-9AE9-D7794091C6CF}" type="slidenum">
              <a:rPr lang="en-US" smtClean="0"/>
              <a:pPr/>
              <a:t>‹#›</a:t>
            </a:fld>
            <a:endParaRPr lang="en-US" dirty="0"/>
          </a:p>
        </p:txBody>
      </p:sp>
    </p:spTree>
    <p:extLst>
      <p:ext uri="{BB962C8B-B14F-4D97-AF65-F5344CB8AC3E}">
        <p14:creationId xmlns:p14="http://schemas.microsoft.com/office/powerpoint/2010/main" val="2122109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hf hdr="0" ft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Toy plastic numbers">
            <a:extLst>
              <a:ext uri="{FF2B5EF4-FFF2-40B4-BE49-F238E27FC236}">
                <a16:creationId xmlns:a16="http://schemas.microsoft.com/office/drawing/2014/main" id="{851E7FE3-00FE-4702-9D59-B5192F166FCB}"/>
              </a:ext>
            </a:extLst>
          </p:cNvPr>
          <p:cNvPicPr>
            <a:picLocks noChangeAspect="1"/>
          </p:cNvPicPr>
          <p:nvPr/>
        </p:nvPicPr>
        <p:blipFill rotWithShape="1">
          <a:blip r:embed="rId2"/>
          <a:srcRect t="9380" b="6350"/>
          <a:stretch/>
        </p:blipFill>
        <p:spPr>
          <a:xfrm>
            <a:off x="-1523980" y="10"/>
            <a:ext cx="12191980" cy="6857990"/>
          </a:xfrm>
          <a:prstGeom prst="rect">
            <a:avLst/>
          </a:prstGeom>
        </p:spPr>
      </p:pic>
      <p:sp>
        <p:nvSpPr>
          <p:cNvPr id="10"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45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標題 1">
            <a:extLst>
              <a:ext uri="{FF2B5EF4-FFF2-40B4-BE49-F238E27FC236}">
                <a16:creationId xmlns:a16="http://schemas.microsoft.com/office/drawing/2014/main" id="{54535752-B42D-4514-B5F1-1C887CE5362F}"/>
              </a:ext>
            </a:extLst>
          </p:cNvPr>
          <p:cNvSpPr>
            <a:spLocks noGrp="1"/>
          </p:cNvSpPr>
          <p:nvPr>
            <p:ph type="ctrTitle"/>
          </p:nvPr>
        </p:nvSpPr>
        <p:spPr>
          <a:xfrm>
            <a:off x="1801473" y="1998925"/>
            <a:ext cx="5541054" cy="2213621"/>
          </a:xfrm>
        </p:spPr>
        <p:txBody>
          <a:bodyPr>
            <a:normAutofit/>
          </a:bodyPr>
          <a:lstStyle/>
          <a:p>
            <a:pPr algn="ctr"/>
            <a:r>
              <a:rPr lang="en-US" altLang="zh-TW" sz="4100" dirty="0"/>
              <a:t>110 Data Structure</a:t>
            </a:r>
            <a:br>
              <a:rPr lang="en-US" altLang="zh-TW" sz="4100" dirty="0"/>
            </a:br>
            <a:br>
              <a:rPr lang="en-US" altLang="zh-TW" sz="4100" dirty="0"/>
            </a:br>
            <a:r>
              <a:rPr lang="en-US" altLang="zh-TW" sz="4100" dirty="0"/>
              <a:t>Homework-3</a:t>
            </a:r>
            <a:endParaRPr lang="zh-TW" altLang="en-US" sz="4100" dirty="0"/>
          </a:p>
        </p:txBody>
      </p:sp>
    </p:spTree>
    <p:extLst>
      <p:ext uri="{BB962C8B-B14F-4D97-AF65-F5344CB8AC3E}">
        <p14:creationId xmlns:p14="http://schemas.microsoft.com/office/powerpoint/2010/main" val="13348392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599403-EC30-4CC8-9CC6-D08792D108DE}"/>
              </a:ext>
            </a:extLst>
          </p:cNvPr>
          <p:cNvSpPr>
            <a:spLocks noGrp="1"/>
          </p:cNvSpPr>
          <p:nvPr>
            <p:ph type="title"/>
          </p:nvPr>
        </p:nvSpPr>
        <p:spPr/>
        <p:txBody>
          <a:bodyPr/>
          <a:lstStyle/>
          <a:p>
            <a:r>
              <a:rPr lang="en-US" altLang="zh-TW" dirty="0"/>
              <a:t>Encoding method</a:t>
            </a:r>
            <a:endParaRPr lang="zh-TW" altLang="en-US" dirty="0"/>
          </a:p>
        </p:txBody>
      </p:sp>
      <p:sp>
        <p:nvSpPr>
          <p:cNvPr id="3" name="內容版面配置區 2">
            <a:extLst>
              <a:ext uri="{FF2B5EF4-FFF2-40B4-BE49-F238E27FC236}">
                <a16:creationId xmlns:a16="http://schemas.microsoft.com/office/drawing/2014/main" id="{70A480E1-A7C7-41FE-B834-7BD13E8305BD}"/>
              </a:ext>
            </a:extLst>
          </p:cNvPr>
          <p:cNvSpPr>
            <a:spLocks noGrp="1"/>
          </p:cNvSpPr>
          <p:nvPr>
            <p:ph idx="1"/>
          </p:nvPr>
        </p:nvSpPr>
        <p:spPr>
          <a:xfrm>
            <a:off x="628650" y="2011680"/>
            <a:ext cx="7886700" cy="669376"/>
          </a:xfrm>
        </p:spPr>
        <p:txBody>
          <a:bodyPr/>
          <a:lstStyle/>
          <a:p>
            <a:r>
              <a:rPr lang="en-US" altLang="zh-TW" dirty="0"/>
              <a:t>Example : </a:t>
            </a:r>
            <a:r>
              <a:rPr lang="en-US" altLang="zh-TW" dirty="0" err="1"/>
              <a:t>Huffmannn</a:t>
            </a:r>
            <a:endParaRPr lang="en-US" altLang="zh-TW" dirty="0"/>
          </a:p>
          <a:p>
            <a:pPr marL="514350" indent="-514350">
              <a:buAutoNum type="arabicPeriod"/>
            </a:pPr>
            <a:endParaRPr lang="zh-TW" altLang="en-US" dirty="0"/>
          </a:p>
        </p:txBody>
      </p:sp>
      <p:sp>
        <p:nvSpPr>
          <p:cNvPr id="4" name="投影片編號版面配置區 3">
            <a:extLst>
              <a:ext uri="{FF2B5EF4-FFF2-40B4-BE49-F238E27FC236}">
                <a16:creationId xmlns:a16="http://schemas.microsoft.com/office/drawing/2014/main" id="{5B087BEB-B812-4CC1-9209-D49B2CC41B2D}"/>
              </a:ext>
            </a:extLst>
          </p:cNvPr>
          <p:cNvSpPr>
            <a:spLocks noGrp="1"/>
          </p:cNvSpPr>
          <p:nvPr>
            <p:ph type="sldNum" sz="quarter" idx="12"/>
          </p:nvPr>
        </p:nvSpPr>
        <p:spPr/>
        <p:txBody>
          <a:bodyPr/>
          <a:lstStyle/>
          <a:p>
            <a:fld id="{51845F5A-061D-4825-9AE9-D7794091C6CF}" type="slidenum">
              <a:rPr lang="en-US" smtClean="0"/>
              <a:pPr/>
              <a:t>10</a:t>
            </a:fld>
            <a:endParaRPr lang="en-US" dirty="0"/>
          </a:p>
        </p:txBody>
      </p:sp>
      <p:graphicFrame>
        <p:nvGraphicFramePr>
          <p:cNvPr id="5" name="表格 4">
            <a:extLst>
              <a:ext uri="{FF2B5EF4-FFF2-40B4-BE49-F238E27FC236}">
                <a16:creationId xmlns:a16="http://schemas.microsoft.com/office/drawing/2014/main" id="{2B1A0782-19FD-427A-8AF3-BEEDF560E710}"/>
              </a:ext>
            </a:extLst>
          </p:cNvPr>
          <p:cNvGraphicFramePr>
            <a:graphicFrameLocks noGrp="1"/>
          </p:cNvGraphicFramePr>
          <p:nvPr>
            <p:extLst>
              <p:ext uri="{D42A27DB-BD31-4B8C-83A1-F6EECF244321}">
                <p14:modId xmlns:p14="http://schemas.microsoft.com/office/powerpoint/2010/main" val="803339752"/>
              </p:ext>
            </p:extLst>
          </p:nvPr>
        </p:nvGraphicFramePr>
        <p:xfrm>
          <a:off x="6088495" y="366268"/>
          <a:ext cx="1604146" cy="2560320"/>
        </p:xfrm>
        <a:graphic>
          <a:graphicData uri="http://schemas.openxmlformats.org/drawingml/2006/table">
            <a:tbl>
              <a:tblPr firstRow="1" bandRow="1">
                <a:tableStyleId>{5C22544A-7EE6-4342-B048-85BDC9FD1C3A}</a:tableStyleId>
              </a:tblPr>
              <a:tblGrid>
                <a:gridCol w="802073">
                  <a:extLst>
                    <a:ext uri="{9D8B030D-6E8A-4147-A177-3AD203B41FA5}">
                      <a16:colId xmlns:a16="http://schemas.microsoft.com/office/drawing/2014/main" val="892426021"/>
                    </a:ext>
                  </a:extLst>
                </a:gridCol>
                <a:gridCol w="802073">
                  <a:extLst>
                    <a:ext uri="{9D8B030D-6E8A-4147-A177-3AD203B41FA5}">
                      <a16:colId xmlns:a16="http://schemas.microsoft.com/office/drawing/2014/main" val="3828443049"/>
                    </a:ext>
                  </a:extLst>
                </a:gridCol>
              </a:tblGrid>
              <a:tr h="322177">
                <a:tc>
                  <a:txBody>
                    <a:bodyPr/>
                    <a:lstStyle/>
                    <a:p>
                      <a:r>
                        <a:rPr lang="en-US" altLang="zh-TW" dirty="0"/>
                        <a:t>Char</a:t>
                      </a:r>
                      <a:endParaRPr lang="zh-TW" altLang="en-US" dirty="0"/>
                    </a:p>
                  </a:txBody>
                  <a:tcPr/>
                </a:tc>
                <a:tc>
                  <a:txBody>
                    <a:bodyPr/>
                    <a:lstStyle/>
                    <a:p>
                      <a:r>
                        <a:rPr lang="en-US" altLang="zh-TW" dirty="0"/>
                        <a:t>Freq</a:t>
                      </a:r>
                      <a:endParaRPr lang="zh-TW" altLang="en-US" dirty="0"/>
                    </a:p>
                  </a:txBody>
                  <a:tcPr/>
                </a:tc>
                <a:extLst>
                  <a:ext uri="{0D108BD9-81ED-4DB2-BD59-A6C34878D82A}">
                    <a16:rowId xmlns:a16="http://schemas.microsoft.com/office/drawing/2014/main" val="2576664861"/>
                  </a:ext>
                </a:extLst>
              </a:tr>
              <a:tr h="322177">
                <a:tc>
                  <a:txBody>
                    <a:bodyPr/>
                    <a:lstStyle/>
                    <a:p>
                      <a:r>
                        <a:rPr lang="en-US" altLang="zh-TW" dirty="0"/>
                        <a:t>H</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696457655"/>
                  </a:ext>
                </a:extLst>
              </a:tr>
              <a:tr h="322177">
                <a:tc>
                  <a:txBody>
                    <a:bodyPr/>
                    <a:lstStyle/>
                    <a:p>
                      <a:r>
                        <a:rPr lang="en-US" altLang="zh-TW" dirty="0"/>
                        <a:t>u</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2363881229"/>
                  </a:ext>
                </a:extLst>
              </a:tr>
              <a:tr h="322177">
                <a:tc>
                  <a:txBody>
                    <a:bodyPr/>
                    <a:lstStyle/>
                    <a:p>
                      <a:r>
                        <a:rPr lang="en-US" altLang="zh-TW" dirty="0"/>
                        <a:t>f</a:t>
                      </a:r>
                      <a:endParaRPr lang="zh-TW" altLang="en-US" dirty="0"/>
                    </a:p>
                  </a:txBody>
                  <a:tcPr/>
                </a:tc>
                <a:tc>
                  <a:txBody>
                    <a:bodyPr/>
                    <a:lstStyle/>
                    <a:p>
                      <a:r>
                        <a:rPr lang="en-US" altLang="zh-TW" dirty="0"/>
                        <a:t>2</a:t>
                      </a:r>
                      <a:endParaRPr lang="zh-TW" altLang="en-US" dirty="0"/>
                    </a:p>
                  </a:txBody>
                  <a:tcPr/>
                </a:tc>
                <a:extLst>
                  <a:ext uri="{0D108BD9-81ED-4DB2-BD59-A6C34878D82A}">
                    <a16:rowId xmlns:a16="http://schemas.microsoft.com/office/drawing/2014/main" val="4251012368"/>
                  </a:ext>
                </a:extLst>
              </a:tr>
              <a:tr h="322177">
                <a:tc>
                  <a:txBody>
                    <a:bodyPr/>
                    <a:lstStyle/>
                    <a:p>
                      <a:r>
                        <a:rPr lang="en-US" altLang="zh-TW" dirty="0"/>
                        <a:t>m</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2513271634"/>
                  </a:ext>
                </a:extLst>
              </a:tr>
              <a:tr h="322177">
                <a:tc>
                  <a:txBody>
                    <a:bodyPr/>
                    <a:lstStyle/>
                    <a:p>
                      <a:r>
                        <a:rPr lang="en-US" altLang="zh-TW" dirty="0"/>
                        <a:t>a</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516590819"/>
                  </a:ext>
                </a:extLst>
              </a:tr>
              <a:tr h="322177">
                <a:tc>
                  <a:txBody>
                    <a:bodyPr/>
                    <a:lstStyle/>
                    <a:p>
                      <a:r>
                        <a:rPr lang="en-US" altLang="zh-TW" dirty="0"/>
                        <a:t>n</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2467538845"/>
                  </a:ext>
                </a:extLst>
              </a:tr>
            </a:tbl>
          </a:graphicData>
        </a:graphic>
      </p:graphicFrame>
      <p:sp>
        <p:nvSpPr>
          <p:cNvPr id="6" name="橢圓 5">
            <a:extLst>
              <a:ext uri="{FF2B5EF4-FFF2-40B4-BE49-F238E27FC236}">
                <a16:creationId xmlns:a16="http://schemas.microsoft.com/office/drawing/2014/main" id="{1D276E34-74A9-4932-A922-6EEB43662406}"/>
              </a:ext>
            </a:extLst>
          </p:cNvPr>
          <p:cNvSpPr/>
          <p:nvPr/>
        </p:nvSpPr>
        <p:spPr>
          <a:xfrm>
            <a:off x="997993" y="6108885"/>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H</a:t>
            </a:r>
            <a:endParaRPr lang="zh-TW" altLang="en-US" dirty="0"/>
          </a:p>
        </p:txBody>
      </p:sp>
      <p:sp>
        <p:nvSpPr>
          <p:cNvPr id="7" name="橢圓 6">
            <a:extLst>
              <a:ext uri="{FF2B5EF4-FFF2-40B4-BE49-F238E27FC236}">
                <a16:creationId xmlns:a16="http://schemas.microsoft.com/office/drawing/2014/main" id="{505ED957-3ED1-4738-A45D-44E10437E3C3}"/>
              </a:ext>
            </a:extLst>
          </p:cNvPr>
          <p:cNvSpPr/>
          <p:nvPr/>
        </p:nvSpPr>
        <p:spPr>
          <a:xfrm>
            <a:off x="2100125" y="6098960"/>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u</a:t>
            </a:r>
            <a:endParaRPr lang="zh-TW" altLang="en-US" dirty="0"/>
          </a:p>
        </p:txBody>
      </p:sp>
      <p:sp>
        <p:nvSpPr>
          <p:cNvPr id="8" name="橢圓 7">
            <a:extLst>
              <a:ext uri="{FF2B5EF4-FFF2-40B4-BE49-F238E27FC236}">
                <a16:creationId xmlns:a16="http://schemas.microsoft.com/office/drawing/2014/main" id="{964309A7-695B-4CA2-9247-62AD563DB3B7}"/>
              </a:ext>
            </a:extLst>
          </p:cNvPr>
          <p:cNvSpPr/>
          <p:nvPr/>
        </p:nvSpPr>
        <p:spPr>
          <a:xfrm>
            <a:off x="3311198" y="6108885"/>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f</a:t>
            </a:r>
            <a:endParaRPr lang="zh-TW" altLang="en-US" dirty="0"/>
          </a:p>
        </p:txBody>
      </p:sp>
      <p:sp>
        <p:nvSpPr>
          <p:cNvPr id="9" name="橢圓 8">
            <a:extLst>
              <a:ext uri="{FF2B5EF4-FFF2-40B4-BE49-F238E27FC236}">
                <a16:creationId xmlns:a16="http://schemas.microsoft.com/office/drawing/2014/main" id="{FD3F9D20-AB6D-4784-BA52-3403607CC38E}"/>
              </a:ext>
            </a:extLst>
          </p:cNvPr>
          <p:cNvSpPr/>
          <p:nvPr/>
        </p:nvSpPr>
        <p:spPr>
          <a:xfrm>
            <a:off x="4485818" y="6096616"/>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m</a:t>
            </a:r>
            <a:endParaRPr lang="zh-TW" altLang="en-US" dirty="0"/>
          </a:p>
        </p:txBody>
      </p:sp>
      <p:sp>
        <p:nvSpPr>
          <p:cNvPr id="10" name="橢圓 9">
            <a:extLst>
              <a:ext uri="{FF2B5EF4-FFF2-40B4-BE49-F238E27FC236}">
                <a16:creationId xmlns:a16="http://schemas.microsoft.com/office/drawing/2014/main" id="{A6868A9C-B176-45D2-A60C-5275595F0944}"/>
              </a:ext>
            </a:extLst>
          </p:cNvPr>
          <p:cNvSpPr/>
          <p:nvPr/>
        </p:nvSpPr>
        <p:spPr>
          <a:xfrm>
            <a:off x="5656555" y="6086183"/>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a</a:t>
            </a:r>
            <a:endParaRPr lang="zh-TW" altLang="en-US" dirty="0"/>
          </a:p>
        </p:txBody>
      </p:sp>
      <p:sp>
        <p:nvSpPr>
          <p:cNvPr id="11" name="橢圓 10">
            <a:extLst>
              <a:ext uri="{FF2B5EF4-FFF2-40B4-BE49-F238E27FC236}">
                <a16:creationId xmlns:a16="http://schemas.microsoft.com/office/drawing/2014/main" id="{6B183628-C57A-4640-A812-D06C732EC7B5}"/>
              </a:ext>
            </a:extLst>
          </p:cNvPr>
          <p:cNvSpPr/>
          <p:nvPr/>
        </p:nvSpPr>
        <p:spPr>
          <a:xfrm>
            <a:off x="6831175" y="6086183"/>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n</a:t>
            </a:r>
            <a:endParaRPr lang="zh-TW" altLang="en-US" dirty="0"/>
          </a:p>
        </p:txBody>
      </p:sp>
      <p:sp>
        <p:nvSpPr>
          <p:cNvPr id="12" name="橢圓 11">
            <a:extLst>
              <a:ext uri="{FF2B5EF4-FFF2-40B4-BE49-F238E27FC236}">
                <a16:creationId xmlns:a16="http://schemas.microsoft.com/office/drawing/2014/main" id="{93F022FF-1CD4-4084-9D72-1103FC46CB79}"/>
              </a:ext>
            </a:extLst>
          </p:cNvPr>
          <p:cNvSpPr/>
          <p:nvPr/>
        </p:nvSpPr>
        <p:spPr>
          <a:xfrm>
            <a:off x="1592797" y="5166204"/>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2</a:t>
            </a:r>
            <a:endParaRPr lang="zh-TW" altLang="en-US" dirty="0"/>
          </a:p>
        </p:txBody>
      </p:sp>
      <p:sp>
        <p:nvSpPr>
          <p:cNvPr id="13" name="橢圓 12">
            <a:extLst>
              <a:ext uri="{FF2B5EF4-FFF2-40B4-BE49-F238E27FC236}">
                <a16:creationId xmlns:a16="http://schemas.microsoft.com/office/drawing/2014/main" id="{9BCB8CC8-4CF8-4DE6-B970-A62DDFB6A100}"/>
              </a:ext>
            </a:extLst>
          </p:cNvPr>
          <p:cNvSpPr/>
          <p:nvPr/>
        </p:nvSpPr>
        <p:spPr>
          <a:xfrm>
            <a:off x="5061751" y="5178920"/>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2</a:t>
            </a:r>
            <a:endParaRPr lang="zh-TW" altLang="en-US" dirty="0"/>
          </a:p>
        </p:txBody>
      </p:sp>
      <p:sp>
        <p:nvSpPr>
          <p:cNvPr id="14" name="橢圓 13">
            <a:extLst>
              <a:ext uri="{FF2B5EF4-FFF2-40B4-BE49-F238E27FC236}">
                <a16:creationId xmlns:a16="http://schemas.microsoft.com/office/drawing/2014/main" id="{79A5354D-2707-4733-8FDA-364F7D21E58D}"/>
              </a:ext>
            </a:extLst>
          </p:cNvPr>
          <p:cNvSpPr/>
          <p:nvPr/>
        </p:nvSpPr>
        <p:spPr>
          <a:xfrm>
            <a:off x="2535310" y="4239057"/>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4</a:t>
            </a:r>
            <a:endParaRPr lang="zh-TW" altLang="en-US" dirty="0"/>
          </a:p>
        </p:txBody>
      </p:sp>
      <p:sp>
        <p:nvSpPr>
          <p:cNvPr id="15" name="橢圓 14">
            <a:extLst>
              <a:ext uri="{FF2B5EF4-FFF2-40B4-BE49-F238E27FC236}">
                <a16:creationId xmlns:a16="http://schemas.microsoft.com/office/drawing/2014/main" id="{45FD35C1-2308-427E-B95F-E52418B5E070}"/>
              </a:ext>
            </a:extLst>
          </p:cNvPr>
          <p:cNvSpPr/>
          <p:nvPr/>
        </p:nvSpPr>
        <p:spPr>
          <a:xfrm>
            <a:off x="5953957" y="4203579"/>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5</a:t>
            </a:r>
            <a:endParaRPr lang="zh-TW" altLang="en-US" dirty="0"/>
          </a:p>
        </p:txBody>
      </p:sp>
      <p:sp>
        <p:nvSpPr>
          <p:cNvPr id="16" name="橢圓 15">
            <a:extLst>
              <a:ext uri="{FF2B5EF4-FFF2-40B4-BE49-F238E27FC236}">
                <a16:creationId xmlns:a16="http://schemas.microsoft.com/office/drawing/2014/main" id="{E55D1E73-5FE0-4E5C-A098-5633B8A95241}"/>
              </a:ext>
            </a:extLst>
          </p:cNvPr>
          <p:cNvSpPr/>
          <p:nvPr/>
        </p:nvSpPr>
        <p:spPr>
          <a:xfrm>
            <a:off x="4188416" y="3364336"/>
            <a:ext cx="594804" cy="559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9</a:t>
            </a:r>
            <a:endParaRPr lang="zh-TW" altLang="en-US" dirty="0"/>
          </a:p>
        </p:txBody>
      </p:sp>
      <p:cxnSp>
        <p:nvCxnSpPr>
          <p:cNvPr id="18" name="直線接點 17">
            <a:extLst>
              <a:ext uri="{FF2B5EF4-FFF2-40B4-BE49-F238E27FC236}">
                <a16:creationId xmlns:a16="http://schemas.microsoft.com/office/drawing/2014/main" id="{045595E9-9B58-4B06-8911-54C9CDF0F8DC}"/>
              </a:ext>
            </a:extLst>
          </p:cNvPr>
          <p:cNvCxnSpPr>
            <a:cxnSpLocks/>
            <a:stCxn id="6" idx="0"/>
            <a:endCxn id="12" idx="4"/>
          </p:cNvCxnSpPr>
          <p:nvPr/>
        </p:nvCxnSpPr>
        <p:spPr>
          <a:xfrm flipV="1">
            <a:off x="1295395" y="5725497"/>
            <a:ext cx="594804" cy="383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0E33ED70-3D0B-4438-9A78-F0BA79DEEA53}"/>
              </a:ext>
            </a:extLst>
          </p:cNvPr>
          <p:cNvCxnSpPr>
            <a:stCxn id="12" idx="4"/>
            <a:endCxn id="7" idx="0"/>
          </p:cNvCxnSpPr>
          <p:nvPr/>
        </p:nvCxnSpPr>
        <p:spPr>
          <a:xfrm>
            <a:off x="1890199" y="5725497"/>
            <a:ext cx="507328" cy="373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B69AB886-0C25-425C-B0ED-8626746A4913}"/>
              </a:ext>
            </a:extLst>
          </p:cNvPr>
          <p:cNvCxnSpPr>
            <a:stCxn id="12" idx="0"/>
            <a:endCxn id="14" idx="4"/>
          </p:cNvCxnSpPr>
          <p:nvPr/>
        </p:nvCxnSpPr>
        <p:spPr>
          <a:xfrm flipV="1">
            <a:off x="1890199" y="4798350"/>
            <a:ext cx="942513" cy="36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5F101142-D388-4DC0-82A5-13F913343302}"/>
              </a:ext>
            </a:extLst>
          </p:cNvPr>
          <p:cNvCxnSpPr>
            <a:stCxn id="16" idx="4"/>
            <a:endCxn id="14" idx="0"/>
          </p:cNvCxnSpPr>
          <p:nvPr/>
        </p:nvCxnSpPr>
        <p:spPr>
          <a:xfrm flipH="1">
            <a:off x="2832712" y="3923629"/>
            <a:ext cx="1653106" cy="315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7B92BD8-C9FA-434B-9BA9-ED70098F95A2}"/>
              </a:ext>
            </a:extLst>
          </p:cNvPr>
          <p:cNvCxnSpPr>
            <a:stCxn id="16" idx="4"/>
            <a:endCxn id="15" idx="0"/>
          </p:cNvCxnSpPr>
          <p:nvPr/>
        </p:nvCxnSpPr>
        <p:spPr>
          <a:xfrm>
            <a:off x="4485818" y="3923629"/>
            <a:ext cx="1765541" cy="27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C66A8AD-E24F-477E-9F8C-9EBF9B3561A7}"/>
              </a:ext>
            </a:extLst>
          </p:cNvPr>
          <p:cNvCxnSpPr>
            <a:stCxn id="15" idx="4"/>
            <a:endCxn id="13" idx="0"/>
          </p:cNvCxnSpPr>
          <p:nvPr/>
        </p:nvCxnSpPr>
        <p:spPr>
          <a:xfrm flipH="1">
            <a:off x="5359153" y="4762872"/>
            <a:ext cx="892206" cy="416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AE223361-A474-47AD-840C-3B950FB2F6C3}"/>
              </a:ext>
            </a:extLst>
          </p:cNvPr>
          <p:cNvCxnSpPr>
            <a:stCxn id="14" idx="4"/>
            <a:endCxn id="8" idx="0"/>
          </p:cNvCxnSpPr>
          <p:nvPr/>
        </p:nvCxnSpPr>
        <p:spPr>
          <a:xfrm>
            <a:off x="2832712" y="4798350"/>
            <a:ext cx="775888" cy="1310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6BE90E0D-65B9-48F2-9906-CC18754321CE}"/>
              </a:ext>
            </a:extLst>
          </p:cNvPr>
          <p:cNvCxnSpPr>
            <a:stCxn id="9" idx="0"/>
            <a:endCxn id="13" idx="4"/>
          </p:cNvCxnSpPr>
          <p:nvPr/>
        </p:nvCxnSpPr>
        <p:spPr>
          <a:xfrm flipV="1">
            <a:off x="4783220" y="5738213"/>
            <a:ext cx="575933" cy="358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9F3FA985-4616-4B99-8F21-264FDC6B90D3}"/>
              </a:ext>
            </a:extLst>
          </p:cNvPr>
          <p:cNvCxnSpPr>
            <a:stCxn id="13" idx="4"/>
            <a:endCxn id="10" idx="0"/>
          </p:cNvCxnSpPr>
          <p:nvPr/>
        </p:nvCxnSpPr>
        <p:spPr>
          <a:xfrm>
            <a:off x="5359153" y="5738213"/>
            <a:ext cx="594804" cy="347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21BD0C9F-F525-471F-B2DC-1299F3F036CE}"/>
              </a:ext>
            </a:extLst>
          </p:cNvPr>
          <p:cNvCxnSpPr>
            <a:stCxn id="15" idx="4"/>
            <a:endCxn id="11" idx="0"/>
          </p:cNvCxnSpPr>
          <p:nvPr/>
        </p:nvCxnSpPr>
        <p:spPr>
          <a:xfrm>
            <a:off x="6251359" y="4762872"/>
            <a:ext cx="877218" cy="1323311"/>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94EAE545-4D02-4182-BB46-6B1BD94EEC9D}"/>
              </a:ext>
            </a:extLst>
          </p:cNvPr>
          <p:cNvSpPr txBox="1"/>
          <p:nvPr/>
        </p:nvSpPr>
        <p:spPr>
          <a:xfrm>
            <a:off x="3422717" y="3712011"/>
            <a:ext cx="914400" cy="369332"/>
          </a:xfrm>
          <a:prstGeom prst="rect">
            <a:avLst/>
          </a:prstGeom>
          <a:noFill/>
        </p:spPr>
        <p:txBody>
          <a:bodyPr wrap="square" rtlCol="0">
            <a:spAutoFit/>
          </a:bodyPr>
          <a:lstStyle/>
          <a:p>
            <a:r>
              <a:rPr lang="en-US" altLang="zh-TW" dirty="0"/>
              <a:t>0</a:t>
            </a:r>
            <a:endParaRPr lang="zh-TW" altLang="en-US" dirty="0"/>
          </a:p>
        </p:txBody>
      </p:sp>
      <p:sp>
        <p:nvSpPr>
          <p:cNvPr id="38" name="文字方塊 37">
            <a:extLst>
              <a:ext uri="{FF2B5EF4-FFF2-40B4-BE49-F238E27FC236}">
                <a16:creationId xmlns:a16="http://schemas.microsoft.com/office/drawing/2014/main" id="{FAC82CEA-3CA6-4B30-A3F7-3F3C347DAB7E}"/>
              </a:ext>
            </a:extLst>
          </p:cNvPr>
          <p:cNvSpPr txBox="1"/>
          <p:nvPr/>
        </p:nvSpPr>
        <p:spPr>
          <a:xfrm>
            <a:off x="2015231" y="4762872"/>
            <a:ext cx="319031" cy="369332"/>
          </a:xfrm>
          <a:prstGeom prst="rect">
            <a:avLst/>
          </a:prstGeom>
          <a:noFill/>
        </p:spPr>
        <p:txBody>
          <a:bodyPr wrap="square" rtlCol="0">
            <a:spAutoFit/>
          </a:bodyPr>
          <a:lstStyle/>
          <a:p>
            <a:r>
              <a:rPr lang="en-US" altLang="zh-TW" dirty="0"/>
              <a:t>0</a:t>
            </a:r>
            <a:endParaRPr lang="zh-TW" altLang="en-US" dirty="0"/>
          </a:p>
        </p:txBody>
      </p:sp>
      <p:sp>
        <p:nvSpPr>
          <p:cNvPr id="39" name="文字方塊 38">
            <a:extLst>
              <a:ext uri="{FF2B5EF4-FFF2-40B4-BE49-F238E27FC236}">
                <a16:creationId xmlns:a16="http://schemas.microsoft.com/office/drawing/2014/main" id="{EB145662-238F-4B6E-80E4-7B1CFE205C9E}"/>
              </a:ext>
            </a:extLst>
          </p:cNvPr>
          <p:cNvSpPr txBox="1"/>
          <p:nvPr/>
        </p:nvSpPr>
        <p:spPr>
          <a:xfrm>
            <a:off x="4777476" y="5648527"/>
            <a:ext cx="498450" cy="369332"/>
          </a:xfrm>
          <a:prstGeom prst="rect">
            <a:avLst/>
          </a:prstGeom>
          <a:noFill/>
        </p:spPr>
        <p:txBody>
          <a:bodyPr wrap="square" rtlCol="0">
            <a:spAutoFit/>
          </a:bodyPr>
          <a:lstStyle/>
          <a:p>
            <a:r>
              <a:rPr lang="en-US" altLang="zh-TW" dirty="0"/>
              <a:t>0</a:t>
            </a:r>
            <a:endParaRPr lang="zh-TW" altLang="en-US" dirty="0"/>
          </a:p>
        </p:txBody>
      </p:sp>
      <p:sp>
        <p:nvSpPr>
          <p:cNvPr id="40" name="文字方塊 39">
            <a:extLst>
              <a:ext uri="{FF2B5EF4-FFF2-40B4-BE49-F238E27FC236}">
                <a16:creationId xmlns:a16="http://schemas.microsoft.com/office/drawing/2014/main" id="{A68E2FDC-9459-41DB-924A-3002E95A4ECF}"/>
              </a:ext>
            </a:extLst>
          </p:cNvPr>
          <p:cNvSpPr txBox="1"/>
          <p:nvPr/>
        </p:nvSpPr>
        <p:spPr>
          <a:xfrm>
            <a:off x="5559165" y="4630139"/>
            <a:ext cx="498450" cy="369332"/>
          </a:xfrm>
          <a:prstGeom prst="rect">
            <a:avLst/>
          </a:prstGeom>
          <a:noFill/>
        </p:spPr>
        <p:txBody>
          <a:bodyPr wrap="square" rtlCol="0">
            <a:spAutoFit/>
          </a:bodyPr>
          <a:lstStyle/>
          <a:p>
            <a:r>
              <a:rPr lang="en-US" altLang="zh-TW" dirty="0"/>
              <a:t>0</a:t>
            </a:r>
            <a:endParaRPr lang="zh-TW" altLang="en-US" dirty="0"/>
          </a:p>
        </p:txBody>
      </p:sp>
      <p:sp>
        <p:nvSpPr>
          <p:cNvPr id="41" name="文字方塊 40">
            <a:extLst>
              <a:ext uri="{FF2B5EF4-FFF2-40B4-BE49-F238E27FC236}">
                <a16:creationId xmlns:a16="http://schemas.microsoft.com/office/drawing/2014/main" id="{FCC4FC0A-4351-4B40-A066-8D4D7AED6B74}"/>
              </a:ext>
            </a:extLst>
          </p:cNvPr>
          <p:cNvSpPr txBox="1"/>
          <p:nvPr/>
        </p:nvSpPr>
        <p:spPr>
          <a:xfrm>
            <a:off x="1343572" y="5690589"/>
            <a:ext cx="498450" cy="369332"/>
          </a:xfrm>
          <a:prstGeom prst="rect">
            <a:avLst/>
          </a:prstGeom>
          <a:noFill/>
        </p:spPr>
        <p:txBody>
          <a:bodyPr wrap="square" rtlCol="0">
            <a:spAutoFit/>
          </a:bodyPr>
          <a:lstStyle/>
          <a:p>
            <a:r>
              <a:rPr lang="en-US" altLang="zh-TW" dirty="0"/>
              <a:t>0</a:t>
            </a:r>
            <a:endParaRPr lang="zh-TW" altLang="en-US" dirty="0"/>
          </a:p>
        </p:txBody>
      </p:sp>
      <p:sp>
        <p:nvSpPr>
          <p:cNvPr id="42" name="文字方塊 41">
            <a:extLst>
              <a:ext uri="{FF2B5EF4-FFF2-40B4-BE49-F238E27FC236}">
                <a16:creationId xmlns:a16="http://schemas.microsoft.com/office/drawing/2014/main" id="{A3CB2151-5AF7-469E-90B8-AD72B62D2DBF}"/>
              </a:ext>
            </a:extLst>
          </p:cNvPr>
          <p:cNvSpPr txBox="1"/>
          <p:nvPr/>
        </p:nvSpPr>
        <p:spPr>
          <a:xfrm>
            <a:off x="5359153" y="3739306"/>
            <a:ext cx="246091" cy="369332"/>
          </a:xfrm>
          <a:prstGeom prst="rect">
            <a:avLst/>
          </a:prstGeom>
          <a:noFill/>
        </p:spPr>
        <p:txBody>
          <a:bodyPr wrap="square" rtlCol="0">
            <a:spAutoFit/>
          </a:bodyPr>
          <a:lstStyle/>
          <a:p>
            <a:r>
              <a:rPr lang="en-US" altLang="zh-TW" dirty="0"/>
              <a:t>1</a:t>
            </a:r>
            <a:endParaRPr lang="zh-TW" altLang="en-US" dirty="0"/>
          </a:p>
        </p:txBody>
      </p:sp>
      <p:sp>
        <p:nvSpPr>
          <p:cNvPr id="43" name="文字方塊 42">
            <a:extLst>
              <a:ext uri="{FF2B5EF4-FFF2-40B4-BE49-F238E27FC236}">
                <a16:creationId xmlns:a16="http://schemas.microsoft.com/office/drawing/2014/main" id="{377EEE91-CF83-4C87-A2E0-508A77E4F93D}"/>
              </a:ext>
            </a:extLst>
          </p:cNvPr>
          <p:cNvSpPr txBox="1"/>
          <p:nvPr/>
        </p:nvSpPr>
        <p:spPr>
          <a:xfrm>
            <a:off x="3220656" y="5207212"/>
            <a:ext cx="246091" cy="369332"/>
          </a:xfrm>
          <a:prstGeom prst="rect">
            <a:avLst/>
          </a:prstGeom>
          <a:noFill/>
        </p:spPr>
        <p:txBody>
          <a:bodyPr wrap="square" rtlCol="0">
            <a:spAutoFit/>
          </a:bodyPr>
          <a:lstStyle/>
          <a:p>
            <a:r>
              <a:rPr lang="en-US" altLang="zh-TW" dirty="0"/>
              <a:t>1</a:t>
            </a:r>
            <a:endParaRPr lang="zh-TW" altLang="en-US" dirty="0"/>
          </a:p>
        </p:txBody>
      </p:sp>
      <p:sp>
        <p:nvSpPr>
          <p:cNvPr id="44" name="文字方塊 43">
            <a:extLst>
              <a:ext uri="{FF2B5EF4-FFF2-40B4-BE49-F238E27FC236}">
                <a16:creationId xmlns:a16="http://schemas.microsoft.com/office/drawing/2014/main" id="{78A13171-C9EC-4D94-A0A0-361CC1C1BA8F}"/>
              </a:ext>
            </a:extLst>
          </p:cNvPr>
          <p:cNvSpPr txBox="1"/>
          <p:nvPr/>
        </p:nvSpPr>
        <p:spPr>
          <a:xfrm>
            <a:off x="2165080" y="5655681"/>
            <a:ext cx="246091" cy="369332"/>
          </a:xfrm>
          <a:prstGeom prst="rect">
            <a:avLst/>
          </a:prstGeom>
          <a:noFill/>
        </p:spPr>
        <p:txBody>
          <a:bodyPr wrap="square" rtlCol="0">
            <a:spAutoFit/>
          </a:bodyPr>
          <a:lstStyle/>
          <a:p>
            <a:r>
              <a:rPr lang="en-US" altLang="zh-TW" dirty="0"/>
              <a:t>1</a:t>
            </a:r>
            <a:endParaRPr lang="zh-TW" altLang="en-US" dirty="0"/>
          </a:p>
        </p:txBody>
      </p:sp>
      <p:sp>
        <p:nvSpPr>
          <p:cNvPr id="45" name="文字方塊 44">
            <a:extLst>
              <a:ext uri="{FF2B5EF4-FFF2-40B4-BE49-F238E27FC236}">
                <a16:creationId xmlns:a16="http://schemas.microsoft.com/office/drawing/2014/main" id="{FDC778DB-E9DE-42E9-9FAA-0B074B6E8926}"/>
              </a:ext>
            </a:extLst>
          </p:cNvPr>
          <p:cNvSpPr txBox="1"/>
          <p:nvPr/>
        </p:nvSpPr>
        <p:spPr>
          <a:xfrm>
            <a:off x="6612384" y="5095816"/>
            <a:ext cx="246091" cy="369332"/>
          </a:xfrm>
          <a:prstGeom prst="rect">
            <a:avLst/>
          </a:prstGeom>
          <a:noFill/>
        </p:spPr>
        <p:txBody>
          <a:bodyPr wrap="square" rtlCol="0">
            <a:spAutoFit/>
          </a:bodyPr>
          <a:lstStyle/>
          <a:p>
            <a:r>
              <a:rPr lang="en-US" altLang="zh-TW" dirty="0"/>
              <a:t>1</a:t>
            </a:r>
            <a:endParaRPr lang="zh-TW" altLang="en-US" dirty="0"/>
          </a:p>
        </p:txBody>
      </p:sp>
      <p:sp>
        <p:nvSpPr>
          <p:cNvPr id="46" name="文字方塊 45">
            <a:extLst>
              <a:ext uri="{FF2B5EF4-FFF2-40B4-BE49-F238E27FC236}">
                <a16:creationId xmlns:a16="http://schemas.microsoft.com/office/drawing/2014/main" id="{917BABCC-00B7-4DCB-A391-B8011F266835}"/>
              </a:ext>
            </a:extLst>
          </p:cNvPr>
          <p:cNvSpPr txBox="1"/>
          <p:nvPr/>
        </p:nvSpPr>
        <p:spPr>
          <a:xfrm>
            <a:off x="5616736" y="5622436"/>
            <a:ext cx="246091" cy="369332"/>
          </a:xfrm>
          <a:prstGeom prst="rect">
            <a:avLst/>
          </a:prstGeom>
          <a:noFill/>
        </p:spPr>
        <p:txBody>
          <a:bodyPr wrap="square" rtlCol="0">
            <a:spAutoFit/>
          </a:bodyPr>
          <a:lstStyle/>
          <a:p>
            <a:r>
              <a:rPr lang="en-US" altLang="zh-TW" dirty="0"/>
              <a:t>1</a:t>
            </a:r>
            <a:endParaRPr lang="zh-TW" altLang="en-US" dirty="0"/>
          </a:p>
        </p:txBody>
      </p:sp>
      <p:graphicFrame>
        <p:nvGraphicFramePr>
          <p:cNvPr id="48" name="表格 47">
            <a:extLst>
              <a:ext uri="{FF2B5EF4-FFF2-40B4-BE49-F238E27FC236}">
                <a16:creationId xmlns:a16="http://schemas.microsoft.com/office/drawing/2014/main" id="{BF41F278-0F2B-466C-81E4-E4E569195612}"/>
              </a:ext>
            </a:extLst>
          </p:cNvPr>
          <p:cNvGraphicFramePr>
            <a:graphicFrameLocks noGrp="1"/>
          </p:cNvGraphicFramePr>
          <p:nvPr>
            <p:extLst>
              <p:ext uri="{D42A27DB-BD31-4B8C-83A1-F6EECF244321}">
                <p14:modId xmlns:p14="http://schemas.microsoft.com/office/powerpoint/2010/main" val="4077589872"/>
              </p:ext>
            </p:extLst>
          </p:nvPr>
        </p:nvGraphicFramePr>
        <p:xfrm>
          <a:off x="7892250" y="365126"/>
          <a:ext cx="905522" cy="2560320"/>
        </p:xfrm>
        <a:graphic>
          <a:graphicData uri="http://schemas.openxmlformats.org/drawingml/2006/table">
            <a:tbl>
              <a:tblPr firstRow="1" bandRow="1">
                <a:tableStyleId>{5C22544A-7EE6-4342-B048-85BDC9FD1C3A}</a:tableStyleId>
              </a:tblPr>
              <a:tblGrid>
                <a:gridCol w="905522">
                  <a:extLst>
                    <a:ext uri="{9D8B030D-6E8A-4147-A177-3AD203B41FA5}">
                      <a16:colId xmlns:a16="http://schemas.microsoft.com/office/drawing/2014/main" val="3290188835"/>
                    </a:ext>
                  </a:extLst>
                </a:gridCol>
              </a:tblGrid>
              <a:tr h="365760">
                <a:tc>
                  <a:txBody>
                    <a:bodyPr/>
                    <a:lstStyle/>
                    <a:p>
                      <a:r>
                        <a:rPr lang="en-US" altLang="zh-TW" dirty="0"/>
                        <a:t>Code</a:t>
                      </a:r>
                      <a:endParaRPr lang="zh-TW" altLang="en-US" dirty="0"/>
                    </a:p>
                  </a:txBody>
                  <a:tcPr/>
                </a:tc>
                <a:extLst>
                  <a:ext uri="{0D108BD9-81ED-4DB2-BD59-A6C34878D82A}">
                    <a16:rowId xmlns:a16="http://schemas.microsoft.com/office/drawing/2014/main" val="3760538503"/>
                  </a:ext>
                </a:extLst>
              </a:tr>
              <a:tr h="365760">
                <a:tc>
                  <a:txBody>
                    <a:bodyPr/>
                    <a:lstStyle/>
                    <a:p>
                      <a:r>
                        <a:rPr lang="en-US" altLang="zh-TW" dirty="0"/>
                        <a:t>000</a:t>
                      </a:r>
                      <a:endParaRPr lang="zh-TW" altLang="en-US" dirty="0"/>
                    </a:p>
                  </a:txBody>
                  <a:tcPr/>
                </a:tc>
                <a:extLst>
                  <a:ext uri="{0D108BD9-81ED-4DB2-BD59-A6C34878D82A}">
                    <a16:rowId xmlns:a16="http://schemas.microsoft.com/office/drawing/2014/main" val="754380162"/>
                  </a:ext>
                </a:extLst>
              </a:tr>
              <a:tr h="365760">
                <a:tc>
                  <a:txBody>
                    <a:bodyPr/>
                    <a:lstStyle/>
                    <a:p>
                      <a:r>
                        <a:rPr lang="en-US" altLang="zh-TW" dirty="0"/>
                        <a:t>001</a:t>
                      </a:r>
                      <a:endParaRPr lang="zh-TW" altLang="en-US" dirty="0"/>
                    </a:p>
                  </a:txBody>
                  <a:tcPr/>
                </a:tc>
                <a:extLst>
                  <a:ext uri="{0D108BD9-81ED-4DB2-BD59-A6C34878D82A}">
                    <a16:rowId xmlns:a16="http://schemas.microsoft.com/office/drawing/2014/main" val="4278558304"/>
                  </a:ext>
                </a:extLst>
              </a:tr>
              <a:tr h="365760">
                <a:tc>
                  <a:txBody>
                    <a:bodyPr/>
                    <a:lstStyle/>
                    <a:p>
                      <a:r>
                        <a:rPr lang="en-US" altLang="zh-TW" dirty="0"/>
                        <a:t>01</a:t>
                      </a:r>
                      <a:endParaRPr lang="zh-TW" altLang="en-US" dirty="0"/>
                    </a:p>
                  </a:txBody>
                  <a:tcPr/>
                </a:tc>
                <a:extLst>
                  <a:ext uri="{0D108BD9-81ED-4DB2-BD59-A6C34878D82A}">
                    <a16:rowId xmlns:a16="http://schemas.microsoft.com/office/drawing/2014/main" val="3774627020"/>
                  </a:ext>
                </a:extLst>
              </a:tr>
              <a:tr h="365760">
                <a:tc>
                  <a:txBody>
                    <a:bodyPr/>
                    <a:lstStyle/>
                    <a:p>
                      <a:r>
                        <a:rPr lang="en-US" altLang="zh-TW" dirty="0"/>
                        <a:t>100</a:t>
                      </a:r>
                      <a:endParaRPr lang="zh-TW" altLang="en-US" dirty="0"/>
                    </a:p>
                  </a:txBody>
                  <a:tcPr/>
                </a:tc>
                <a:extLst>
                  <a:ext uri="{0D108BD9-81ED-4DB2-BD59-A6C34878D82A}">
                    <a16:rowId xmlns:a16="http://schemas.microsoft.com/office/drawing/2014/main" val="3067285995"/>
                  </a:ext>
                </a:extLst>
              </a:tr>
              <a:tr h="365760">
                <a:tc>
                  <a:txBody>
                    <a:bodyPr/>
                    <a:lstStyle/>
                    <a:p>
                      <a:r>
                        <a:rPr lang="en-US" altLang="zh-TW" dirty="0"/>
                        <a:t>101</a:t>
                      </a:r>
                      <a:endParaRPr lang="zh-TW" altLang="en-US" dirty="0"/>
                    </a:p>
                  </a:txBody>
                  <a:tcPr/>
                </a:tc>
                <a:extLst>
                  <a:ext uri="{0D108BD9-81ED-4DB2-BD59-A6C34878D82A}">
                    <a16:rowId xmlns:a16="http://schemas.microsoft.com/office/drawing/2014/main" val="2079225119"/>
                  </a:ext>
                </a:extLst>
              </a:tr>
              <a:tr h="365760">
                <a:tc>
                  <a:txBody>
                    <a:bodyPr/>
                    <a:lstStyle/>
                    <a:p>
                      <a:r>
                        <a:rPr lang="en-US" altLang="zh-TW" dirty="0"/>
                        <a:t>11</a:t>
                      </a:r>
                      <a:endParaRPr lang="zh-TW" altLang="en-US" dirty="0"/>
                    </a:p>
                  </a:txBody>
                  <a:tcPr/>
                </a:tc>
                <a:extLst>
                  <a:ext uri="{0D108BD9-81ED-4DB2-BD59-A6C34878D82A}">
                    <a16:rowId xmlns:a16="http://schemas.microsoft.com/office/drawing/2014/main" val="3766980837"/>
                  </a:ext>
                </a:extLst>
              </a:tr>
            </a:tbl>
          </a:graphicData>
        </a:graphic>
      </p:graphicFrame>
    </p:spTree>
    <p:extLst>
      <p:ext uri="{BB962C8B-B14F-4D97-AF65-F5344CB8AC3E}">
        <p14:creationId xmlns:p14="http://schemas.microsoft.com/office/powerpoint/2010/main" val="261490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ppt_x"/>
                                          </p:val>
                                        </p:tav>
                                        <p:tav tm="100000">
                                          <p:val>
                                            <p:strVal val="#ppt_x"/>
                                          </p:val>
                                        </p:tav>
                                      </p:tavLst>
                                    </p:anim>
                                    <p:anim calcmode="lin" valueType="num">
                                      <p:cBhvr additive="base">
                                        <p:cTn id="8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par>
                                <p:cTn id="88" presetID="10" presetClass="entr" presetSubtype="0" fill="hold"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par>
                                <p:cTn id="91" presetID="10"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500"/>
                                        <p:tgtEl>
                                          <p:spTgt spid="2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1000"/>
                                        <p:tgtEl>
                                          <p:spTgt spid="48"/>
                                        </p:tgtEl>
                                      </p:cBhvr>
                                    </p:animEffect>
                                    <p:anim calcmode="lin" valueType="num">
                                      <p:cBhvr>
                                        <p:cTn id="108" dur="1000" fill="hold"/>
                                        <p:tgtEl>
                                          <p:spTgt spid="48"/>
                                        </p:tgtEl>
                                        <p:attrNameLst>
                                          <p:attrName>ppt_x</p:attrName>
                                        </p:attrNameLst>
                                      </p:cBhvr>
                                      <p:tavLst>
                                        <p:tav tm="0">
                                          <p:val>
                                            <p:strVal val="#ppt_x"/>
                                          </p:val>
                                        </p:tav>
                                        <p:tav tm="100000">
                                          <p:val>
                                            <p:strVal val="#ppt_x"/>
                                          </p:val>
                                        </p:tav>
                                      </p:tavLst>
                                    </p:anim>
                                    <p:anim calcmode="lin" valueType="num">
                                      <p:cBhvr>
                                        <p:cTn id="10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37" grpId="0"/>
      <p:bldP spid="38" grpId="0"/>
      <p:bldP spid="39" grpId="0"/>
      <p:bldP spid="40" grpId="0"/>
      <p:bldP spid="41" grpId="0"/>
      <p:bldP spid="42" grpId="0"/>
      <p:bldP spid="43" grpId="0"/>
      <p:bldP spid="44" grpId="0"/>
      <p:bldP spid="45"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E8DF34-FAB2-453B-9C22-8A0E987B5F53}"/>
              </a:ext>
            </a:extLst>
          </p:cNvPr>
          <p:cNvSpPr>
            <a:spLocks noGrp="1"/>
          </p:cNvSpPr>
          <p:nvPr>
            <p:ph type="title"/>
          </p:nvPr>
        </p:nvSpPr>
        <p:spPr>
          <a:xfrm>
            <a:off x="628650" y="365126"/>
            <a:ext cx="5459845" cy="1325563"/>
          </a:xfrm>
        </p:spPr>
        <p:txBody>
          <a:bodyPr/>
          <a:lstStyle/>
          <a:p>
            <a:r>
              <a:rPr lang="en-US" altLang="zh-TW" dirty="0"/>
              <a:t>Encoding method</a:t>
            </a:r>
            <a:endParaRPr lang="zh-TW" altLang="en-US" dirty="0"/>
          </a:p>
        </p:txBody>
      </p:sp>
      <p:sp>
        <p:nvSpPr>
          <p:cNvPr id="3" name="內容版面配置區 2">
            <a:extLst>
              <a:ext uri="{FF2B5EF4-FFF2-40B4-BE49-F238E27FC236}">
                <a16:creationId xmlns:a16="http://schemas.microsoft.com/office/drawing/2014/main" id="{F7C49102-262E-4499-924A-9A29608309B6}"/>
              </a:ext>
            </a:extLst>
          </p:cNvPr>
          <p:cNvSpPr>
            <a:spLocks noGrp="1"/>
          </p:cNvSpPr>
          <p:nvPr>
            <p:ph idx="1"/>
          </p:nvPr>
        </p:nvSpPr>
        <p:spPr>
          <a:xfrm>
            <a:off x="628650" y="2575532"/>
            <a:ext cx="8416497" cy="4160520"/>
          </a:xfrm>
        </p:spPr>
        <p:txBody>
          <a:bodyPr>
            <a:normAutofit lnSpcReduction="10000"/>
          </a:bodyPr>
          <a:lstStyle/>
          <a:p>
            <a:r>
              <a:rPr lang="en-US" altLang="zh-TW" dirty="0"/>
              <a:t>Example : </a:t>
            </a:r>
            <a:r>
              <a:rPr lang="en-US" altLang="zh-TW" dirty="0" err="1"/>
              <a:t>Huffmannn</a:t>
            </a:r>
            <a:endParaRPr lang="en-US" altLang="zh-TW" dirty="0"/>
          </a:p>
          <a:p>
            <a:r>
              <a:rPr lang="en-US" altLang="zh-TW" dirty="0"/>
              <a:t>The size of one char is 1 byte. (</a:t>
            </a:r>
            <a:r>
              <a:rPr lang="zh-TW" altLang="en-US" dirty="0"/>
              <a:t> </a:t>
            </a:r>
            <a:r>
              <a:rPr lang="en-US" altLang="zh-TW" dirty="0"/>
              <a:t>=</a:t>
            </a:r>
            <a:r>
              <a:rPr lang="zh-TW" altLang="en-US" dirty="0"/>
              <a:t> </a:t>
            </a:r>
            <a:r>
              <a:rPr lang="en-US" altLang="zh-TW" dirty="0"/>
              <a:t>8 bits )</a:t>
            </a:r>
          </a:p>
          <a:p>
            <a:r>
              <a:rPr lang="en-US" altLang="zh-TW" dirty="0"/>
              <a:t>Originally the string "</a:t>
            </a:r>
            <a:r>
              <a:rPr lang="en-US" altLang="zh-TW" dirty="0" err="1"/>
              <a:t>Huffmannn</a:t>
            </a:r>
            <a:r>
              <a:rPr lang="en-US" altLang="zh-TW" dirty="0"/>
              <a:t>" needs to be stored in 72 bits ( = 9*8 )</a:t>
            </a:r>
          </a:p>
          <a:p>
            <a:r>
              <a:rPr lang="en-US" altLang="zh-TW" dirty="0"/>
              <a:t>Total length after encoding</a:t>
            </a:r>
          </a:p>
          <a:p>
            <a:pPr marL="0" indent="0">
              <a:buNone/>
            </a:pPr>
            <a:r>
              <a:rPr lang="en-US" altLang="zh-TW" dirty="0"/>
              <a:t>	 =</a:t>
            </a:r>
            <a:r>
              <a:rPr lang="zh-TW" altLang="en-US" dirty="0"/>
              <a:t> </a:t>
            </a:r>
            <a:r>
              <a:rPr lang="en-US" altLang="zh-TW" dirty="0"/>
              <a:t>1*3+1*3+2*2+1*3+1*3+3*2 </a:t>
            </a:r>
          </a:p>
          <a:p>
            <a:pPr marL="0" indent="0">
              <a:buNone/>
            </a:pPr>
            <a:r>
              <a:rPr lang="en-US" altLang="zh-TW" dirty="0"/>
              <a:t>	 =</a:t>
            </a:r>
            <a:r>
              <a:rPr lang="zh-TW" altLang="en-US" dirty="0"/>
              <a:t> </a:t>
            </a:r>
            <a:r>
              <a:rPr lang="en-US" altLang="zh-TW" dirty="0"/>
              <a:t>3+3+4+3+3+6</a:t>
            </a:r>
          </a:p>
          <a:p>
            <a:pPr marL="0" indent="0">
              <a:buNone/>
            </a:pPr>
            <a:r>
              <a:rPr lang="en-US" altLang="zh-TW" dirty="0"/>
              <a:t>	</a:t>
            </a:r>
            <a:r>
              <a:rPr lang="zh-TW" altLang="en-US" dirty="0"/>
              <a:t> </a:t>
            </a:r>
            <a:r>
              <a:rPr lang="en-US" altLang="zh-TW" dirty="0"/>
              <a:t>= 22 bits</a:t>
            </a:r>
          </a:p>
          <a:p>
            <a:pPr marL="0" indent="0">
              <a:buNone/>
            </a:pP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6C7B683-BC5F-484E-86EA-80F358BF5ABA}"/>
              </a:ext>
            </a:extLst>
          </p:cNvPr>
          <p:cNvSpPr>
            <a:spLocks noGrp="1"/>
          </p:cNvSpPr>
          <p:nvPr>
            <p:ph type="sldNum" sz="quarter" idx="12"/>
          </p:nvPr>
        </p:nvSpPr>
        <p:spPr/>
        <p:txBody>
          <a:bodyPr/>
          <a:lstStyle/>
          <a:p>
            <a:fld id="{51845F5A-061D-4825-9AE9-D7794091C6CF}" type="slidenum">
              <a:rPr lang="en-US" smtClean="0"/>
              <a:pPr/>
              <a:t>11</a:t>
            </a:fld>
            <a:endParaRPr lang="en-US" dirty="0"/>
          </a:p>
        </p:txBody>
      </p:sp>
      <p:graphicFrame>
        <p:nvGraphicFramePr>
          <p:cNvPr id="7" name="表格 6">
            <a:extLst>
              <a:ext uri="{FF2B5EF4-FFF2-40B4-BE49-F238E27FC236}">
                <a16:creationId xmlns:a16="http://schemas.microsoft.com/office/drawing/2014/main" id="{7C9B4DC1-B70B-46E3-9F23-CE349A6B3383}"/>
              </a:ext>
            </a:extLst>
          </p:cNvPr>
          <p:cNvGraphicFramePr>
            <a:graphicFrameLocks noGrp="1"/>
          </p:cNvGraphicFramePr>
          <p:nvPr>
            <p:extLst>
              <p:ext uri="{D42A27DB-BD31-4B8C-83A1-F6EECF244321}">
                <p14:modId xmlns:p14="http://schemas.microsoft.com/office/powerpoint/2010/main" val="1384535018"/>
              </p:ext>
            </p:extLst>
          </p:nvPr>
        </p:nvGraphicFramePr>
        <p:xfrm>
          <a:off x="6088495" y="366268"/>
          <a:ext cx="1604146" cy="2560320"/>
        </p:xfrm>
        <a:graphic>
          <a:graphicData uri="http://schemas.openxmlformats.org/drawingml/2006/table">
            <a:tbl>
              <a:tblPr firstRow="1" bandRow="1">
                <a:tableStyleId>{5C22544A-7EE6-4342-B048-85BDC9FD1C3A}</a:tableStyleId>
              </a:tblPr>
              <a:tblGrid>
                <a:gridCol w="802073">
                  <a:extLst>
                    <a:ext uri="{9D8B030D-6E8A-4147-A177-3AD203B41FA5}">
                      <a16:colId xmlns:a16="http://schemas.microsoft.com/office/drawing/2014/main" val="892426021"/>
                    </a:ext>
                  </a:extLst>
                </a:gridCol>
                <a:gridCol w="802073">
                  <a:extLst>
                    <a:ext uri="{9D8B030D-6E8A-4147-A177-3AD203B41FA5}">
                      <a16:colId xmlns:a16="http://schemas.microsoft.com/office/drawing/2014/main" val="3828443049"/>
                    </a:ext>
                  </a:extLst>
                </a:gridCol>
              </a:tblGrid>
              <a:tr h="322177">
                <a:tc>
                  <a:txBody>
                    <a:bodyPr/>
                    <a:lstStyle/>
                    <a:p>
                      <a:r>
                        <a:rPr lang="en-US" altLang="zh-TW" dirty="0"/>
                        <a:t>Char</a:t>
                      </a:r>
                      <a:endParaRPr lang="zh-TW" altLang="en-US" dirty="0"/>
                    </a:p>
                  </a:txBody>
                  <a:tcPr/>
                </a:tc>
                <a:tc>
                  <a:txBody>
                    <a:bodyPr/>
                    <a:lstStyle/>
                    <a:p>
                      <a:r>
                        <a:rPr lang="en-US" altLang="zh-TW" dirty="0"/>
                        <a:t>Freq</a:t>
                      </a:r>
                      <a:endParaRPr lang="zh-TW" altLang="en-US" dirty="0"/>
                    </a:p>
                  </a:txBody>
                  <a:tcPr/>
                </a:tc>
                <a:extLst>
                  <a:ext uri="{0D108BD9-81ED-4DB2-BD59-A6C34878D82A}">
                    <a16:rowId xmlns:a16="http://schemas.microsoft.com/office/drawing/2014/main" val="2576664861"/>
                  </a:ext>
                </a:extLst>
              </a:tr>
              <a:tr h="322177">
                <a:tc>
                  <a:txBody>
                    <a:bodyPr/>
                    <a:lstStyle/>
                    <a:p>
                      <a:r>
                        <a:rPr lang="en-US" altLang="zh-TW" dirty="0"/>
                        <a:t>H</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1696457655"/>
                  </a:ext>
                </a:extLst>
              </a:tr>
              <a:tr h="322177">
                <a:tc>
                  <a:txBody>
                    <a:bodyPr/>
                    <a:lstStyle/>
                    <a:p>
                      <a:r>
                        <a:rPr lang="en-US" altLang="zh-TW" dirty="0"/>
                        <a:t>u</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2363881229"/>
                  </a:ext>
                </a:extLst>
              </a:tr>
              <a:tr h="322177">
                <a:tc>
                  <a:txBody>
                    <a:bodyPr/>
                    <a:lstStyle/>
                    <a:p>
                      <a:r>
                        <a:rPr lang="en-US" altLang="zh-TW" dirty="0"/>
                        <a:t>f</a:t>
                      </a:r>
                      <a:endParaRPr lang="zh-TW" altLang="en-US" dirty="0"/>
                    </a:p>
                  </a:txBody>
                  <a:tcPr/>
                </a:tc>
                <a:tc>
                  <a:txBody>
                    <a:bodyPr/>
                    <a:lstStyle/>
                    <a:p>
                      <a:r>
                        <a:rPr lang="en-US" altLang="zh-TW" dirty="0"/>
                        <a:t>2</a:t>
                      </a:r>
                      <a:endParaRPr lang="zh-TW" altLang="en-US" dirty="0"/>
                    </a:p>
                  </a:txBody>
                  <a:tcPr/>
                </a:tc>
                <a:extLst>
                  <a:ext uri="{0D108BD9-81ED-4DB2-BD59-A6C34878D82A}">
                    <a16:rowId xmlns:a16="http://schemas.microsoft.com/office/drawing/2014/main" val="4251012368"/>
                  </a:ext>
                </a:extLst>
              </a:tr>
              <a:tr h="322177">
                <a:tc>
                  <a:txBody>
                    <a:bodyPr/>
                    <a:lstStyle/>
                    <a:p>
                      <a:r>
                        <a:rPr lang="en-US" altLang="zh-TW" dirty="0"/>
                        <a:t>m</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2513271634"/>
                  </a:ext>
                </a:extLst>
              </a:tr>
              <a:tr h="322177">
                <a:tc>
                  <a:txBody>
                    <a:bodyPr/>
                    <a:lstStyle/>
                    <a:p>
                      <a:r>
                        <a:rPr lang="en-US" altLang="zh-TW" dirty="0"/>
                        <a:t>a</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516590819"/>
                  </a:ext>
                </a:extLst>
              </a:tr>
              <a:tr h="322177">
                <a:tc>
                  <a:txBody>
                    <a:bodyPr/>
                    <a:lstStyle/>
                    <a:p>
                      <a:r>
                        <a:rPr lang="en-US" altLang="zh-TW" dirty="0"/>
                        <a:t>n</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2467538845"/>
                  </a:ext>
                </a:extLst>
              </a:tr>
            </a:tbl>
          </a:graphicData>
        </a:graphic>
      </p:graphicFrame>
      <p:graphicFrame>
        <p:nvGraphicFramePr>
          <p:cNvPr id="8" name="表格 7">
            <a:extLst>
              <a:ext uri="{FF2B5EF4-FFF2-40B4-BE49-F238E27FC236}">
                <a16:creationId xmlns:a16="http://schemas.microsoft.com/office/drawing/2014/main" id="{49CACF04-E589-4742-9AF4-64807CD06EA8}"/>
              </a:ext>
            </a:extLst>
          </p:cNvPr>
          <p:cNvGraphicFramePr>
            <a:graphicFrameLocks noGrp="1"/>
          </p:cNvGraphicFramePr>
          <p:nvPr>
            <p:extLst>
              <p:ext uri="{D42A27DB-BD31-4B8C-83A1-F6EECF244321}">
                <p14:modId xmlns:p14="http://schemas.microsoft.com/office/powerpoint/2010/main" val="2487661699"/>
              </p:ext>
            </p:extLst>
          </p:nvPr>
        </p:nvGraphicFramePr>
        <p:xfrm>
          <a:off x="7892250" y="365126"/>
          <a:ext cx="905522" cy="2560320"/>
        </p:xfrm>
        <a:graphic>
          <a:graphicData uri="http://schemas.openxmlformats.org/drawingml/2006/table">
            <a:tbl>
              <a:tblPr firstRow="1" bandRow="1">
                <a:tableStyleId>{5C22544A-7EE6-4342-B048-85BDC9FD1C3A}</a:tableStyleId>
              </a:tblPr>
              <a:tblGrid>
                <a:gridCol w="905522">
                  <a:extLst>
                    <a:ext uri="{9D8B030D-6E8A-4147-A177-3AD203B41FA5}">
                      <a16:colId xmlns:a16="http://schemas.microsoft.com/office/drawing/2014/main" val="3290188835"/>
                    </a:ext>
                  </a:extLst>
                </a:gridCol>
              </a:tblGrid>
              <a:tr h="365760">
                <a:tc>
                  <a:txBody>
                    <a:bodyPr/>
                    <a:lstStyle/>
                    <a:p>
                      <a:r>
                        <a:rPr lang="en-US" altLang="zh-TW" dirty="0"/>
                        <a:t>Code</a:t>
                      </a:r>
                      <a:endParaRPr lang="zh-TW" altLang="en-US" dirty="0"/>
                    </a:p>
                  </a:txBody>
                  <a:tcPr/>
                </a:tc>
                <a:extLst>
                  <a:ext uri="{0D108BD9-81ED-4DB2-BD59-A6C34878D82A}">
                    <a16:rowId xmlns:a16="http://schemas.microsoft.com/office/drawing/2014/main" val="3760538503"/>
                  </a:ext>
                </a:extLst>
              </a:tr>
              <a:tr h="365760">
                <a:tc>
                  <a:txBody>
                    <a:bodyPr/>
                    <a:lstStyle/>
                    <a:p>
                      <a:r>
                        <a:rPr lang="en-US" altLang="zh-TW" dirty="0"/>
                        <a:t>000</a:t>
                      </a:r>
                      <a:endParaRPr lang="zh-TW" altLang="en-US" dirty="0"/>
                    </a:p>
                  </a:txBody>
                  <a:tcPr/>
                </a:tc>
                <a:extLst>
                  <a:ext uri="{0D108BD9-81ED-4DB2-BD59-A6C34878D82A}">
                    <a16:rowId xmlns:a16="http://schemas.microsoft.com/office/drawing/2014/main" val="754380162"/>
                  </a:ext>
                </a:extLst>
              </a:tr>
              <a:tr h="365760">
                <a:tc>
                  <a:txBody>
                    <a:bodyPr/>
                    <a:lstStyle/>
                    <a:p>
                      <a:r>
                        <a:rPr lang="en-US" altLang="zh-TW" dirty="0"/>
                        <a:t>001</a:t>
                      </a:r>
                      <a:endParaRPr lang="zh-TW" altLang="en-US" dirty="0"/>
                    </a:p>
                  </a:txBody>
                  <a:tcPr/>
                </a:tc>
                <a:extLst>
                  <a:ext uri="{0D108BD9-81ED-4DB2-BD59-A6C34878D82A}">
                    <a16:rowId xmlns:a16="http://schemas.microsoft.com/office/drawing/2014/main" val="4278558304"/>
                  </a:ext>
                </a:extLst>
              </a:tr>
              <a:tr h="365760">
                <a:tc>
                  <a:txBody>
                    <a:bodyPr/>
                    <a:lstStyle/>
                    <a:p>
                      <a:r>
                        <a:rPr lang="en-US" altLang="zh-TW" dirty="0"/>
                        <a:t>01</a:t>
                      </a:r>
                      <a:endParaRPr lang="zh-TW" altLang="en-US" dirty="0"/>
                    </a:p>
                  </a:txBody>
                  <a:tcPr/>
                </a:tc>
                <a:extLst>
                  <a:ext uri="{0D108BD9-81ED-4DB2-BD59-A6C34878D82A}">
                    <a16:rowId xmlns:a16="http://schemas.microsoft.com/office/drawing/2014/main" val="3774627020"/>
                  </a:ext>
                </a:extLst>
              </a:tr>
              <a:tr h="365760">
                <a:tc>
                  <a:txBody>
                    <a:bodyPr/>
                    <a:lstStyle/>
                    <a:p>
                      <a:r>
                        <a:rPr lang="en-US" altLang="zh-TW" dirty="0"/>
                        <a:t>100</a:t>
                      </a:r>
                      <a:endParaRPr lang="zh-TW" altLang="en-US" dirty="0"/>
                    </a:p>
                  </a:txBody>
                  <a:tcPr/>
                </a:tc>
                <a:extLst>
                  <a:ext uri="{0D108BD9-81ED-4DB2-BD59-A6C34878D82A}">
                    <a16:rowId xmlns:a16="http://schemas.microsoft.com/office/drawing/2014/main" val="3067285995"/>
                  </a:ext>
                </a:extLst>
              </a:tr>
              <a:tr h="365760">
                <a:tc>
                  <a:txBody>
                    <a:bodyPr/>
                    <a:lstStyle/>
                    <a:p>
                      <a:r>
                        <a:rPr lang="en-US" altLang="zh-TW" dirty="0"/>
                        <a:t>101</a:t>
                      </a:r>
                      <a:endParaRPr lang="zh-TW" altLang="en-US" dirty="0"/>
                    </a:p>
                  </a:txBody>
                  <a:tcPr/>
                </a:tc>
                <a:extLst>
                  <a:ext uri="{0D108BD9-81ED-4DB2-BD59-A6C34878D82A}">
                    <a16:rowId xmlns:a16="http://schemas.microsoft.com/office/drawing/2014/main" val="2079225119"/>
                  </a:ext>
                </a:extLst>
              </a:tr>
              <a:tr h="365760">
                <a:tc>
                  <a:txBody>
                    <a:bodyPr/>
                    <a:lstStyle/>
                    <a:p>
                      <a:r>
                        <a:rPr lang="en-US" altLang="zh-TW" dirty="0"/>
                        <a:t>11</a:t>
                      </a:r>
                      <a:endParaRPr lang="zh-TW" altLang="en-US" dirty="0"/>
                    </a:p>
                  </a:txBody>
                  <a:tcPr/>
                </a:tc>
                <a:extLst>
                  <a:ext uri="{0D108BD9-81ED-4DB2-BD59-A6C34878D82A}">
                    <a16:rowId xmlns:a16="http://schemas.microsoft.com/office/drawing/2014/main" val="3766980837"/>
                  </a:ext>
                </a:extLst>
              </a:tr>
            </a:tbl>
          </a:graphicData>
        </a:graphic>
      </p:graphicFrame>
    </p:spTree>
    <p:extLst>
      <p:ext uri="{BB962C8B-B14F-4D97-AF65-F5344CB8AC3E}">
        <p14:creationId xmlns:p14="http://schemas.microsoft.com/office/powerpoint/2010/main" val="173554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22ED7326-1972-4F8B-A2A3-566D7365AA34}"/>
                  </a:ext>
                </a:extLst>
              </p:cNvPr>
              <p:cNvSpPr>
                <a:spLocks noGrp="1"/>
              </p:cNvSpPr>
              <p:nvPr>
                <p:ph idx="1"/>
              </p:nvPr>
            </p:nvSpPr>
            <p:spPr>
              <a:xfrm>
                <a:off x="628649" y="1990724"/>
                <a:ext cx="8144648" cy="4365627"/>
              </a:xfrm>
            </p:spPr>
            <p:txBody>
              <a:bodyPr>
                <a:normAutofit/>
              </a:bodyPr>
              <a:lstStyle/>
              <a:p>
                <a:r>
                  <a:rPr lang="en-US" altLang="zh-TW" dirty="0"/>
                  <a:t>Read input_2.txt</a:t>
                </a:r>
              </a:p>
              <a:p>
                <a:r>
                  <a:rPr lang="en-US" altLang="zh-TW" dirty="0"/>
                  <a:t>In input_2.txt, the first line contains one integer m.</a:t>
                </a:r>
              </a:p>
              <a:p>
                <a:pPr lvl="1"/>
                <a:r>
                  <a:rPr lang="en-US" altLang="zh-TW" dirty="0"/>
                  <a:t>m indicates how</a:t>
                </a:r>
                <a:r>
                  <a:rPr lang="zh-TW" altLang="en-US" dirty="0"/>
                  <a:t> </a:t>
                </a:r>
                <a:r>
                  <a:rPr lang="en-US" altLang="zh-TW" dirty="0"/>
                  <a:t>many input strings.</a:t>
                </a:r>
              </a:p>
              <a:p>
                <a:pPr lvl="1"/>
                <a:r>
                  <a:rPr lang="en-US" altLang="zh-TW" dirty="0"/>
                  <a:t>(</a:t>
                </a:r>
                <a14:m>
                  <m:oMath xmlns:m="http://schemas.openxmlformats.org/officeDocument/2006/math">
                    <m:r>
                      <a:rPr lang="en-US" altLang="zh-TW" dirty="0">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𝑚</m:t>
                    </m:r>
                    <m:r>
                      <a:rPr lang="en-US" altLang="zh-TW" i="1">
                        <a:latin typeface="Cambria Math" panose="02040503050406030204" pitchFamily="18" charset="0"/>
                        <a:ea typeface="Cambria Math" panose="02040503050406030204" pitchFamily="18" charset="0"/>
                      </a:rPr>
                      <m:t>≤100</m:t>
                    </m:r>
                  </m:oMath>
                </a14:m>
                <a:r>
                  <a:rPr lang="zh-TW" altLang="en-US" dirty="0"/>
                  <a:t>，</a:t>
                </a:r>
                <a:r>
                  <a:rPr lang="en-US" altLang="zh-TW" dirty="0"/>
                  <a:t>String length: 1~1000)</a:t>
                </a:r>
                <a:r>
                  <a:rPr lang="zh-TW" altLang="en-US" dirty="0"/>
                  <a:t>。</a:t>
                </a:r>
                <a:endParaRPr lang="en-US" altLang="zh-TW" dirty="0"/>
              </a:p>
              <a:p>
                <a:pPr lvl="1"/>
                <a:r>
                  <a:rPr lang="en-US" altLang="zh-TW" dirty="0"/>
                  <a:t>If m==0, it means there is no test data.</a:t>
                </a:r>
              </a:p>
              <a:p>
                <a:r>
                  <a:rPr lang="en-US" altLang="zh-TW" dirty="0"/>
                  <a:t>Print out the total length of the input string after encoding on the screen.</a:t>
                </a:r>
              </a:p>
            </p:txBody>
          </p:sp>
        </mc:Choice>
        <mc:Fallback>
          <p:sp>
            <p:nvSpPr>
              <p:cNvPr id="3" name="內容版面配置區 2">
                <a:extLst>
                  <a:ext uri="{FF2B5EF4-FFF2-40B4-BE49-F238E27FC236}">
                    <a16:creationId xmlns:a16="http://schemas.microsoft.com/office/drawing/2014/main" id="{22ED7326-1972-4F8B-A2A3-566D7365AA34}"/>
                  </a:ext>
                </a:extLst>
              </p:cNvPr>
              <p:cNvSpPr>
                <a:spLocks noGrp="1" noRot="1" noChangeAspect="1" noMove="1" noResize="1" noEditPoints="1" noAdjustHandles="1" noChangeArrowheads="1" noChangeShapeType="1" noTextEdit="1"/>
              </p:cNvSpPr>
              <p:nvPr>
                <p:ph idx="1"/>
              </p:nvPr>
            </p:nvSpPr>
            <p:spPr>
              <a:xfrm>
                <a:off x="628649" y="1990724"/>
                <a:ext cx="8144648" cy="4365627"/>
              </a:xfrm>
              <a:blipFill>
                <a:blip r:embed="rId2"/>
                <a:stretch>
                  <a:fillRect l="-1347" t="-1536"/>
                </a:stretch>
              </a:blipFill>
            </p:spPr>
            <p:txBody>
              <a:bodyPr/>
              <a:lstStyle/>
              <a:p>
                <a:r>
                  <a:rPr lang="zh-TW" altLang="en-US">
                    <a:noFill/>
                  </a:rPr>
                  <a:t> </a:t>
                </a:r>
              </a:p>
            </p:txBody>
          </p:sp>
        </mc:Fallback>
      </mc:AlternateContent>
      <p:sp>
        <p:nvSpPr>
          <p:cNvPr id="5" name="標題 1">
            <a:extLst>
              <a:ext uri="{FF2B5EF4-FFF2-40B4-BE49-F238E27FC236}">
                <a16:creationId xmlns:a16="http://schemas.microsoft.com/office/drawing/2014/main" id="{93088D77-3651-4271-B852-9D4155D739E7}"/>
              </a:ext>
            </a:extLst>
          </p:cNvPr>
          <p:cNvSpPr>
            <a:spLocks noGrp="1"/>
          </p:cNvSpPr>
          <p:nvPr>
            <p:ph type="title"/>
          </p:nvPr>
        </p:nvSpPr>
        <p:spPr>
          <a:xfrm>
            <a:off x="628650" y="365126"/>
            <a:ext cx="7886700" cy="1325563"/>
          </a:xfrm>
        </p:spPr>
        <p:txBody>
          <a:bodyPr/>
          <a:lstStyle/>
          <a:p>
            <a:r>
              <a:rPr lang="en-US" altLang="zh-TW" dirty="0"/>
              <a:t>Input / Output</a:t>
            </a:r>
            <a:endParaRPr lang="zh-TW" altLang="en-US" dirty="0"/>
          </a:p>
        </p:txBody>
      </p:sp>
      <p:sp>
        <p:nvSpPr>
          <p:cNvPr id="2" name="投影片編號版面配置區 1">
            <a:extLst>
              <a:ext uri="{FF2B5EF4-FFF2-40B4-BE49-F238E27FC236}">
                <a16:creationId xmlns:a16="http://schemas.microsoft.com/office/drawing/2014/main" id="{0D908F3B-8AD2-46C5-9F7D-296E17E24845}"/>
              </a:ext>
            </a:extLst>
          </p:cNvPr>
          <p:cNvSpPr>
            <a:spLocks noGrp="1"/>
          </p:cNvSpPr>
          <p:nvPr>
            <p:ph type="sldNum" sz="quarter" idx="12"/>
          </p:nvPr>
        </p:nvSpPr>
        <p:spPr/>
        <p:txBody>
          <a:bodyPr/>
          <a:lstStyle/>
          <a:p>
            <a:fld id="{51845F5A-061D-4825-9AE9-D7794091C6CF}" type="slidenum">
              <a:rPr lang="en-US" smtClean="0"/>
              <a:t>12</a:t>
            </a:fld>
            <a:endParaRPr lang="en-US"/>
          </a:p>
        </p:txBody>
      </p:sp>
    </p:spTree>
    <p:extLst>
      <p:ext uri="{BB962C8B-B14F-4D97-AF65-F5344CB8AC3E}">
        <p14:creationId xmlns:p14="http://schemas.microsoft.com/office/powerpoint/2010/main" val="220627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7F7EB-7E1C-424E-AF2C-2794B4B0B4E2}"/>
              </a:ext>
            </a:extLst>
          </p:cNvPr>
          <p:cNvSpPr>
            <a:spLocks noGrp="1"/>
          </p:cNvSpPr>
          <p:nvPr>
            <p:ph type="title"/>
          </p:nvPr>
        </p:nvSpPr>
        <p:spPr/>
        <p:txBody>
          <a:bodyPr/>
          <a:lstStyle/>
          <a:p>
            <a:r>
              <a:rPr lang="en-US" altLang="zh-TW" dirty="0"/>
              <a:t>Example</a:t>
            </a:r>
            <a:endParaRPr lang="zh-TW" altLang="en-US" dirty="0"/>
          </a:p>
        </p:txBody>
      </p:sp>
      <p:sp>
        <p:nvSpPr>
          <p:cNvPr id="3" name="內容版面配置區 2">
            <a:extLst>
              <a:ext uri="{FF2B5EF4-FFF2-40B4-BE49-F238E27FC236}">
                <a16:creationId xmlns:a16="http://schemas.microsoft.com/office/drawing/2014/main" id="{2ABD6478-6A9A-4839-B85F-ED92AAB6B7E3}"/>
              </a:ext>
            </a:extLst>
          </p:cNvPr>
          <p:cNvSpPr>
            <a:spLocks noGrp="1"/>
          </p:cNvSpPr>
          <p:nvPr>
            <p:ph idx="1"/>
          </p:nvPr>
        </p:nvSpPr>
        <p:spPr>
          <a:xfrm>
            <a:off x="790112" y="1949502"/>
            <a:ext cx="4872177" cy="4589411"/>
          </a:xfrm>
        </p:spPr>
        <p:txBody>
          <a:bodyPr>
            <a:normAutofit/>
          </a:bodyPr>
          <a:lstStyle/>
          <a:p>
            <a:pPr marL="0" indent="0">
              <a:buNone/>
            </a:pPr>
            <a:r>
              <a:rPr lang="en-US" altLang="zh-TW" b="1" dirty="0"/>
              <a:t>(input)</a:t>
            </a:r>
          </a:p>
          <a:p>
            <a:pPr marL="0" indent="0">
              <a:buNone/>
            </a:pPr>
            <a:r>
              <a:rPr lang="en-US" altLang="zh-TW" dirty="0"/>
              <a:t>2</a:t>
            </a:r>
          </a:p>
          <a:p>
            <a:pPr marL="0" indent="0">
              <a:buNone/>
            </a:pPr>
            <a:r>
              <a:rPr lang="en-US" altLang="zh-TW" dirty="0"/>
              <a:t>Hello!</a:t>
            </a:r>
          </a:p>
          <a:p>
            <a:pPr marL="0" indent="0">
              <a:buNone/>
            </a:pPr>
            <a:r>
              <a:rPr lang="en-US" altLang="zh-TW" dirty="0" err="1"/>
              <a:t>oH</a:t>
            </a:r>
            <a:r>
              <a:rPr lang="en-US" altLang="zh-TW" dirty="0"/>
              <a:t> He </a:t>
            </a:r>
            <a:r>
              <a:rPr lang="en-US" altLang="zh-TW" dirty="0" err="1"/>
              <a:t>lolo</a:t>
            </a:r>
            <a:r>
              <a:rPr lang="en-US" altLang="zh-TW" dirty="0"/>
              <a:t> </a:t>
            </a:r>
          </a:p>
          <a:p>
            <a:pPr marL="0" indent="0">
              <a:buNone/>
            </a:pPr>
            <a:r>
              <a:rPr lang="en-US" altLang="zh-TW" dirty="0"/>
              <a:t>0</a:t>
            </a:r>
          </a:p>
          <a:p>
            <a:pPr marL="0" indent="0">
              <a:buNone/>
            </a:pPr>
            <a:r>
              <a:rPr lang="en-US" altLang="zh-TW" b="1" dirty="0"/>
              <a:t>(output)</a:t>
            </a:r>
          </a:p>
          <a:p>
            <a:pPr marL="0" indent="0">
              <a:buNone/>
            </a:pPr>
            <a:r>
              <a:rPr lang="en-US" altLang="zh-TW" dirty="0"/>
              <a:t>40</a:t>
            </a:r>
          </a:p>
          <a:p>
            <a:pPr marL="0" indent="0">
              <a:buNone/>
            </a:pPr>
            <a:endParaRPr lang="zh-TW" altLang="en-US" dirty="0"/>
          </a:p>
        </p:txBody>
      </p:sp>
      <p:graphicFrame>
        <p:nvGraphicFramePr>
          <p:cNvPr id="6" name="表格 5">
            <a:extLst>
              <a:ext uri="{FF2B5EF4-FFF2-40B4-BE49-F238E27FC236}">
                <a16:creationId xmlns:a16="http://schemas.microsoft.com/office/drawing/2014/main" id="{2DE4889C-C3B8-4872-A33B-4CAB9F5FB925}"/>
              </a:ext>
            </a:extLst>
          </p:cNvPr>
          <p:cNvGraphicFramePr>
            <a:graphicFrameLocks noGrp="1"/>
          </p:cNvGraphicFramePr>
          <p:nvPr>
            <p:extLst>
              <p:ext uri="{D42A27DB-BD31-4B8C-83A1-F6EECF244321}">
                <p14:modId xmlns:p14="http://schemas.microsoft.com/office/powerpoint/2010/main" val="1207819256"/>
              </p:ext>
            </p:extLst>
          </p:nvPr>
        </p:nvGraphicFramePr>
        <p:xfrm>
          <a:off x="4572000" y="1949502"/>
          <a:ext cx="3333750" cy="2564450"/>
        </p:xfrm>
        <a:graphic>
          <a:graphicData uri="http://schemas.openxmlformats.org/drawingml/2006/table">
            <a:tbl>
              <a:tblPr firstRow="1" bandRow="1">
                <a:tableStyleId>{5C22544A-7EE6-4342-B048-85BDC9FD1C3A}</a:tableStyleId>
              </a:tblPr>
              <a:tblGrid>
                <a:gridCol w="1111250">
                  <a:extLst>
                    <a:ext uri="{9D8B030D-6E8A-4147-A177-3AD203B41FA5}">
                      <a16:colId xmlns:a16="http://schemas.microsoft.com/office/drawing/2014/main" val="3963917875"/>
                    </a:ext>
                  </a:extLst>
                </a:gridCol>
                <a:gridCol w="1111250">
                  <a:extLst>
                    <a:ext uri="{9D8B030D-6E8A-4147-A177-3AD203B41FA5}">
                      <a16:colId xmlns:a16="http://schemas.microsoft.com/office/drawing/2014/main" val="605434816"/>
                    </a:ext>
                  </a:extLst>
                </a:gridCol>
                <a:gridCol w="1111250">
                  <a:extLst>
                    <a:ext uri="{9D8B030D-6E8A-4147-A177-3AD203B41FA5}">
                      <a16:colId xmlns:a16="http://schemas.microsoft.com/office/drawing/2014/main" val="2167928569"/>
                    </a:ext>
                  </a:extLst>
                </a:gridCol>
              </a:tblGrid>
              <a:tr h="366350">
                <a:tc>
                  <a:txBody>
                    <a:bodyPr/>
                    <a:lstStyle/>
                    <a:p>
                      <a:r>
                        <a:rPr lang="en-US" altLang="zh-TW" dirty="0"/>
                        <a:t>Char</a:t>
                      </a:r>
                      <a:endParaRPr lang="zh-TW" altLang="en-US" dirty="0"/>
                    </a:p>
                  </a:txBody>
                  <a:tcPr/>
                </a:tc>
                <a:tc>
                  <a:txBody>
                    <a:bodyPr/>
                    <a:lstStyle/>
                    <a:p>
                      <a:r>
                        <a:rPr lang="en-US" altLang="zh-TW" dirty="0"/>
                        <a:t>Freq</a:t>
                      </a:r>
                      <a:endParaRPr lang="zh-TW" altLang="en-US" dirty="0"/>
                    </a:p>
                  </a:txBody>
                  <a:tcPr/>
                </a:tc>
                <a:tc>
                  <a:txBody>
                    <a:bodyPr/>
                    <a:lstStyle/>
                    <a:p>
                      <a:r>
                        <a:rPr lang="en-US" altLang="zh-TW" dirty="0"/>
                        <a:t>Code</a:t>
                      </a:r>
                      <a:endParaRPr lang="zh-TW" altLang="en-US" dirty="0"/>
                    </a:p>
                  </a:txBody>
                  <a:tcPr/>
                </a:tc>
                <a:extLst>
                  <a:ext uri="{0D108BD9-81ED-4DB2-BD59-A6C34878D82A}">
                    <a16:rowId xmlns:a16="http://schemas.microsoft.com/office/drawing/2014/main" val="3192307638"/>
                  </a:ext>
                </a:extLst>
              </a:tr>
              <a:tr h="366350">
                <a:tc>
                  <a:txBody>
                    <a:bodyPr/>
                    <a:lstStyle/>
                    <a:p>
                      <a:r>
                        <a:rPr lang="en-US" altLang="zh-TW" dirty="0"/>
                        <a:t>l</a:t>
                      </a:r>
                      <a:endParaRPr lang="zh-TW" altLang="en-US" dirty="0"/>
                    </a:p>
                  </a:txBody>
                  <a:tcPr/>
                </a:tc>
                <a:tc>
                  <a:txBody>
                    <a:bodyPr/>
                    <a:lstStyle/>
                    <a:p>
                      <a:r>
                        <a:rPr lang="en-US" altLang="zh-TW" dirty="0"/>
                        <a:t>4</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1050626740"/>
                  </a:ext>
                </a:extLst>
              </a:tr>
              <a:tr h="366350">
                <a:tc>
                  <a:txBody>
                    <a:bodyPr/>
                    <a:lstStyle/>
                    <a:p>
                      <a:r>
                        <a:rPr lang="en-US" altLang="zh-TW" dirty="0"/>
                        <a:t>o</a:t>
                      </a:r>
                      <a:endParaRPr lang="zh-TW" altLang="en-US" dirty="0"/>
                    </a:p>
                  </a:txBody>
                  <a:tcPr/>
                </a:tc>
                <a:tc>
                  <a:txBody>
                    <a:bodyPr/>
                    <a:lstStyle/>
                    <a:p>
                      <a:r>
                        <a:rPr lang="en-US" altLang="zh-TW" dirty="0"/>
                        <a:t>4</a:t>
                      </a:r>
                      <a:endParaRPr lang="zh-TW" altLang="en-US" dirty="0"/>
                    </a:p>
                  </a:txBody>
                  <a:tcPr/>
                </a:tc>
                <a:tc>
                  <a:txBody>
                    <a:bodyPr/>
                    <a:lstStyle/>
                    <a:p>
                      <a:r>
                        <a:rPr lang="en-US" altLang="zh-TW" dirty="0"/>
                        <a:t>11</a:t>
                      </a:r>
                      <a:endParaRPr lang="zh-TW" altLang="en-US" dirty="0"/>
                    </a:p>
                  </a:txBody>
                  <a:tcPr/>
                </a:tc>
                <a:extLst>
                  <a:ext uri="{0D108BD9-81ED-4DB2-BD59-A6C34878D82A}">
                    <a16:rowId xmlns:a16="http://schemas.microsoft.com/office/drawing/2014/main" val="2557962784"/>
                  </a:ext>
                </a:extLst>
              </a:tr>
              <a:tr h="366350">
                <a:tc>
                  <a:txBody>
                    <a:bodyPr/>
                    <a:lstStyle/>
                    <a:p>
                      <a:r>
                        <a:rPr lang="en-US" altLang="zh-TW" dirty="0"/>
                        <a:t>H</a:t>
                      </a:r>
                      <a:endParaRPr lang="zh-TW" altLang="en-US" dirty="0"/>
                    </a:p>
                  </a:txBody>
                  <a:tcPr/>
                </a:tc>
                <a:tc>
                  <a:txBody>
                    <a:bodyPr/>
                    <a:lstStyle/>
                    <a:p>
                      <a:r>
                        <a:rPr lang="en-US" altLang="zh-TW" dirty="0"/>
                        <a:t>3</a:t>
                      </a:r>
                      <a:endParaRPr lang="zh-TW" altLang="en-US" dirty="0"/>
                    </a:p>
                  </a:txBody>
                  <a:tcPr/>
                </a:tc>
                <a:tc>
                  <a:txBody>
                    <a:bodyPr/>
                    <a:lstStyle/>
                    <a:p>
                      <a:r>
                        <a:rPr lang="en-US" altLang="zh-TW" dirty="0"/>
                        <a:t>01</a:t>
                      </a:r>
                      <a:endParaRPr lang="zh-TW" altLang="en-US" dirty="0"/>
                    </a:p>
                  </a:txBody>
                  <a:tcPr/>
                </a:tc>
                <a:extLst>
                  <a:ext uri="{0D108BD9-81ED-4DB2-BD59-A6C34878D82A}">
                    <a16:rowId xmlns:a16="http://schemas.microsoft.com/office/drawing/2014/main" val="1148531387"/>
                  </a:ext>
                </a:extLst>
              </a:tr>
              <a:tr h="366350">
                <a:tc>
                  <a:txBody>
                    <a:bodyPr/>
                    <a:lstStyle/>
                    <a:p>
                      <a:r>
                        <a:rPr lang="en-US" altLang="zh-TW" dirty="0"/>
                        <a:t>e</a:t>
                      </a:r>
                      <a:endParaRPr lang="zh-TW" altLang="en-US" dirty="0"/>
                    </a:p>
                  </a:txBody>
                  <a:tcPr/>
                </a:tc>
                <a:tc>
                  <a:txBody>
                    <a:bodyPr/>
                    <a:lstStyle/>
                    <a:p>
                      <a:r>
                        <a:rPr lang="en-US" altLang="zh-TW" dirty="0"/>
                        <a:t>2</a:t>
                      </a:r>
                      <a:endParaRPr lang="zh-TW" altLang="en-US" dirty="0"/>
                    </a:p>
                  </a:txBody>
                  <a:tcPr/>
                </a:tc>
                <a:tc>
                  <a:txBody>
                    <a:bodyPr/>
                    <a:lstStyle/>
                    <a:p>
                      <a:r>
                        <a:rPr lang="en-US" altLang="zh-TW" dirty="0"/>
                        <a:t>001</a:t>
                      </a:r>
                      <a:endParaRPr lang="zh-TW" altLang="en-US" dirty="0"/>
                    </a:p>
                  </a:txBody>
                  <a:tcPr/>
                </a:tc>
                <a:extLst>
                  <a:ext uri="{0D108BD9-81ED-4DB2-BD59-A6C34878D82A}">
                    <a16:rowId xmlns:a16="http://schemas.microsoft.com/office/drawing/2014/main" val="1121698841"/>
                  </a:ext>
                </a:extLst>
              </a:tr>
              <a:tr h="366350">
                <a:tc>
                  <a:txBody>
                    <a:bodyPr/>
                    <a:lstStyle/>
                    <a:p>
                      <a:r>
                        <a:rPr lang="en-US" altLang="zh-TW" dirty="0"/>
                        <a:t>_ (space)</a:t>
                      </a:r>
                      <a:endParaRPr lang="zh-TW" altLang="en-US" dirty="0"/>
                    </a:p>
                  </a:txBody>
                  <a:tcPr/>
                </a:tc>
                <a:tc>
                  <a:txBody>
                    <a:bodyPr/>
                    <a:lstStyle/>
                    <a:p>
                      <a:r>
                        <a:rPr lang="en-US" altLang="zh-TW" dirty="0"/>
                        <a:t>2</a:t>
                      </a:r>
                      <a:endParaRPr lang="zh-TW" altLang="en-US" dirty="0"/>
                    </a:p>
                  </a:txBody>
                  <a:tcPr/>
                </a:tc>
                <a:tc>
                  <a:txBody>
                    <a:bodyPr/>
                    <a:lstStyle/>
                    <a:p>
                      <a:r>
                        <a:rPr lang="en-US" altLang="zh-TW" dirty="0"/>
                        <a:t>0001</a:t>
                      </a:r>
                      <a:endParaRPr lang="zh-TW" altLang="en-US" dirty="0"/>
                    </a:p>
                  </a:txBody>
                  <a:tcPr/>
                </a:tc>
                <a:extLst>
                  <a:ext uri="{0D108BD9-81ED-4DB2-BD59-A6C34878D82A}">
                    <a16:rowId xmlns:a16="http://schemas.microsoft.com/office/drawing/2014/main" val="12194916"/>
                  </a:ext>
                </a:extLst>
              </a:tr>
              <a:tr h="366350">
                <a:tc>
                  <a:txBody>
                    <a:bodyPr/>
                    <a:lstStyle/>
                    <a:p>
                      <a:r>
                        <a:rPr lang="en-US" altLang="zh-TW" dirty="0"/>
                        <a:t>!</a:t>
                      </a:r>
                      <a:endParaRPr lang="zh-TW" altLang="en-US" dirty="0"/>
                    </a:p>
                  </a:txBody>
                  <a:tcPr/>
                </a:tc>
                <a:tc>
                  <a:txBody>
                    <a:bodyPr/>
                    <a:lstStyle/>
                    <a:p>
                      <a:r>
                        <a:rPr lang="en-US" altLang="zh-TW" dirty="0"/>
                        <a:t>1</a:t>
                      </a:r>
                      <a:endParaRPr lang="zh-TW" altLang="en-US" dirty="0"/>
                    </a:p>
                  </a:txBody>
                  <a:tcPr/>
                </a:tc>
                <a:tc>
                  <a:txBody>
                    <a:bodyPr/>
                    <a:lstStyle/>
                    <a:p>
                      <a:r>
                        <a:rPr lang="en-US" altLang="zh-TW" dirty="0"/>
                        <a:t>0000</a:t>
                      </a:r>
                      <a:endParaRPr lang="zh-TW" altLang="en-US" dirty="0"/>
                    </a:p>
                  </a:txBody>
                  <a:tcPr/>
                </a:tc>
                <a:extLst>
                  <a:ext uri="{0D108BD9-81ED-4DB2-BD59-A6C34878D82A}">
                    <a16:rowId xmlns:a16="http://schemas.microsoft.com/office/drawing/2014/main" val="3861777134"/>
                  </a:ext>
                </a:extLst>
              </a:tr>
            </a:tbl>
          </a:graphicData>
        </a:graphic>
      </p:graphicFrame>
      <p:sp>
        <p:nvSpPr>
          <p:cNvPr id="4" name="投影片編號版面配置區 3">
            <a:extLst>
              <a:ext uri="{FF2B5EF4-FFF2-40B4-BE49-F238E27FC236}">
                <a16:creationId xmlns:a16="http://schemas.microsoft.com/office/drawing/2014/main" id="{EE0C47CD-0662-413C-851F-243246A39282}"/>
              </a:ext>
            </a:extLst>
          </p:cNvPr>
          <p:cNvSpPr>
            <a:spLocks noGrp="1"/>
          </p:cNvSpPr>
          <p:nvPr>
            <p:ph type="sldNum" sz="quarter" idx="12"/>
          </p:nvPr>
        </p:nvSpPr>
        <p:spPr/>
        <p:txBody>
          <a:bodyPr/>
          <a:lstStyle/>
          <a:p>
            <a:fld id="{51845F5A-061D-4825-9AE9-D7794091C6CF}" type="slidenum">
              <a:rPr lang="en-US" smtClean="0"/>
              <a:t>13</a:t>
            </a:fld>
            <a:endParaRPr lang="en-US" dirty="0"/>
          </a:p>
        </p:txBody>
      </p:sp>
      <p:sp>
        <p:nvSpPr>
          <p:cNvPr id="5" name="文字方塊 4">
            <a:extLst>
              <a:ext uri="{FF2B5EF4-FFF2-40B4-BE49-F238E27FC236}">
                <a16:creationId xmlns:a16="http://schemas.microsoft.com/office/drawing/2014/main" id="{D8719DA6-9A69-4E64-9325-3C4AD934D68B}"/>
              </a:ext>
            </a:extLst>
          </p:cNvPr>
          <p:cNvSpPr txBox="1"/>
          <p:nvPr/>
        </p:nvSpPr>
        <p:spPr>
          <a:xfrm>
            <a:off x="3595815" y="4973486"/>
            <a:ext cx="5140411" cy="923330"/>
          </a:xfrm>
          <a:prstGeom prst="rect">
            <a:avLst/>
          </a:prstGeom>
          <a:noFill/>
        </p:spPr>
        <p:txBody>
          <a:bodyPr wrap="square" rtlCol="0">
            <a:spAutoFit/>
          </a:bodyPr>
          <a:lstStyle/>
          <a:p>
            <a:r>
              <a:rPr lang="en-US" altLang="zh-TW" dirty="0"/>
              <a:t>Total length =</a:t>
            </a:r>
            <a:r>
              <a:rPr lang="zh-TW" altLang="en-US" dirty="0"/>
              <a:t> </a:t>
            </a:r>
            <a:r>
              <a:rPr lang="en-US" altLang="zh-TW" dirty="0"/>
              <a:t>4*2 + 4*2 + 3*2 + 2*3 + 2*4 + 1*4</a:t>
            </a:r>
          </a:p>
          <a:p>
            <a:r>
              <a:rPr lang="zh-TW" altLang="en-US" dirty="0"/>
              <a:t>             </a:t>
            </a:r>
            <a:r>
              <a:rPr lang="en-US" altLang="zh-TW" dirty="0"/>
              <a:t>	    = 8</a:t>
            </a:r>
            <a:r>
              <a:rPr lang="zh-TW" altLang="en-US" dirty="0"/>
              <a:t> </a:t>
            </a:r>
            <a:r>
              <a:rPr lang="en-US" altLang="zh-TW" dirty="0"/>
              <a:t>+</a:t>
            </a:r>
            <a:r>
              <a:rPr lang="zh-TW" altLang="en-US" dirty="0"/>
              <a:t> </a:t>
            </a:r>
            <a:r>
              <a:rPr lang="en-US" altLang="zh-TW" dirty="0"/>
              <a:t>8</a:t>
            </a:r>
            <a:r>
              <a:rPr lang="zh-TW" altLang="en-US" dirty="0"/>
              <a:t> </a:t>
            </a:r>
            <a:r>
              <a:rPr lang="en-US" altLang="zh-TW" dirty="0"/>
              <a:t>+</a:t>
            </a:r>
            <a:r>
              <a:rPr lang="zh-TW" altLang="en-US" dirty="0"/>
              <a:t> </a:t>
            </a:r>
            <a:r>
              <a:rPr lang="en-US" altLang="zh-TW" dirty="0"/>
              <a:t>6</a:t>
            </a:r>
            <a:r>
              <a:rPr lang="zh-TW" altLang="en-US" dirty="0"/>
              <a:t> </a:t>
            </a:r>
            <a:r>
              <a:rPr lang="en-US" altLang="zh-TW" dirty="0"/>
              <a:t>+</a:t>
            </a:r>
            <a:r>
              <a:rPr lang="zh-TW" altLang="en-US" dirty="0"/>
              <a:t> </a:t>
            </a:r>
            <a:r>
              <a:rPr lang="en-US" altLang="zh-TW" dirty="0"/>
              <a:t>6</a:t>
            </a:r>
            <a:r>
              <a:rPr lang="zh-TW" altLang="en-US" dirty="0"/>
              <a:t> </a:t>
            </a:r>
            <a:r>
              <a:rPr lang="en-US" altLang="zh-TW" dirty="0"/>
              <a:t>+</a:t>
            </a:r>
            <a:r>
              <a:rPr lang="zh-TW" altLang="en-US" dirty="0"/>
              <a:t> </a:t>
            </a:r>
            <a:r>
              <a:rPr lang="en-US" altLang="zh-TW" dirty="0"/>
              <a:t>8</a:t>
            </a:r>
            <a:r>
              <a:rPr lang="zh-TW" altLang="en-US" dirty="0"/>
              <a:t> </a:t>
            </a:r>
            <a:r>
              <a:rPr lang="en-US" altLang="zh-TW" dirty="0"/>
              <a:t>+</a:t>
            </a:r>
            <a:r>
              <a:rPr lang="zh-TW" altLang="en-US" dirty="0"/>
              <a:t> </a:t>
            </a:r>
            <a:r>
              <a:rPr lang="en-US" altLang="zh-TW" dirty="0"/>
              <a:t>4</a:t>
            </a:r>
          </a:p>
          <a:p>
            <a:r>
              <a:rPr lang="zh-TW" altLang="en-US" dirty="0"/>
              <a:t>             </a:t>
            </a:r>
            <a:r>
              <a:rPr lang="en-US" altLang="zh-TW" dirty="0"/>
              <a:t>	    =</a:t>
            </a:r>
            <a:r>
              <a:rPr lang="zh-TW" altLang="en-US" dirty="0"/>
              <a:t> </a:t>
            </a:r>
            <a:r>
              <a:rPr lang="en-US" altLang="zh-TW" dirty="0"/>
              <a:t>40</a:t>
            </a:r>
            <a:endParaRPr lang="zh-TW" altLang="en-US" dirty="0"/>
          </a:p>
        </p:txBody>
      </p:sp>
    </p:spTree>
    <p:extLst>
      <p:ext uri="{BB962C8B-B14F-4D97-AF65-F5344CB8AC3E}">
        <p14:creationId xmlns:p14="http://schemas.microsoft.com/office/powerpoint/2010/main" val="4179019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EE61F2-5BBD-44D0-A89B-B10CF480C128}"/>
              </a:ext>
            </a:extLst>
          </p:cNvPr>
          <p:cNvSpPr>
            <a:spLocks noGrp="1"/>
          </p:cNvSpPr>
          <p:nvPr>
            <p:ph type="title"/>
          </p:nvPr>
        </p:nvSpPr>
        <p:spPr/>
        <p:txBody>
          <a:bodyPr/>
          <a:lstStyle/>
          <a:p>
            <a:r>
              <a:rPr lang="en-US" altLang="zh-TW" dirty="0"/>
              <a:t>Question 3 (40%)</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8005D483-4DAF-4FAE-8F65-2C070E76A4D9}"/>
                  </a:ext>
                </a:extLst>
              </p:cNvPr>
              <p:cNvSpPr>
                <a:spLocks noGrp="1"/>
              </p:cNvSpPr>
              <p:nvPr>
                <p:ph idx="1"/>
              </p:nvPr>
            </p:nvSpPr>
            <p:spPr>
              <a:xfrm>
                <a:off x="628650" y="1804086"/>
                <a:ext cx="7886700" cy="4819135"/>
              </a:xfrm>
            </p:spPr>
            <p:txBody>
              <a:bodyPr>
                <a:normAutofit fontScale="92500" lnSpcReduction="20000"/>
              </a:bodyPr>
              <a:lstStyle/>
              <a:p>
                <a:r>
                  <a:rPr lang="en-US" altLang="zh-TW" b="1" dirty="0"/>
                  <a:t>Color the walls :</a:t>
                </a:r>
                <a:r>
                  <a:rPr lang="en-US" altLang="zh-TW" dirty="0"/>
                  <a:t> Read input_3.txt and implement the function</a:t>
                </a:r>
                <a:r>
                  <a:rPr lang="zh-TW" altLang="en-US" dirty="0"/>
                  <a:t> </a:t>
                </a:r>
                <a:r>
                  <a:rPr lang="en-US" altLang="zh-TW" dirty="0"/>
                  <a:t>required by question 3.</a:t>
                </a:r>
              </a:p>
              <a:p>
                <a:r>
                  <a:rPr lang="en-US" altLang="zh-TW" dirty="0"/>
                  <a:t>First line contains two integers m, n.</a:t>
                </a:r>
              </a:p>
              <a:p>
                <a:pPr lvl="1"/>
                <a:r>
                  <a:rPr lang="en-US" altLang="zh-TW" dirty="0"/>
                  <a:t>m indicates the size of the wall is 0~m. (</a:t>
                </a:r>
                <a14:m>
                  <m:oMath xmlns:m="http://schemas.openxmlformats.org/officeDocument/2006/math">
                    <m:r>
                      <a:rPr lang="en-US" altLang="zh-TW" dirty="0">
                        <a:latin typeface="Cambria Math" panose="02040503050406030204" pitchFamily="18" charset="0"/>
                      </a:rPr>
                      <m:t>1</m:t>
                    </m:r>
                    <m:r>
                      <a:rPr lang="en-US" altLang="zh-TW" i="1" dirty="0" smtClean="0">
                        <a:latin typeface="Cambria Math" panose="02040503050406030204" pitchFamily="18" charset="0"/>
                      </a:rPr>
                      <m:t>0</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𝑚</m:t>
                    </m:r>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10</m:t>
                        </m:r>
                      </m:e>
                      <m:sup>
                        <m:r>
                          <a:rPr lang="en-US" altLang="zh-TW" i="1">
                            <a:latin typeface="Cambria Math" panose="02040503050406030204" pitchFamily="18" charset="0"/>
                            <a:ea typeface="Cambria Math" panose="02040503050406030204" pitchFamily="18" charset="0"/>
                          </a:rPr>
                          <m:t>5</m:t>
                        </m:r>
                      </m:sup>
                    </m:sSup>
                  </m:oMath>
                </a14:m>
                <a:r>
                  <a:rPr lang="en-US" altLang="zh-TW" dirty="0"/>
                  <a:t>)</a:t>
                </a:r>
              </a:p>
              <a:p>
                <a:pPr lvl="1"/>
                <a:r>
                  <a:rPr lang="en-US" altLang="zh-TW" dirty="0"/>
                  <a:t>n</a:t>
                </a:r>
                <a:r>
                  <a:rPr lang="zh-TW" altLang="en-US" dirty="0"/>
                  <a:t> </a:t>
                </a:r>
                <a:r>
                  <a:rPr lang="en-US" altLang="zh-TW" dirty="0"/>
                  <a:t>indicates the amount of instructions. (</a:t>
                </a:r>
                <a14:m>
                  <m:oMath xmlns:m="http://schemas.openxmlformats.org/officeDocument/2006/math">
                    <m:r>
                      <a:rPr lang="en-US" altLang="zh-TW" dirty="0">
                        <a:latin typeface="Cambria Math" panose="02040503050406030204" pitchFamily="18" charset="0"/>
                      </a:rPr>
                      <m:t>5</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sSup>
                      <m:sSupPr>
                        <m:ctrlPr>
                          <a:rPr lang="en-US" altLang="zh-TW" i="1" smtClean="0">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1</m:t>
                        </m:r>
                        <m:r>
                          <a:rPr lang="en-US" altLang="zh-TW" i="1" smtClean="0">
                            <a:latin typeface="Cambria Math" panose="02040503050406030204" pitchFamily="18" charset="0"/>
                            <a:ea typeface="Cambria Math" panose="02040503050406030204" pitchFamily="18" charset="0"/>
                          </a:rPr>
                          <m:t>0</m:t>
                        </m:r>
                      </m:e>
                      <m:sup>
                        <m:r>
                          <a:rPr lang="en-US" altLang="zh-TW" i="1">
                            <a:latin typeface="Cambria Math" panose="02040503050406030204" pitchFamily="18" charset="0"/>
                            <a:ea typeface="Cambria Math" panose="02040503050406030204" pitchFamily="18" charset="0"/>
                          </a:rPr>
                          <m:t>5</m:t>
                        </m:r>
                      </m:sup>
                    </m:sSup>
                  </m:oMath>
                </a14:m>
                <a:r>
                  <a:rPr lang="en-US" altLang="zh-TW" dirty="0"/>
                  <a:t>)</a:t>
                </a:r>
              </a:p>
              <a:p>
                <a:r>
                  <a:rPr lang="en-US" altLang="zh-TW" dirty="0"/>
                  <a:t>Next n lines contain two kinds of instructions</a:t>
                </a:r>
                <a:r>
                  <a:rPr lang="zh-TW" altLang="en-US" dirty="0"/>
                  <a:t> </a:t>
                </a:r>
                <a:r>
                  <a:rPr lang="en-US" altLang="zh-TW" dirty="0"/>
                  <a:t>:</a:t>
                </a:r>
              </a:p>
              <a:p>
                <a:pPr lvl="1"/>
                <a:r>
                  <a:rPr lang="en-US" altLang="zh-TW" dirty="0">
                    <a:latin typeface="Times New Roman" panose="02020603050405020304" pitchFamily="18" charset="0"/>
                    <a:cs typeface="Times New Roman" panose="02020603050405020304" pitchFamily="18" charset="0"/>
                  </a:rPr>
                  <a:t>Paint : [P] [x] [y] [a-z]</a:t>
                </a:r>
              </a:p>
              <a:p>
                <a:pPr lvl="1"/>
                <a:r>
                  <a:rPr lang="en-US" altLang="zh-TW" dirty="0">
                    <a:latin typeface="Times New Roman" panose="02020603050405020304" pitchFamily="18" charset="0"/>
                    <a:cs typeface="Times New Roman" panose="02020603050405020304" pitchFamily="18" charset="0"/>
                  </a:rPr>
                  <a:t>Query : [Q] [x] [y]</a:t>
                </a:r>
              </a:p>
              <a:p>
                <a:r>
                  <a:rPr lang="en-US" altLang="zh-TW" dirty="0"/>
                  <a:t>Paint : Paint the [a-z] color from section x to y.</a:t>
                </a:r>
              </a:p>
              <a:p>
                <a:r>
                  <a:rPr lang="en-US" altLang="zh-TW" dirty="0"/>
                  <a:t>Query : Query the color of the wall from section x to y and output the result to output_3.txt.</a:t>
                </a:r>
              </a:p>
              <a:p>
                <a:r>
                  <a:rPr lang="en-US" altLang="zh-TW" dirty="0"/>
                  <a:t>Time limit: 3 seconds per test data</a:t>
                </a:r>
              </a:p>
            </p:txBody>
          </p:sp>
        </mc:Choice>
        <mc:Fallback>
          <p:sp>
            <p:nvSpPr>
              <p:cNvPr id="3" name="內容版面配置區 2">
                <a:extLst>
                  <a:ext uri="{FF2B5EF4-FFF2-40B4-BE49-F238E27FC236}">
                    <a16:creationId xmlns:a16="http://schemas.microsoft.com/office/drawing/2014/main" id="{8005D483-4DAF-4FAE-8F65-2C070E76A4D9}"/>
                  </a:ext>
                </a:extLst>
              </p:cNvPr>
              <p:cNvSpPr>
                <a:spLocks noGrp="1" noRot="1" noChangeAspect="1" noMove="1" noResize="1" noEditPoints="1" noAdjustHandles="1" noChangeArrowheads="1" noChangeShapeType="1" noTextEdit="1"/>
              </p:cNvSpPr>
              <p:nvPr>
                <p:ph idx="1"/>
              </p:nvPr>
            </p:nvSpPr>
            <p:spPr>
              <a:xfrm>
                <a:off x="628650" y="1804086"/>
                <a:ext cx="7886700" cy="4819135"/>
              </a:xfrm>
              <a:blipFill>
                <a:blip r:embed="rId2"/>
                <a:stretch>
                  <a:fillRect l="-1159" t="-278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3B750E8-586B-4A85-A9A7-7308649F62D7}"/>
              </a:ext>
            </a:extLst>
          </p:cNvPr>
          <p:cNvSpPr>
            <a:spLocks noGrp="1"/>
          </p:cNvSpPr>
          <p:nvPr>
            <p:ph type="sldNum" sz="quarter" idx="12"/>
          </p:nvPr>
        </p:nvSpPr>
        <p:spPr/>
        <p:txBody>
          <a:bodyPr/>
          <a:lstStyle/>
          <a:p>
            <a:fld id="{51845F5A-061D-4825-9AE9-D7794091C6CF}" type="slidenum">
              <a:rPr lang="en-US" smtClean="0"/>
              <a:pPr/>
              <a:t>14</a:t>
            </a:fld>
            <a:endParaRPr lang="en-US" dirty="0"/>
          </a:p>
        </p:txBody>
      </p:sp>
    </p:spTree>
    <p:extLst>
      <p:ext uri="{BB962C8B-B14F-4D97-AF65-F5344CB8AC3E}">
        <p14:creationId xmlns:p14="http://schemas.microsoft.com/office/powerpoint/2010/main" val="395673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804AE-BA53-4962-AE69-C49AB52920A9}"/>
              </a:ext>
            </a:extLst>
          </p:cNvPr>
          <p:cNvSpPr>
            <a:spLocks noGrp="1"/>
          </p:cNvSpPr>
          <p:nvPr>
            <p:ph type="title"/>
          </p:nvPr>
        </p:nvSpPr>
        <p:spPr/>
        <p:txBody>
          <a:bodyPr/>
          <a:lstStyle/>
          <a:p>
            <a:r>
              <a:rPr lang="en-US" altLang="zh-TW" dirty="0"/>
              <a:t>Details</a:t>
            </a:r>
            <a:endParaRPr lang="zh-TW" altLang="en-US" dirty="0"/>
          </a:p>
        </p:txBody>
      </p:sp>
      <p:sp>
        <p:nvSpPr>
          <p:cNvPr id="3" name="內容版面配置區 2">
            <a:extLst>
              <a:ext uri="{FF2B5EF4-FFF2-40B4-BE49-F238E27FC236}">
                <a16:creationId xmlns:a16="http://schemas.microsoft.com/office/drawing/2014/main" id="{EBCCFE43-2D43-4617-9BE7-2585BD823C83}"/>
              </a:ext>
            </a:extLst>
          </p:cNvPr>
          <p:cNvSpPr>
            <a:spLocks noGrp="1"/>
          </p:cNvSpPr>
          <p:nvPr>
            <p:ph idx="1"/>
          </p:nvPr>
        </p:nvSpPr>
        <p:spPr>
          <a:xfrm>
            <a:off x="628650" y="1591350"/>
            <a:ext cx="7886700" cy="5007157"/>
          </a:xfrm>
        </p:spPr>
        <p:txBody>
          <a:bodyPr>
            <a:normAutofit fontScale="92500" lnSpcReduction="10000"/>
          </a:bodyPr>
          <a:lstStyle/>
          <a:p>
            <a:r>
              <a:rPr lang="en-US" altLang="zh-TW" dirty="0"/>
              <a:t>All numbers are integers.</a:t>
            </a:r>
          </a:p>
          <a:p>
            <a:r>
              <a:rPr lang="en-US" altLang="zh-TW" dirty="0"/>
              <a:t>The color is an alphabet, it can be any one of a-z.</a:t>
            </a:r>
          </a:p>
          <a:p>
            <a:r>
              <a:rPr lang="en-US" altLang="zh-TW" dirty="0"/>
              <a:t>If the wall of the section is not painted, the color is “blank”. </a:t>
            </a:r>
          </a:p>
          <a:p>
            <a:r>
              <a:rPr lang="en-US" altLang="zh-TW" dirty="0"/>
              <a:t>If there are more than on color in the section that you “Query”. Output all of them and separate with spaces.</a:t>
            </a:r>
            <a:r>
              <a:rPr lang="zh-TW" altLang="en-US" dirty="0"/>
              <a:t> </a:t>
            </a:r>
            <a:endParaRPr lang="en-US" altLang="zh-TW" dirty="0"/>
          </a:p>
          <a:p>
            <a:r>
              <a:rPr lang="en-US" altLang="zh-TW" dirty="0"/>
              <a:t>The colors painted later can completely cover the previous ones, so there is no problem of color mixing.</a:t>
            </a:r>
          </a:p>
          <a:p>
            <a:r>
              <a:rPr lang="en-US" altLang="zh-TW" dirty="0"/>
              <a:t>Please think about the range expressed in a discrete way. For example: paint 1 3 red means 1 2 3 are all r; if paint 3 5 b next, it means 1 2 is r and 3 4 5 is b.</a:t>
            </a:r>
          </a:p>
        </p:txBody>
      </p:sp>
      <p:sp>
        <p:nvSpPr>
          <p:cNvPr id="4" name="投影片編號版面配置區 3">
            <a:extLst>
              <a:ext uri="{FF2B5EF4-FFF2-40B4-BE49-F238E27FC236}">
                <a16:creationId xmlns:a16="http://schemas.microsoft.com/office/drawing/2014/main" id="{D92F02C6-DF87-4E86-BC3E-62BDC6C4A15E}"/>
              </a:ext>
            </a:extLst>
          </p:cNvPr>
          <p:cNvSpPr>
            <a:spLocks noGrp="1"/>
          </p:cNvSpPr>
          <p:nvPr>
            <p:ph type="sldNum" sz="quarter" idx="12"/>
          </p:nvPr>
        </p:nvSpPr>
        <p:spPr/>
        <p:txBody>
          <a:bodyPr/>
          <a:lstStyle/>
          <a:p>
            <a:fld id="{51845F5A-061D-4825-9AE9-D7794091C6CF}" type="slidenum">
              <a:rPr lang="en-US" smtClean="0"/>
              <a:pPr/>
              <a:t>15</a:t>
            </a:fld>
            <a:endParaRPr lang="en-US" dirty="0"/>
          </a:p>
        </p:txBody>
      </p:sp>
    </p:spTree>
    <p:extLst>
      <p:ext uri="{BB962C8B-B14F-4D97-AF65-F5344CB8AC3E}">
        <p14:creationId xmlns:p14="http://schemas.microsoft.com/office/powerpoint/2010/main" val="246040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5843BC-EB92-4840-94DB-233121F7D999}"/>
              </a:ext>
            </a:extLst>
          </p:cNvPr>
          <p:cNvSpPr>
            <a:spLocks noGrp="1"/>
          </p:cNvSpPr>
          <p:nvPr>
            <p:ph type="title"/>
          </p:nvPr>
        </p:nvSpPr>
        <p:spPr/>
        <p:txBody>
          <a:bodyPr/>
          <a:lstStyle/>
          <a:p>
            <a:r>
              <a:rPr lang="en-US" altLang="zh-TW" dirty="0"/>
              <a:t>Example</a:t>
            </a:r>
            <a:endParaRPr lang="zh-TW" altLang="en-US" dirty="0"/>
          </a:p>
        </p:txBody>
      </p:sp>
      <p:sp>
        <p:nvSpPr>
          <p:cNvPr id="3" name="內容版面配置區 2">
            <a:extLst>
              <a:ext uri="{FF2B5EF4-FFF2-40B4-BE49-F238E27FC236}">
                <a16:creationId xmlns:a16="http://schemas.microsoft.com/office/drawing/2014/main" id="{AAE0705F-3345-4026-8D3E-10725FCAFA97}"/>
              </a:ext>
            </a:extLst>
          </p:cNvPr>
          <p:cNvSpPr>
            <a:spLocks noGrp="1"/>
          </p:cNvSpPr>
          <p:nvPr>
            <p:ph idx="1"/>
          </p:nvPr>
        </p:nvSpPr>
        <p:spPr>
          <a:xfrm>
            <a:off x="628650" y="2011680"/>
            <a:ext cx="3573895" cy="4160520"/>
          </a:xfrm>
        </p:spPr>
        <p:txBody>
          <a:bodyPr>
            <a:normAutofit lnSpcReduction="10000"/>
          </a:bodyPr>
          <a:lstStyle/>
          <a:p>
            <a:pPr marL="0" indent="0">
              <a:buNone/>
            </a:pPr>
            <a:r>
              <a:rPr lang="en-US" altLang="zh-TW" dirty="0"/>
              <a:t>(input)</a:t>
            </a:r>
          </a:p>
          <a:p>
            <a:r>
              <a:rPr lang="en-US" altLang="zh-TW" dirty="0"/>
              <a:t>100</a:t>
            </a:r>
          </a:p>
          <a:p>
            <a:r>
              <a:rPr lang="en-US" altLang="zh-TW" dirty="0"/>
              <a:t>5</a:t>
            </a:r>
          </a:p>
          <a:p>
            <a:r>
              <a:rPr lang="en-US" altLang="zh-TW" dirty="0"/>
              <a:t>P 10 20 r</a:t>
            </a:r>
          </a:p>
          <a:p>
            <a:r>
              <a:rPr lang="en-US" altLang="zh-TW" dirty="0"/>
              <a:t>Q 20 23</a:t>
            </a:r>
          </a:p>
          <a:p>
            <a:r>
              <a:rPr lang="en-US" altLang="zh-TW" dirty="0"/>
              <a:t>P 15 45 b</a:t>
            </a:r>
          </a:p>
          <a:p>
            <a:r>
              <a:rPr lang="en-US" altLang="zh-TW" dirty="0"/>
              <a:t>Q 20 23</a:t>
            </a:r>
          </a:p>
          <a:p>
            <a:r>
              <a:rPr lang="en-US" altLang="zh-TW" dirty="0"/>
              <a:t>Q 10 20</a:t>
            </a:r>
          </a:p>
          <a:p>
            <a:endParaRPr lang="zh-TW" altLang="en-US" dirty="0"/>
          </a:p>
        </p:txBody>
      </p:sp>
      <p:sp>
        <p:nvSpPr>
          <p:cNvPr id="4" name="投影片編號版面配置區 3">
            <a:extLst>
              <a:ext uri="{FF2B5EF4-FFF2-40B4-BE49-F238E27FC236}">
                <a16:creationId xmlns:a16="http://schemas.microsoft.com/office/drawing/2014/main" id="{96E61089-C02E-4887-AEB4-868104867983}"/>
              </a:ext>
            </a:extLst>
          </p:cNvPr>
          <p:cNvSpPr>
            <a:spLocks noGrp="1"/>
          </p:cNvSpPr>
          <p:nvPr>
            <p:ph type="sldNum" sz="quarter" idx="12"/>
          </p:nvPr>
        </p:nvSpPr>
        <p:spPr/>
        <p:txBody>
          <a:bodyPr/>
          <a:lstStyle/>
          <a:p>
            <a:fld id="{51845F5A-061D-4825-9AE9-D7794091C6CF}" type="slidenum">
              <a:rPr lang="en-US" smtClean="0"/>
              <a:pPr/>
              <a:t>16</a:t>
            </a:fld>
            <a:endParaRPr lang="en-US" dirty="0"/>
          </a:p>
        </p:txBody>
      </p:sp>
      <p:pic>
        <p:nvPicPr>
          <p:cNvPr id="5" name="圖片 4">
            <a:extLst>
              <a:ext uri="{FF2B5EF4-FFF2-40B4-BE49-F238E27FC236}">
                <a16:creationId xmlns:a16="http://schemas.microsoft.com/office/drawing/2014/main" id="{08E48E8F-F98D-4D93-831E-BE26E05AF662}"/>
              </a:ext>
            </a:extLst>
          </p:cNvPr>
          <p:cNvPicPr>
            <a:picLocks noChangeAspect="1"/>
          </p:cNvPicPr>
          <p:nvPr/>
        </p:nvPicPr>
        <p:blipFill>
          <a:blip r:embed="rId2"/>
          <a:stretch>
            <a:fillRect/>
          </a:stretch>
        </p:blipFill>
        <p:spPr>
          <a:xfrm>
            <a:off x="4572000" y="885087"/>
            <a:ext cx="4267796" cy="5287113"/>
          </a:xfrm>
          <a:prstGeom prst="rect">
            <a:avLst/>
          </a:prstGeom>
        </p:spPr>
      </p:pic>
    </p:spTree>
    <p:extLst>
      <p:ext uri="{BB962C8B-B14F-4D97-AF65-F5344CB8AC3E}">
        <p14:creationId xmlns:p14="http://schemas.microsoft.com/office/powerpoint/2010/main" val="58319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F3AC32-60C4-4DB9-B4D0-9AA331482300}"/>
              </a:ext>
            </a:extLst>
          </p:cNvPr>
          <p:cNvSpPr>
            <a:spLocks noGrp="1"/>
          </p:cNvSpPr>
          <p:nvPr>
            <p:ph type="title"/>
          </p:nvPr>
        </p:nvSpPr>
        <p:spPr/>
        <p:txBody>
          <a:bodyPr/>
          <a:lstStyle/>
          <a:p>
            <a:r>
              <a:rPr lang="en-US" altLang="zh-TW" dirty="0"/>
              <a:t>Example</a:t>
            </a:r>
            <a:endParaRPr lang="zh-TW" altLang="en-US" dirty="0"/>
          </a:p>
        </p:txBody>
      </p:sp>
      <p:sp>
        <p:nvSpPr>
          <p:cNvPr id="3" name="內容版面配置區 2">
            <a:extLst>
              <a:ext uri="{FF2B5EF4-FFF2-40B4-BE49-F238E27FC236}">
                <a16:creationId xmlns:a16="http://schemas.microsoft.com/office/drawing/2014/main" id="{AA646593-DB42-425B-81BC-F3B01A69B0F2}"/>
              </a:ext>
            </a:extLst>
          </p:cNvPr>
          <p:cNvSpPr>
            <a:spLocks noGrp="1"/>
          </p:cNvSpPr>
          <p:nvPr>
            <p:ph idx="1"/>
          </p:nvPr>
        </p:nvSpPr>
        <p:spPr/>
        <p:txBody>
          <a:bodyPr/>
          <a:lstStyle/>
          <a:p>
            <a:pPr marL="0" indent="0">
              <a:buNone/>
            </a:pPr>
            <a:r>
              <a:rPr lang="en-US" altLang="zh-TW" dirty="0"/>
              <a:t>(output)</a:t>
            </a:r>
          </a:p>
          <a:p>
            <a:r>
              <a:rPr lang="en-US" altLang="zh-TW" dirty="0"/>
              <a:t>r _   (check 20 23)</a:t>
            </a:r>
          </a:p>
          <a:p>
            <a:r>
              <a:rPr lang="en-US" altLang="zh-TW" dirty="0"/>
              <a:t>b   (show 20 23)</a:t>
            </a:r>
          </a:p>
          <a:p>
            <a:r>
              <a:rPr lang="en-US" altLang="zh-TW" dirty="0"/>
              <a:t>r b    (check 10 20)</a:t>
            </a:r>
          </a:p>
        </p:txBody>
      </p:sp>
      <p:sp>
        <p:nvSpPr>
          <p:cNvPr id="4" name="投影片編號版面配置區 3">
            <a:extLst>
              <a:ext uri="{FF2B5EF4-FFF2-40B4-BE49-F238E27FC236}">
                <a16:creationId xmlns:a16="http://schemas.microsoft.com/office/drawing/2014/main" id="{10DF705E-45D9-4CA5-AC75-7D38294658C7}"/>
              </a:ext>
            </a:extLst>
          </p:cNvPr>
          <p:cNvSpPr>
            <a:spLocks noGrp="1"/>
          </p:cNvSpPr>
          <p:nvPr>
            <p:ph type="sldNum" sz="quarter" idx="12"/>
          </p:nvPr>
        </p:nvSpPr>
        <p:spPr/>
        <p:txBody>
          <a:bodyPr/>
          <a:lstStyle/>
          <a:p>
            <a:fld id="{51845F5A-061D-4825-9AE9-D7794091C6CF}" type="slidenum">
              <a:rPr lang="en-US" smtClean="0"/>
              <a:pPr/>
              <a:t>17</a:t>
            </a:fld>
            <a:endParaRPr lang="en-US" dirty="0"/>
          </a:p>
        </p:txBody>
      </p:sp>
      <p:pic>
        <p:nvPicPr>
          <p:cNvPr id="5" name="圖片 4">
            <a:extLst>
              <a:ext uri="{FF2B5EF4-FFF2-40B4-BE49-F238E27FC236}">
                <a16:creationId xmlns:a16="http://schemas.microsoft.com/office/drawing/2014/main" id="{FBBFFE38-33F0-4D45-B554-83B22A263BF2}"/>
              </a:ext>
            </a:extLst>
          </p:cNvPr>
          <p:cNvPicPr>
            <a:picLocks noChangeAspect="1"/>
          </p:cNvPicPr>
          <p:nvPr/>
        </p:nvPicPr>
        <p:blipFill>
          <a:blip r:embed="rId2"/>
          <a:stretch>
            <a:fillRect/>
          </a:stretch>
        </p:blipFill>
        <p:spPr>
          <a:xfrm>
            <a:off x="4280621" y="4400248"/>
            <a:ext cx="4354657" cy="1956103"/>
          </a:xfrm>
          <a:prstGeom prst="rect">
            <a:avLst/>
          </a:prstGeom>
        </p:spPr>
      </p:pic>
    </p:spTree>
    <p:extLst>
      <p:ext uri="{BB962C8B-B14F-4D97-AF65-F5344CB8AC3E}">
        <p14:creationId xmlns:p14="http://schemas.microsoft.com/office/powerpoint/2010/main" val="363356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EF8097-FA67-4CC9-9326-E2998229B2DC}"/>
              </a:ext>
            </a:extLst>
          </p:cNvPr>
          <p:cNvSpPr>
            <a:spLocks noGrp="1"/>
          </p:cNvSpPr>
          <p:nvPr>
            <p:ph type="title"/>
          </p:nvPr>
        </p:nvSpPr>
        <p:spPr/>
        <p:txBody>
          <a:bodyPr/>
          <a:lstStyle/>
          <a:p>
            <a:r>
              <a:rPr lang="en-US" altLang="zh-TW" dirty="0"/>
              <a:t>Homework rules</a:t>
            </a:r>
            <a:endParaRPr lang="zh-TW" altLang="en-US" dirty="0"/>
          </a:p>
        </p:txBody>
      </p:sp>
      <p:sp>
        <p:nvSpPr>
          <p:cNvPr id="7" name="內容版面配置區 2">
            <a:extLst>
              <a:ext uri="{FF2B5EF4-FFF2-40B4-BE49-F238E27FC236}">
                <a16:creationId xmlns:a16="http://schemas.microsoft.com/office/drawing/2014/main" id="{7815D6B3-B994-4457-ACEC-4052EDD26EB5}"/>
              </a:ext>
            </a:extLst>
          </p:cNvPr>
          <p:cNvSpPr txBox="1">
            <a:spLocks/>
          </p:cNvSpPr>
          <p:nvPr/>
        </p:nvSpPr>
        <p:spPr>
          <a:xfrm>
            <a:off x="-685800" y="1431272"/>
            <a:ext cx="4810760" cy="54267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dirty="0"/>
          </a:p>
        </p:txBody>
      </p:sp>
      <p:sp>
        <p:nvSpPr>
          <p:cNvPr id="5" name="內容版面配置區 4">
            <a:extLst>
              <a:ext uri="{FF2B5EF4-FFF2-40B4-BE49-F238E27FC236}">
                <a16:creationId xmlns:a16="http://schemas.microsoft.com/office/drawing/2014/main" id="{C49BD9A0-0F8B-4E6D-9E89-3DE39A8AC32E}"/>
              </a:ext>
            </a:extLst>
          </p:cNvPr>
          <p:cNvSpPr>
            <a:spLocks noGrp="1"/>
          </p:cNvSpPr>
          <p:nvPr>
            <p:ph idx="1"/>
          </p:nvPr>
        </p:nvSpPr>
        <p:spPr>
          <a:xfrm>
            <a:off x="628650" y="1690689"/>
            <a:ext cx="8346674" cy="4802187"/>
          </a:xfrm>
        </p:spPr>
        <p:txBody>
          <a:bodyPr>
            <a:normAutofit lnSpcReduction="10000"/>
          </a:bodyPr>
          <a:lstStyle/>
          <a:p>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Only accept C </a:t>
            </a:r>
          </a:p>
          <a:p>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Filename : [student ID]_[hw3]-[question number]</a:t>
            </a:r>
          </a:p>
          <a:p>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E.g. 4110012345_hw3-1.c</a:t>
            </a:r>
          </a:p>
          <a:p>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Hand in</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all your codes on the </a:t>
            </a:r>
            <a:r>
              <a:rPr lang="en-US" altLang="zh-TW" dirty="0" err="1">
                <a:latin typeface="Times New Roman" panose="02020603050405020304" pitchFamily="18" charset="0"/>
                <a:ea typeface="微軟正黑體" panose="020B0604030504040204" pitchFamily="34" charset="-120"/>
                <a:cs typeface="Times New Roman" panose="02020603050405020304" pitchFamily="18" charset="0"/>
              </a:rPr>
              <a:t>iLearning</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r>
              <a:rPr lang="en-US" altLang="zh-TW"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Deadline 2021/12/13 23:59</a:t>
            </a:r>
          </a:p>
          <a:p>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Please add comments in your code</a:t>
            </a:r>
          </a:p>
          <a:p>
            <a:r>
              <a:rPr lang="en-US" altLang="zh-TW" dirty="0">
                <a:latin typeface="Times New Roman" panose="02020603050405020304" pitchFamily="18" charset="0"/>
                <a:cs typeface="Times New Roman" panose="02020603050405020304" pitchFamily="18" charset="0"/>
              </a:rPr>
              <a:t>If any question, you can contact TA.</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r>
              <a:rPr lang="en-US" altLang="zh-TW" u="sng" dirty="0">
                <a:solidFill>
                  <a:srgbClr val="0070C0"/>
                </a:solidFill>
                <a:latin typeface="Times New Roman" panose="02020603050405020304" pitchFamily="18" charset="0"/>
                <a:cs typeface="Times New Roman" panose="02020603050405020304" pitchFamily="18" charset="0"/>
              </a:rPr>
              <a:t>nchuds110</a:t>
            </a:r>
            <a:r>
              <a:rPr lang="zh-TW" altLang="en-US" u="sng" dirty="0">
                <a:solidFill>
                  <a:srgbClr val="0070C0"/>
                </a:solidFill>
                <a:latin typeface="Times New Roman" panose="02020603050405020304" pitchFamily="18" charset="0"/>
                <a:cs typeface="Times New Roman" panose="02020603050405020304" pitchFamily="18" charset="0"/>
              </a:rPr>
              <a:t>＠</a:t>
            </a:r>
            <a:r>
              <a:rPr lang="en-US" altLang="zh-TW" u="sng" dirty="0">
                <a:solidFill>
                  <a:srgbClr val="0070C0"/>
                </a:solidFill>
                <a:latin typeface="Times New Roman" panose="02020603050405020304" pitchFamily="18" charset="0"/>
                <a:cs typeface="Times New Roman" panose="02020603050405020304" pitchFamily="18" charset="0"/>
              </a:rPr>
              <a:t>gmail.com</a:t>
            </a:r>
          </a:p>
          <a:p>
            <a:r>
              <a:rPr lang="en-US" altLang="zh-TW" dirty="0">
                <a:solidFill>
                  <a:srgbClr val="FF0000"/>
                </a:solidFill>
                <a:latin typeface="Times New Roman" panose="02020603050405020304" pitchFamily="18" charset="0"/>
                <a:cs typeface="Times New Roman" panose="02020603050405020304" pitchFamily="18" charset="0"/>
              </a:rPr>
              <a:t>Do not copy!</a:t>
            </a:r>
            <a:r>
              <a:rPr lang="zh-TW" altLang="en-US" dirty="0">
                <a:solidFill>
                  <a:srgbClr val="FF0000"/>
                </a:solidFill>
                <a:latin typeface="Times New Roman" panose="02020603050405020304" pitchFamily="18" charset="0"/>
                <a:cs typeface="Times New Roman" panose="02020603050405020304" pitchFamily="18" charset="0"/>
              </a:rPr>
              <a:t> </a:t>
            </a:r>
            <a:r>
              <a:rPr lang="en-US" altLang="zh-TW" dirty="0">
                <a:solidFill>
                  <a:srgbClr val="FF0000"/>
                </a:solidFill>
                <a:latin typeface="Times New Roman" panose="02020603050405020304" pitchFamily="18" charset="0"/>
                <a:cs typeface="Times New Roman" panose="02020603050405020304" pitchFamily="18" charset="0"/>
              </a:rPr>
              <a:t>0 points for plagiarism!</a:t>
            </a:r>
          </a:p>
          <a:p>
            <a:endParaRPr lang="en-US" altLang="zh-TW" dirty="0">
              <a:solidFill>
                <a:srgbClr val="FF0000"/>
              </a:solidFill>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7609399F-2596-4739-B714-19C1681D90A1}"/>
              </a:ext>
            </a:extLst>
          </p:cNvPr>
          <p:cNvSpPr>
            <a:spLocks noGrp="1"/>
          </p:cNvSpPr>
          <p:nvPr>
            <p:ph type="sldNum" sz="quarter" idx="12"/>
          </p:nvPr>
        </p:nvSpPr>
        <p:spPr/>
        <p:txBody>
          <a:bodyPr/>
          <a:lstStyle/>
          <a:p>
            <a:fld id="{51845F5A-061D-4825-9AE9-D7794091C6CF}" type="slidenum">
              <a:rPr lang="en-US" smtClean="0"/>
              <a:t>18</a:t>
            </a:fld>
            <a:endParaRPr lang="en-US" dirty="0"/>
          </a:p>
        </p:txBody>
      </p:sp>
    </p:spTree>
    <p:extLst>
      <p:ext uri="{BB962C8B-B14F-4D97-AF65-F5344CB8AC3E}">
        <p14:creationId xmlns:p14="http://schemas.microsoft.com/office/powerpoint/2010/main" val="334665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4EA98-E5DC-4D5F-91B3-102969924834}"/>
              </a:ext>
            </a:extLst>
          </p:cNvPr>
          <p:cNvSpPr>
            <a:spLocks noGrp="1"/>
          </p:cNvSpPr>
          <p:nvPr>
            <p:ph type="title"/>
          </p:nvPr>
        </p:nvSpPr>
        <p:spPr/>
        <p:txBody>
          <a:bodyPr/>
          <a:lstStyle/>
          <a:p>
            <a:r>
              <a:rPr lang="en-US" altLang="zh-TW" dirty="0"/>
              <a:t>Question 1 (30%)</a:t>
            </a:r>
            <a:endParaRPr lang="zh-TW" altLang="en-US" dirty="0"/>
          </a:p>
        </p:txBody>
      </p:sp>
      <p:sp>
        <p:nvSpPr>
          <p:cNvPr id="3" name="內容版面配置區 2">
            <a:extLst>
              <a:ext uri="{FF2B5EF4-FFF2-40B4-BE49-F238E27FC236}">
                <a16:creationId xmlns:a16="http://schemas.microsoft.com/office/drawing/2014/main" id="{2A6292A2-AD25-44F0-97FA-2ACF8FDBD9FB}"/>
              </a:ext>
            </a:extLst>
          </p:cNvPr>
          <p:cNvSpPr>
            <a:spLocks noGrp="1"/>
          </p:cNvSpPr>
          <p:nvPr>
            <p:ph idx="1"/>
          </p:nvPr>
        </p:nvSpPr>
        <p:spPr>
          <a:xfrm>
            <a:off x="628649" y="2011679"/>
            <a:ext cx="8070507" cy="4575551"/>
          </a:xfrm>
        </p:spPr>
        <p:txBody>
          <a:bodyPr>
            <a:normAutofit fontScale="92500" lnSpcReduction="20000"/>
          </a:bodyPr>
          <a:lstStyle/>
          <a:p>
            <a:r>
              <a:rPr lang="en-US" altLang="zh-TW" b="1" dirty="0"/>
              <a:t>Binary search tree (BST): </a:t>
            </a:r>
            <a:r>
              <a:rPr lang="en-US" altLang="zh-TW" dirty="0"/>
              <a:t>Different input sequence will produce different BST, because it is an ordered binary tree (left&lt;middle&lt;right).</a:t>
            </a:r>
          </a:p>
          <a:p>
            <a:r>
              <a:rPr lang="en-US" altLang="zh-TW" dirty="0"/>
              <a:t>Please create a BST with the following functions:</a:t>
            </a:r>
          </a:p>
          <a:p>
            <a:pPr lvl="1"/>
            <a:r>
              <a:rPr lang="en-US" altLang="zh-TW" b="1" dirty="0"/>
              <a:t>I x: </a:t>
            </a:r>
            <a:r>
              <a:rPr lang="en-US" altLang="zh-TW" dirty="0"/>
              <a:t>Insert the node x</a:t>
            </a:r>
            <a:r>
              <a:rPr lang="zh-TW" altLang="en-US" dirty="0"/>
              <a:t> </a:t>
            </a:r>
            <a:r>
              <a:rPr lang="en-US" altLang="zh-TW" dirty="0"/>
              <a:t>(If the node x is an existing node, just ignore this instruction)</a:t>
            </a:r>
            <a:r>
              <a:rPr lang="zh-TW" altLang="en-US" dirty="0"/>
              <a:t>。</a:t>
            </a:r>
            <a:endParaRPr lang="en-US" altLang="zh-TW" dirty="0"/>
          </a:p>
          <a:p>
            <a:pPr lvl="1"/>
            <a:r>
              <a:rPr lang="en-US" altLang="zh-TW" b="1" dirty="0"/>
              <a:t>D x: </a:t>
            </a:r>
            <a:r>
              <a:rPr lang="en-US" altLang="zh-TW" dirty="0"/>
              <a:t>Delete the node x,</a:t>
            </a:r>
            <a:r>
              <a:rPr lang="zh-TW" altLang="en-US" dirty="0"/>
              <a:t> </a:t>
            </a:r>
            <a:r>
              <a:rPr lang="en-US" altLang="zh-TW" dirty="0"/>
              <a:t>then update your tree</a:t>
            </a:r>
            <a:r>
              <a:rPr lang="zh-TW" altLang="en-US" dirty="0"/>
              <a:t> </a:t>
            </a:r>
            <a:r>
              <a:rPr lang="en-US" altLang="zh-TW" dirty="0"/>
              <a:t>(If there is no node x, just ignore this instruction)</a:t>
            </a:r>
            <a:r>
              <a:rPr lang="zh-TW" altLang="en-US" dirty="0"/>
              <a:t>。</a:t>
            </a:r>
            <a:endParaRPr lang="en-US" altLang="zh-TW" dirty="0"/>
          </a:p>
          <a:p>
            <a:pPr lvl="1"/>
            <a:r>
              <a:rPr lang="en-US" altLang="zh-TW" b="1" dirty="0"/>
              <a:t>Q x: </a:t>
            </a:r>
            <a:r>
              <a:rPr lang="en-US" altLang="zh-TW" dirty="0"/>
              <a:t>Query</a:t>
            </a:r>
            <a:r>
              <a:rPr lang="en-US" altLang="zh-TW" b="1" dirty="0"/>
              <a:t> </a:t>
            </a:r>
            <a:r>
              <a:rPr lang="en-US" altLang="zh-TW" dirty="0"/>
              <a:t>the node x and print out the depth of it. (If there is no node x, no output is required.)</a:t>
            </a:r>
          </a:p>
          <a:p>
            <a:pPr lvl="1"/>
            <a:r>
              <a:rPr lang="en-US" altLang="zh-TW" b="1" dirty="0"/>
              <a:t>P x y : </a:t>
            </a:r>
            <a:r>
              <a:rPr lang="en-US" altLang="zh-TW" dirty="0"/>
              <a:t>Print out the maximum sum of nodes along the node x to the node y. (If either node x or node y doesn’t exist, no output is required.)</a:t>
            </a:r>
          </a:p>
        </p:txBody>
      </p:sp>
      <p:sp>
        <p:nvSpPr>
          <p:cNvPr id="4" name="投影片編號版面配置區 3">
            <a:extLst>
              <a:ext uri="{FF2B5EF4-FFF2-40B4-BE49-F238E27FC236}">
                <a16:creationId xmlns:a16="http://schemas.microsoft.com/office/drawing/2014/main" id="{27AE41DE-1874-4178-B3A0-4E8F3AB1829A}"/>
              </a:ext>
            </a:extLst>
          </p:cNvPr>
          <p:cNvSpPr>
            <a:spLocks noGrp="1"/>
          </p:cNvSpPr>
          <p:nvPr>
            <p:ph type="sldNum" sz="quarter" idx="12"/>
          </p:nvPr>
        </p:nvSpPr>
        <p:spPr/>
        <p:txBody>
          <a:bodyPr/>
          <a:lstStyle/>
          <a:p>
            <a:fld id="{51845F5A-061D-4825-9AE9-D7794091C6CF}" type="slidenum">
              <a:rPr lang="en-US" smtClean="0"/>
              <a:pPr/>
              <a:t>2</a:t>
            </a:fld>
            <a:endParaRPr lang="en-US" dirty="0"/>
          </a:p>
        </p:txBody>
      </p:sp>
    </p:spTree>
    <p:extLst>
      <p:ext uri="{BB962C8B-B14F-4D97-AF65-F5344CB8AC3E}">
        <p14:creationId xmlns:p14="http://schemas.microsoft.com/office/powerpoint/2010/main" val="251873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551F15-DD35-439C-B26E-4CD50B2E1486}"/>
              </a:ext>
            </a:extLst>
          </p:cNvPr>
          <p:cNvSpPr>
            <a:spLocks noGrp="1"/>
          </p:cNvSpPr>
          <p:nvPr>
            <p:ph type="title"/>
          </p:nvPr>
        </p:nvSpPr>
        <p:spPr/>
        <p:txBody>
          <a:bodyPr/>
          <a:lstStyle/>
          <a:p>
            <a:r>
              <a:rPr lang="en-US" altLang="zh-TW" dirty="0"/>
              <a:t>Updating after delete a node</a:t>
            </a:r>
            <a:endParaRPr lang="zh-TW" altLang="en-US" dirty="0"/>
          </a:p>
        </p:txBody>
      </p:sp>
      <p:sp>
        <p:nvSpPr>
          <p:cNvPr id="3" name="內容版面配置區 2">
            <a:extLst>
              <a:ext uri="{FF2B5EF4-FFF2-40B4-BE49-F238E27FC236}">
                <a16:creationId xmlns:a16="http://schemas.microsoft.com/office/drawing/2014/main" id="{E00C18F7-D1E3-4448-88C5-620C36C3B9F3}"/>
              </a:ext>
            </a:extLst>
          </p:cNvPr>
          <p:cNvSpPr>
            <a:spLocks noGrp="1"/>
          </p:cNvSpPr>
          <p:nvPr>
            <p:ph idx="1"/>
          </p:nvPr>
        </p:nvSpPr>
        <p:spPr/>
        <p:txBody>
          <a:bodyPr>
            <a:normAutofit fontScale="92500" lnSpcReduction="10000"/>
          </a:bodyPr>
          <a:lstStyle/>
          <a:p>
            <a:r>
              <a:rPr lang="en-US" altLang="zh-TW" b="1" dirty="0"/>
              <a:t>Use the following rules</a:t>
            </a:r>
            <a:r>
              <a:rPr lang="zh-TW" altLang="en-US" b="1" dirty="0"/>
              <a:t>：</a:t>
            </a:r>
            <a:endParaRPr lang="en-US" altLang="zh-TW" b="1" dirty="0"/>
          </a:p>
          <a:p>
            <a:pPr marL="514350" indent="-514350">
              <a:buAutoNum type="arabicPeriod"/>
            </a:pPr>
            <a:r>
              <a:rPr lang="en-US" altLang="zh-TW" dirty="0"/>
              <a:t>If the deleted node is a leaf node, there is no need to update it.</a:t>
            </a:r>
          </a:p>
          <a:p>
            <a:pPr marL="514350" indent="-514350">
              <a:buAutoNum type="arabicPeriod"/>
            </a:pPr>
            <a:r>
              <a:rPr lang="en-US" altLang="zh-TW" dirty="0"/>
              <a:t>If the deleted node has left subtree, the largest node of left subtree is selected and updated to the position of the deleted node.</a:t>
            </a:r>
          </a:p>
          <a:p>
            <a:pPr marL="514350" indent="-514350">
              <a:buAutoNum type="arabicPeriod"/>
            </a:pPr>
            <a:r>
              <a:rPr lang="en-US" altLang="zh-TW" dirty="0"/>
              <a:t>If the deleted node doesn't have left subtree, but has a right subtree. The smallest node of right subtree is selected and updated to the position of the deleted node.</a:t>
            </a:r>
          </a:p>
        </p:txBody>
      </p:sp>
      <p:sp>
        <p:nvSpPr>
          <p:cNvPr id="4" name="投影片編號版面配置區 3">
            <a:extLst>
              <a:ext uri="{FF2B5EF4-FFF2-40B4-BE49-F238E27FC236}">
                <a16:creationId xmlns:a16="http://schemas.microsoft.com/office/drawing/2014/main" id="{04B556D6-C3AA-4207-8926-D7FDE47E0B02}"/>
              </a:ext>
            </a:extLst>
          </p:cNvPr>
          <p:cNvSpPr>
            <a:spLocks noGrp="1"/>
          </p:cNvSpPr>
          <p:nvPr>
            <p:ph type="sldNum" sz="quarter" idx="12"/>
          </p:nvPr>
        </p:nvSpPr>
        <p:spPr/>
        <p:txBody>
          <a:bodyPr/>
          <a:lstStyle/>
          <a:p>
            <a:fld id="{51845F5A-061D-4825-9AE9-D7794091C6CF}" type="slidenum">
              <a:rPr lang="en-US" smtClean="0"/>
              <a:pPr/>
              <a:t>3</a:t>
            </a:fld>
            <a:endParaRPr lang="en-US" dirty="0"/>
          </a:p>
        </p:txBody>
      </p:sp>
    </p:spTree>
    <p:extLst>
      <p:ext uri="{BB962C8B-B14F-4D97-AF65-F5344CB8AC3E}">
        <p14:creationId xmlns:p14="http://schemas.microsoft.com/office/powerpoint/2010/main" val="315186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1789CE-C91F-4350-B987-0EEC21A0CCED}"/>
              </a:ext>
            </a:extLst>
          </p:cNvPr>
          <p:cNvSpPr>
            <a:spLocks noGrp="1"/>
          </p:cNvSpPr>
          <p:nvPr>
            <p:ph type="title"/>
          </p:nvPr>
        </p:nvSpPr>
        <p:spPr/>
        <p:txBody>
          <a:bodyPr/>
          <a:lstStyle/>
          <a:p>
            <a:r>
              <a:rPr lang="en-US" altLang="zh-TW" dirty="0"/>
              <a:t>Q x</a:t>
            </a:r>
            <a:endParaRPr lang="zh-TW" altLang="en-US" dirty="0"/>
          </a:p>
        </p:txBody>
      </p:sp>
      <p:sp>
        <p:nvSpPr>
          <p:cNvPr id="3" name="內容版面配置區 2">
            <a:extLst>
              <a:ext uri="{FF2B5EF4-FFF2-40B4-BE49-F238E27FC236}">
                <a16:creationId xmlns:a16="http://schemas.microsoft.com/office/drawing/2014/main" id="{2BB8741D-F66C-46DE-A20F-2584E62E0170}"/>
              </a:ext>
            </a:extLst>
          </p:cNvPr>
          <p:cNvSpPr>
            <a:spLocks noGrp="1"/>
          </p:cNvSpPr>
          <p:nvPr>
            <p:ph idx="1"/>
          </p:nvPr>
        </p:nvSpPr>
        <p:spPr>
          <a:xfrm>
            <a:off x="628650" y="2011680"/>
            <a:ext cx="3499468" cy="3114690"/>
          </a:xfrm>
        </p:spPr>
        <p:txBody>
          <a:bodyPr>
            <a:normAutofit/>
          </a:bodyPr>
          <a:lstStyle/>
          <a:p>
            <a:r>
              <a:rPr lang="en-US" altLang="zh-TW" dirty="0"/>
              <a:t>Q 3</a:t>
            </a:r>
          </a:p>
          <a:p>
            <a:r>
              <a:rPr lang="en-US" altLang="zh-TW" dirty="0"/>
              <a:t>Output 2 </a:t>
            </a:r>
          </a:p>
          <a:p>
            <a:endParaRPr lang="en-US" altLang="zh-TW" dirty="0"/>
          </a:p>
          <a:p>
            <a:r>
              <a:rPr lang="en-US" altLang="zh-TW" dirty="0"/>
              <a:t>Q</a:t>
            </a:r>
            <a:r>
              <a:rPr lang="zh-TW" altLang="en-US" dirty="0"/>
              <a:t> </a:t>
            </a:r>
            <a:r>
              <a:rPr lang="en-US" altLang="zh-TW" dirty="0"/>
              <a:t>11</a:t>
            </a:r>
          </a:p>
          <a:p>
            <a:r>
              <a:rPr lang="en-US" altLang="zh-TW" dirty="0"/>
              <a:t>No output</a:t>
            </a:r>
          </a:p>
        </p:txBody>
      </p:sp>
      <p:sp>
        <p:nvSpPr>
          <p:cNvPr id="4" name="投影片編號版面配置區 3">
            <a:extLst>
              <a:ext uri="{FF2B5EF4-FFF2-40B4-BE49-F238E27FC236}">
                <a16:creationId xmlns:a16="http://schemas.microsoft.com/office/drawing/2014/main" id="{87FAE6DF-8965-4F88-84F6-317D6ED44A94}"/>
              </a:ext>
            </a:extLst>
          </p:cNvPr>
          <p:cNvSpPr>
            <a:spLocks noGrp="1"/>
          </p:cNvSpPr>
          <p:nvPr>
            <p:ph type="sldNum" sz="quarter" idx="12"/>
          </p:nvPr>
        </p:nvSpPr>
        <p:spPr/>
        <p:txBody>
          <a:bodyPr/>
          <a:lstStyle/>
          <a:p>
            <a:fld id="{51845F5A-061D-4825-9AE9-D7794091C6CF}" type="slidenum">
              <a:rPr lang="en-US" smtClean="0"/>
              <a:pPr/>
              <a:t>4</a:t>
            </a:fld>
            <a:endParaRPr lang="en-US" dirty="0"/>
          </a:p>
        </p:txBody>
      </p:sp>
      <p:sp>
        <p:nvSpPr>
          <p:cNvPr id="5" name="橢圓 4">
            <a:extLst>
              <a:ext uri="{FF2B5EF4-FFF2-40B4-BE49-F238E27FC236}">
                <a16:creationId xmlns:a16="http://schemas.microsoft.com/office/drawing/2014/main" id="{58C86BAC-C9F2-4806-829F-5E55B702300C}"/>
              </a:ext>
            </a:extLst>
          </p:cNvPr>
          <p:cNvSpPr/>
          <p:nvPr/>
        </p:nvSpPr>
        <p:spPr>
          <a:xfrm>
            <a:off x="6227037" y="1900324"/>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6</a:t>
            </a:r>
            <a:endParaRPr lang="zh-TW" altLang="en-US" dirty="0"/>
          </a:p>
        </p:txBody>
      </p:sp>
      <p:sp>
        <p:nvSpPr>
          <p:cNvPr id="6" name="橢圓 5">
            <a:extLst>
              <a:ext uri="{FF2B5EF4-FFF2-40B4-BE49-F238E27FC236}">
                <a16:creationId xmlns:a16="http://schemas.microsoft.com/office/drawing/2014/main" id="{E8AB2D7F-53A8-4605-9AE1-BC405AF2D718}"/>
              </a:ext>
            </a:extLst>
          </p:cNvPr>
          <p:cNvSpPr/>
          <p:nvPr/>
        </p:nvSpPr>
        <p:spPr>
          <a:xfrm>
            <a:off x="7085861" y="2993018"/>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9</a:t>
            </a:r>
            <a:endParaRPr lang="zh-TW" altLang="en-US" dirty="0"/>
          </a:p>
        </p:txBody>
      </p:sp>
      <p:sp>
        <p:nvSpPr>
          <p:cNvPr id="7" name="橢圓 6">
            <a:extLst>
              <a:ext uri="{FF2B5EF4-FFF2-40B4-BE49-F238E27FC236}">
                <a16:creationId xmlns:a16="http://schemas.microsoft.com/office/drawing/2014/main" id="{4F906880-2FB0-453E-BDCD-DDE41A91D621}"/>
              </a:ext>
            </a:extLst>
          </p:cNvPr>
          <p:cNvSpPr/>
          <p:nvPr/>
        </p:nvSpPr>
        <p:spPr>
          <a:xfrm>
            <a:off x="5353237" y="2993017"/>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3</a:t>
            </a:r>
            <a:endParaRPr lang="zh-TW" altLang="en-US" dirty="0"/>
          </a:p>
        </p:txBody>
      </p:sp>
      <p:sp>
        <p:nvSpPr>
          <p:cNvPr id="8" name="橢圓 7">
            <a:extLst>
              <a:ext uri="{FF2B5EF4-FFF2-40B4-BE49-F238E27FC236}">
                <a16:creationId xmlns:a16="http://schemas.microsoft.com/office/drawing/2014/main" id="{5FF01EFA-DC8A-4F4C-B142-DCD255105223}"/>
              </a:ext>
            </a:extLst>
          </p:cNvPr>
          <p:cNvSpPr/>
          <p:nvPr/>
        </p:nvSpPr>
        <p:spPr>
          <a:xfrm>
            <a:off x="4475826" y="4165832"/>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2</a:t>
            </a:r>
            <a:endParaRPr lang="zh-TW" altLang="en-US" dirty="0"/>
          </a:p>
        </p:txBody>
      </p:sp>
      <p:sp>
        <p:nvSpPr>
          <p:cNvPr id="9" name="橢圓 8">
            <a:extLst>
              <a:ext uri="{FF2B5EF4-FFF2-40B4-BE49-F238E27FC236}">
                <a16:creationId xmlns:a16="http://schemas.microsoft.com/office/drawing/2014/main" id="{580FB06A-6DD2-4613-B749-02A37F971E7D}"/>
              </a:ext>
            </a:extLst>
          </p:cNvPr>
          <p:cNvSpPr/>
          <p:nvPr/>
        </p:nvSpPr>
        <p:spPr>
          <a:xfrm>
            <a:off x="5717221" y="4162091"/>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5</a:t>
            </a:r>
            <a:endParaRPr lang="zh-TW" altLang="en-US" dirty="0"/>
          </a:p>
        </p:txBody>
      </p:sp>
      <p:sp>
        <p:nvSpPr>
          <p:cNvPr id="10" name="橢圓 9">
            <a:extLst>
              <a:ext uri="{FF2B5EF4-FFF2-40B4-BE49-F238E27FC236}">
                <a16:creationId xmlns:a16="http://schemas.microsoft.com/office/drawing/2014/main" id="{F91A33C9-36E9-48EA-80C5-B5B5EC476C16}"/>
              </a:ext>
            </a:extLst>
          </p:cNvPr>
          <p:cNvSpPr/>
          <p:nvPr/>
        </p:nvSpPr>
        <p:spPr>
          <a:xfrm>
            <a:off x="6792898" y="4160701"/>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7</a:t>
            </a:r>
            <a:endParaRPr lang="zh-TW" altLang="en-US" dirty="0"/>
          </a:p>
        </p:txBody>
      </p:sp>
      <p:sp>
        <p:nvSpPr>
          <p:cNvPr id="11" name="橢圓 10">
            <a:extLst>
              <a:ext uri="{FF2B5EF4-FFF2-40B4-BE49-F238E27FC236}">
                <a16:creationId xmlns:a16="http://schemas.microsoft.com/office/drawing/2014/main" id="{C7F17717-2B44-4FEF-A6E0-8CDC1F6936B3}"/>
              </a:ext>
            </a:extLst>
          </p:cNvPr>
          <p:cNvSpPr/>
          <p:nvPr/>
        </p:nvSpPr>
        <p:spPr>
          <a:xfrm>
            <a:off x="7755387" y="4169589"/>
            <a:ext cx="727969" cy="674693"/>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10</a:t>
            </a:r>
            <a:endParaRPr lang="zh-TW" altLang="en-US" dirty="0"/>
          </a:p>
        </p:txBody>
      </p:sp>
      <p:sp>
        <p:nvSpPr>
          <p:cNvPr id="12" name="橢圓 11">
            <a:extLst>
              <a:ext uri="{FF2B5EF4-FFF2-40B4-BE49-F238E27FC236}">
                <a16:creationId xmlns:a16="http://schemas.microsoft.com/office/drawing/2014/main" id="{C40E988D-BF43-4A7E-9297-2C34826137C8}"/>
              </a:ext>
            </a:extLst>
          </p:cNvPr>
          <p:cNvSpPr/>
          <p:nvPr/>
        </p:nvSpPr>
        <p:spPr>
          <a:xfrm>
            <a:off x="3630967" y="5137482"/>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a:t>
            </a:r>
            <a:endParaRPr lang="zh-TW" altLang="en-US" dirty="0"/>
          </a:p>
        </p:txBody>
      </p:sp>
      <p:sp>
        <p:nvSpPr>
          <p:cNvPr id="13" name="橢圓 12">
            <a:extLst>
              <a:ext uri="{FF2B5EF4-FFF2-40B4-BE49-F238E27FC236}">
                <a16:creationId xmlns:a16="http://schemas.microsoft.com/office/drawing/2014/main" id="{7C2FE3AA-0B86-46EA-BE5D-5AB8335C648B}"/>
              </a:ext>
            </a:extLst>
          </p:cNvPr>
          <p:cNvSpPr/>
          <p:nvPr/>
        </p:nvSpPr>
        <p:spPr>
          <a:xfrm>
            <a:off x="5132774" y="5126370"/>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4</a:t>
            </a:r>
            <a:endParaRPr lang="zh-TW" altLang="en-US" dirty="0"/>
          </a:p>
        </p:txBody>
      </p:sp>
      <p:cxnSp>
        <p:nvCxnSpPr>
          <p:cNvPr id="15" name="直線接點 14">
            <a:extLst>
              <a:ext uri="{FF2B5EF4-FFF2-40B4-BE49-F238E27FC236}">
                <a16:creationId xmlns:a16="http://schemas.microsoft.com/office/drawing/2014/main" id="{169B9B4C-BC96-4897-A40E-2E121776B04A}"/>
              </a:ext>
            </a:extLst>
          </p:cNvPr>
          <p:cNvCxnSpPr>
            <a:stCxn id="7" idx="0"/>
            <a:endCxn id="5" idx="4"/>
          </p:cNvCxnSpPr>
          <p:nvPr/>
        </p:nvCxnSpPr>
        <p:spPr>
          <a:xfrm flipV="1">
            <a:off x="5717222" y="2583905"/>
            <a:ext cx="873800" cy="409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DA6C4D01-4000-430C-A4DE-9146210F22E1}"/>
              </a:ext>
            </a:extLst>
          </p:cNvPr>
          <p:cNvCxnSpPr>
            <a:stCxn id="12" idx="0"/>
            <a:endCxn id="8" idx="4"/>
          </p:cNvCxnSpPr>
          <p:nvPr/>
        </p:nvCxnSpPr>
        <p:spPr>
          <a:xfrm flipV="1">
            <a:off x="3994952" y="4849413"/>
            <a:ext cx="844859" cy="288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3E23CF24-031E-4410-B49D-65CC9C2AAD87}"/>
              </a:ext>
            </a:extLst>
          </p:cNvPr>
          <p:cNvCxnSpPr>
            <a:cxnSpLocks/>
            <a:endCxn id="7" idx="4"/>
          </p:cNvCxnSpPr>
          <p:nvPr/>
        </p:nvCxnSpPr>
        <p:spPr>
          <a:xfrm flipV="1">
            <a:off x="4947083" y="3676598"/>
            <a:ext cx="770139" cy="485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1A2CD891-B542-4F96-8DD1-9F18E3122294}"/>
              </a:ext>
            </a:extLst>
          </p:cNvPr>
          <p:cNvCxnSpPr>
            <a:cxnSpLocks/>
            <a:stCxn id="9" idx="4"/>
            <a:endCxn id="13" idx="0"/>
          </p:cNvCxnSpPr>
          <p:nvPr/>
        </p:nvCxnSpPr>
        <p:spPr>
          <a:xfrm flipH="1">
            <a:off x="5496759" y="4845672"/>
            <a:ext cx="584447" cy="280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1766060-263F-42D5-8670-C6C650130DC9}"/>
              </a:ext>
            </a:extLst>
          </p:cNvPr>
          <p:cNvCxnSpPr>
            <a:cxnSpLocks/>
            <a:endCxn id="7" idx="4"/>
          </p:cNvCxnSpPr>
          <p:nvPr/>
        </p:nvCxnSpPr>
        <p:spPr>
          <a:xfrm flipH="1" flipV="1">
            <a:off x="5717222" y="3676598"/>
            <a:ext cx="305538" cy="48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444FB41-5787-4B5C-BEDF-D79A65ABC192}"/>
              </a:ext>
            </a:extLst>
          </p:cNvPr>
          <p:cNvCxnSpPr>
            <a:cxnSpLocks/>
            <a:endCxn id="6" idx="0"/>
          </p:cNvCxnSpPr>
          <p:nvPr/>
        </p:nvCxnSpPr>
        <p:spPr>
          <a:xfrm>
            <a:off x="6591022" y="2605868"/>
            <a:ext cx="858824" cy="387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806BACC9-564F-468E-BA73-6740D510863E}"/>
              </a:ext>
            </a:extLst>
          </p:cNvPr>
          <p:cNvCxnSpPr>
            <a:cxnSpLocks/>
            <a:stCxn id="10" idx="0"/>
            <a:endCxn id="6" idx="4"/>
          </p:cNvCxnSpPr>
          <p:nvPr/>
        </p:nvCxnSpPr>
        <p:spPr>
          <a:xfrm flipV="1">
            <a:off x="7156883" y="3676599"/>
            <a:ext cx="292963" cy="48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DA7E24A4-42C5-42BA-AA7E-F327883BD189}"/>
              </a:ext>
            </a:extLst>
          </p:cNvPr>
          <p:cNvCxnSpPr>
            <a:cxnSpLocks/>
            <a:stCxn id="11" idx="0"/>
            <a:endCxn id="6" idx="4"/>
          </p:cNvCxnSpPr>
          <p:nvPr/>
        </p:nvCxnSpPr>
        <p:spPr>
          <a:xfrm flipH="1" flipV="1">
            <a:off x="7449846" y="3676599"/>
            <a:ext cx="669526" cy="492990"/>
          </a:xfrm>
          <a:prstGeom prst="line">
            <a:avLst/>
          </a:prstGeom>
        </p:spPr>
        <p:style>
          <a:lnRef idx="1">
            <a:schemeClr val="accent1"/>
          </a:lnRef>
          <a:fillRef idx="0">
            <a:schemeClr val="accent1"/>
          </a:fillRef>
          <a:effectRef idx="0">
            <a:schemeClr val="accent1"/>
          </a:effectRef>
          <a:fontRef idx="minor">
            <a:schemeClr val="tx1"/>
          </a:fontRef>
        </p:style>
      </p:cxnSp>
      <p:sp>
        <p:nvSpPr>
          <p:cNvPr id="35" name="橢圓 34">
            <a:extLst>
              <a:ext uri="{FF2B5EF4-FFF2-40B4-BE49-F238E27FC236}">
                <a16:creationId xmlns:a16="http://schemas.microsoft.com/office/drawing/2014/main" id="{EC96DC5C-ECA6-4012-AD0A-E3AB0F7B1484}"/>
              </a:ext>
            </a:extLst>
          </p:cNvPr>
          <p:cNvSpPr/>
          <p:nvPr/>
        </p:nvSpPr>
        <p:spPr>
          <a:xfrm>
            <a:off x="7407678" y="5188666"/>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8</a:t>
            </a:r>
            <a:endParaRPr lang="zh-TW" altLang="en-US" dirty="0"/>
          </a:p>
        </p:txBody>
      </p:sp>
      <p:cxnSp>
        <p:nvCxnSpPr>
          <p:cNvPr id="36" name="直線接點 35">
            <a:extLst>
              <a:ext uri="{FF2B5EF4-FFF2-40B4-BE49-F238E27FC236}">
                <a16:creationId xmlns:a16="http://schemas.microsoft.com/office/drawing/2014/main" id="{3C8D61C3-E208-48C4-8CA9-654C88817ABE}"/>
              </a:ext>
            </a:extLst>
          </p:cNvPr>
          <p:cNvCxnSpPr>
            <a:cxnSpLocks/>
            <a:stCxn id="10" idx="4"/>
            <a:endCxn id="35" idx="0"/>
          </p:cNvCxnSpPr>
          <p:nvPr/>
        </p:nvCxnSpPr>
        <p:spPr>
          <a:xfrm>
            <a:off x="7156883" y="4844282"/>
            <a:ext cx="614780" cy="34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6B6CD8A0-0BF7-406F-8E49-EC301257EF5F}"/>
              </a:ext>
            </a:extLst>
          </p:cNvPr>
          <p:cNvCxnSpPr/>
          <p:nvPr/>
        </p:nvCxnSpPr>
        <p:spPr>
          <a:xfrm flipH="1">
            <a:off x="5642590" y="2533888"/>
            <a:ext cx="584447" cy="2744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7" name="圖形 26" descr="核取記號">
            <a:extLst>
              <a:ext uri="{FF2B5EF4-FFF2-40B4-BE49-F238E27FC236}">
                <a16:creationId xmlns:a16="http://schemas.microsoft.com/office/drawing/2014/main" id="{42A01C7A-F6B8-4110-8444-494FB42A3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4528" y="2535138"/>
            <a:ext cx="497671" cy="497671"/>
          </a:xfrm>
          <a:prstGeom prst="rect">
            <a:avLst/>
          </a:prstGeom>
        </p:spPr>
      </p:pic>
      <p:sp>
        <p:nvSpPr>
          <p:cNvPr id="29" name="文字方塊 28">
            <a:extLst>
              <a:ext uri="{FF2B5EF4-FFF2-40B4-BE49-F238E27FC236}">
                <a16:creationId xmlns:a16="http://schemas.microsoft.com/office/drawing/2014/main" id="{BB0B284E-CC11-44D2-831F-34C4E4C91A2B}"/>
              </a:ext>
            </a:extLst>
          </p:cNvPr>
          <p:cNvSpPr txBox="1"/>
          <p:nvPr/>
        </p:nvSpPr>
        <p:spPr>
          <a:xfrm>
            <a:off x="8281769" y="1062681"/>
            <a:ext cx="727969" cy="369332"/>
          </a:xfrm>
          <a:prstGeom prst="rect">
            <a:avLst/>
          </a:prstGeom>
          <a:noFill/>
        </p:spPr>
        <p:txBody>
          <a:bodyPr wrap="square" rtlCol="0">
            <a:spAutoFit/>
          </a:bodyPr>
          <a:lstStyle/>
          <a:p>
            <a:r>
              <a:rPr lang="en-US" altLang="zh-TW" dirty="0">
                <a:solidFill>
                  <a:srgbClr val="0070C0"/>
                </a:solidFill>
              </a:rPr>
              <a:t>depth</a:t>
            </a:r>
            <a:endParaRPr lang="zh-TW" altLang="en-US" dirty="0">
              <a:solidFill>
                <a:srgbClr val="0070C0"/>
              </a:solidFill>
            </a:endParaRPr>
          </a:p>
        </p:txBody>
      </p:sp>
      <p:sp>
        <p:nvSpPr>
          <p:cNvPr id="30" name="文字方塊 29">
            <a:extLst>
              <a:ext uri="{FF2B5EF4-FFF2-40B4-BE49-F238E27FC236}">
                <a16:creationId xmlns:a16="http://schemas.microsoft.com/office/drawing/2014/main" id="{8ED7D438-60BA-469E-887F-4E4D5E4157E2}"/>
              </a:ext>
            </a:extLst>
          </p:cNvPr>
          <p:cNvSpPr txBox="1"/>
          <p:nvPr/>
        </p:nvSpPr>
        <p:spPr>
          <a:xfrm>
            <a:off x="8535084" y="2011680"/>
            <a:ext cx="160097" cy="369332"/>
          </a:xfrm>
          <a:prstGeom prst="rect">
            <a:avLst/>
          </a:prstGeom>
          <a:noFill/>
        </p:spPr>
        <p:txBody>
          <a:bodyPr wrap="square" rtlCol="0">
            <a:spAutoFit/>
          </a:bodyPr>
          <a:lstStyle/>
          <a:p>
            <a:r>
              <a:rPr lang="en-US" altLang="zh-TW" dirty="0">
                <a:solidFill>
                  <a:srgbClr val="0070C0"/>
                </a:solidFill>
              </a:rPr>
              <a:t>1</a:t>
            </a:r>
            <a:endParaRPr lang="zh-TW" altLang="en-US" dirty="0">
              <a:solidFill>
                <a:srgbClr val="0070C0"/>
              </a:solidFill>
            </a:endParaRPr>
          </a:p>
        </p:txBody>
      </p:sp>
      <p:sp>
        <p:nvSpPr>
          <p:cNvPr id="31" name="文字方塊 30">
            <a:extLst>
              <a:ext uri="{FF2B5EF4-FFF2-40B4-BE49-F238E27FC236}">
                <a16:creationId xmlns:a16="http://schemas.microsoft.com/office/drawing/2014/main" id="{BAE5FD42-0DCB-4169-9B06-2B30B6DCEA20}"/>
              </a:ext>
            </a:extLst>
          </p:cNvPr>
          <p:cNvSpPr txBox="1"/>
          <p:nvPr/>
        </p:nvSpPr>
        <p:spPr>
          <a:xfrm>
            <a:off x="8535084" y="3090634"/>
            <a:ext cx="270968" cy="369332"/>
          </a:xfrm>
          <a:prstGeom prst="rect">
            <a:avLst/>
          </a:prstGeom>
          <a:noFill/>
        </p:spPr>
        <p:txBody>
          <a:bodyPr wrap="square" rtlCol="0">
            <a:spAutoFit/>
          </a:bodyPr>
          <a:lstStyle/>
          <a:p>
            <a:r>
              <a:rPr lang="en-US" altLang="zh-TW" dirty="0">
                <a:solidFill>
                  <a:srgbClr val="0070C0"/>
                </a:solidFill>
              </a:rPr>
              <a:t>2</a:t>
            </a:r>
            <a:endParaRPr lang="zh-TW" altLang="en-US" dirty="0">
              <a:solidFill>
                <a:srgbClr val="0070C0"/>
              </a:solidFill>
            </a:endParaRPr>
          </a:p>
        </p:txBody>
      </p:sp>
      <p:sp>
        <p:nvSpPr>
          <p:cNvPr id="34" name="文字方塊 33">
            <a:extLst>
              <a:ext uri="{FF2B5EF4-FFF2-40B4-BE49-F238E27FC236}">
                <a16:creationId xmlns:a16="http://schemas.microsoft.com/office/drawing/2014/main" id="{AC7FF3FF-203F-4DA2-AF25-3584759EA8AC}"/>
              </a:ext>
            </a:extLst>
          </p:cNvPr>
          <p:cNvSpPr txBox="1"/>
          <p:nvPr/>
        </p:nvSpPr>
        <p:spPr>
          <a:xfrm>
            <a:off x="8547440" y="4317825"/>
            <a:ext cx="270968" cy="369332"/>
          </a:xfrm>
          <a:prstGeom prst="rect">
            <a:avLst/>
          </a:prstGeom>
          <a:noFill/>
        </p:spPr>
        <p:txBody>
          <a:bodyPr wrap="square" rtlCol="0">
            <a:spAutoFit/>
          </a:bodyPr>
          <a:lstStyle/>
          <a:p>
            <a:r>
              <a:rPr lang="en-US" altLang="zh-TW" dirty="0">
                <a:solidFill>
                  <a:srgbClr val="0070C0"/>
                </a:solidFill>
              </a:rPr>
              <a:t>3</a:t>
            </a:r>
            <a:endParaRPr lang="zh-TW" altLang="en-US" dirty="0">
              <a:solidFill>
                <a:srgbClr val="0070C0"/>
              </a:solidFill>
            </a:endParaRPr>
          </a:p>
        </p:txBody>
      </p:sp>
      <p:sp>
        <p:nvSpPr>
          <p:cNvPr id="37" name="文字方塊 36">
            <a:extLst>
              <a:ext uri="{FF2B5EF4-FFF2-40B4-BE49-F238E27FC236}">
                <a16:creationId xmlns:a16="http://schemas.microsoft.com/office/drawing/2014/main" id="{11FE9D32-9E45-4D74-9752-3F6E6F88BB78}"/>
              </a:ext>
            </a:extLst>
          </p:cNvPr>
          <p:cNvSpPr txBox="1"/>
          <p:nvPr/>
        </p:nvSpPr>
        <p:spPr>
          <a:xfrm>
            <a:off x="8559697" y="5360350"/>
            <a:ext cx="270968" cy="369332"/>
          </a:xfrm>
          <a:prstGeom prst="rect">
            <a:avLst/>
          </a:prstGeom>
          <a:noFill/>
        </p:spPr>
        <p:txBody>
          <a:bodyPr wrap="square" rtlCol="0">
            <a:spAutoFit/>
          </a:bodyPr>
          <a:lstStyle/>
          <a:p>
            <a:r>
              <a:rPr lang="en-US" altLang="zh-TW" dirty="0">
                <a:solidFill>
                  <a:srgbClr val="0070C0"/>
                </a:solidFill>
              </a:rPr>
              <a:t>4</a:t>
            </a:r>
            <a:endParaRPr lang="zh-TW" altLang="en-US" dirty="0">
              <a:solidFill>
                <a:srgbClr val="0070C0"/>
              </a:solidFill>
            </a:endParaRPr>
          </a:p>
        </p:txBody>
      </p:sp>
      <p:cxnSp>
        <p:nvCxnSpPr>
          <p:cNvPr id="32" name="直線單箭頭接點 31">
            <a:extLst>
              <a:ext uri="{FF2B5EF4-FFF2-40B4-BE49-F238E27FC236}">
                <a16:creationId xmlns:a16="http://schemas.microsoft.com/office/drawing/2014/main" id="{6829FB71-6655-4E88-8CB8-5E9DD6C24709}"/>
              </a:ext>
            </a:extLst>
          </p:cNvPr>
          <p:cNvCxnSpPr>
            <a:cxnSpLocks/>
          </p:cNvCxnSpPr>
          <p:nvPr/>
        </p:nvCxnSpPr>
        <p:spPr>
          <a:xfrm>
            <a:off x="6905073" y="2552135"/>
            <a:ext cx="581577" cy="2879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9EFEB27E-3340-4146-BA33-1F7CA5958E81}"/>
              </a:ext>
            </a:extLst>
          </p:cNvPr>
          <p:cNvCxnSpPr>
            <a:cxnSpLocks/>
          </p:cNvCxnSpPr>
          <p:nvPr/>
        </p:nvCxnSpPr>
        <p:spPr>
          <a:xfrm>
            <a:off x="7685211" y="3706170"/>
            <a:ext cx="476328" cy="3148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圖形 20" descr="關閉">
            <a:extLst>
              <a:ext uri="{FF2B5EF4-FFF2-40B4-BE49-F238E27FC236}">
                <a16:creationId xmlns:a16="http://schemas.microsoft.com/office/drawing/2014/main" id="{426BB0BD-54C4-442F-8BAD-4214893691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4669" y="3787359"/>
            <a:ext cx="504547" cy="504547"/>
          </a:xfrm>
          <a:prstGeom prst="rect">
            <a:avLst/>
          </a:prstGeom>
        </p:spPr>
      </p:pic>
    </p:spTree>
    <p:extLst>
      <p:ext uri="{BB962C8B-B14F-4D97-AF65-F5344CB8AC3E}">
        <p14:creationId xmlns:p14="http://schemas.microsoft.com/office/powerpoint/2010/main" val="384362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par>
                                <p:cTn id="16" presetID="42"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7"/>
                                        </p:tgtEl>
                                      </p:cBhvr>
                                    </p:animEffect>
                                    <p:set>
                                      <p:cBhvr>
                                        <p:cTn id="36" dur="1" fill="hold">
                                          <p:stCondLst>
                                            <p:cond delay="499"/>
                                          </p:stCondLst>
                                        </p:cTn>
                                        <p:tgtEl>
                                          <p:spTgt spid="27"/>
                                        </p:tgtEl>
                                        <p:attrNameLst>
                                          <p:attrName>style.visibility</p:attrName>
                                        </p:attrNameLst>
                                      </p:cBhvr>
                                      <p:to>
                                        <p:strVal val="hidden"/>
                                      </p:to>
                                    </p:set>
                                  </p:childTnLst>
                                </p:cTn>
                              </p:par>
                              <p:par>
                                <p:cTn id="37" presetID="16" presetClass="entr" presetSubtype="21"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inVertical)">
                                      <p:cBhvr>
                                        <p:cTn id="39" dur="500"/>
                                        <p:tgtEl>
                                          <p:spTgt spid="32"/>
                                        </p:tgtEl>
                                      </p:cBhvr>
                                    </p:animEffect>
                                  </p:childTnLst>
                                </p:cTn>
                              </p:par>
                              <p:par>
                                <p:cTn id="40" presetID="16" presetClass="entr" presetSubtype="21"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arn(inVertical)">
                                      <p:cBhvr>
                                        <p:cTn id="42" dur="500"/>
                                        <p:tgtEl>
                                          <p:spTgt spid="33"/>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1789CE-C91F-4350-B987-0EEC21A0CCED}"/>
              </a:ext>
            </a:extLst>
          </p:cNvPr>
          <p:cNvSpPr>
            <a:spLocks noGrp="1"/>
          </p:cNvSpPr>
          <p:nvPr>
            <p:ph type="title"/>
          </p:nvPr>
        </p:nvSpPr>
        <p:spPr/>
        <p:txBody>
          <a:bodyPr/>
          <a:lstStyle/>
          <a:p>
            <a:r>
              <a:rPr lang="en-US" altLang="zh-TW" dirty="0"/>
              <a:t>P x y</a:t>
            </a:r>
            <a:endParaRPr lang="zh-TW" altLang="en-US" dirty="0"/>
          </a:p>
        </p:txBody>
      </p:sp>
      <p:sp>
        <p:nvSpPr>
          <p:cNvPr id="3" name="內容版面配置區 2">
            <a:extLst>
              <a:ext uri="{FF2B5EF4-FFF2-40B4-BE49-F238E27FC236}">
                <a16:creationId xmlns:a16="http://schemas.microsoft.com/office/drawing/2014/main" id="{2BB8741D-F66C-46DE-A20F-2584E62E0170}"/>
              </a:ext>
            </a:extLst>
          </p:cNvPr>
          <p:cNvSpPr>
            <a:spLocks noGrp="1"/>
          </p:cNvSpPr>
          <p:nvPr>
            <p:ph idx="1"/>
          </p:nvPr>
        </p:nvSpPr>
        <p:spPr>
          <a:xfrm>
            <a:off x="741791" y="2008587"/>
            <a:ext cx="3617145" cy="4218688"/>
          </a:xfrm>
        </p:spPr>
        <p:txBody>
          <a:bodyPr>
            <a:normAutofit fontScale="92500" lnSpcReduction="10000"/>
          </a:bodyPr>
          <a:lstStyle/>
          <a:p>
            <a:r>
              <a:rPr lang="en-US" altLang="zh-TW" dirty="0"/>
              <a:t>P -1 9</a:t>
            </a:r>
          </a:p>
          <a:p>
            <a:r>
              <a:rPr lang="en-US" altLang="zh-TW" dirty="0"/>
              <a:t>Output 20</a:t>
            </a:r>
          </a:p>
          <a:p>
            <a:r>
              <a:rPr lang="en-US" altLang="zh-TW" dirty="0"/>
              <a:t>-1-&gt;9</a:t>
            </a:r>
            <a:r>
              <a:rPr lang="zh-TW" altLang="en-US" dirty="0"/>
              <a:t> </a:t>
            </a:r>
            <a:r>
              <a:rPr lang="en-US" altLang="zh-TW" dirty="0"/>
              <a:t>passes</a:t>
            </a:r>
            <a:r>
              <a:rPr lang="zh-TW" altLang="en-US" dirty="0"/>
              <a:t> </a:t>
            </a:r>
            <a:r>
              <a:rPr lang="en-US" altLang="zh-TW" dirty="0"/>
              <a:t>through</a:t>
            </a:r>
            <a:r>
              <a:rPr lang="zh-TW" altLang="en-US" dirty="0"/>
              <a:t>    </a:t>
            </a:r>
            <a:r>
              <a:rPr lang="en-US" altLang="zh-TW" dirty="0"/>
              <a:t>-1,2,3,6,9</a:t>
            </a:r>
          </a:p>
          <a:p>
            <a:r>
              <a:rPr lang="en-US" altLang="zh-TW" dirty="0"/>
              <a:t>(Maximum sum:</a:t>
            </a:r>
            <a:r>
              <a:rPr lang="zh-TW" altLang="en-US" dirty="0"/>
              <a:t> </a:t>
            </a:r>
            <a:r>
              <a:rPr lang="en-US" altLang="zh-TW" dirty="0"/>
              <a:t>2+3+6+9=20)</a:t>
            </a:r>
          </a:p>
          <a:p>
            <a:endParaRPr lang="en-US" altLang="zh-TW" dirty="0"/>
          </a:p>
          <a:p>
            <a:r>
              <a:rPr lang="en-US" altLang="zh-TW" dirty="0"/>
              <a:t>P -2 6</a:t>
            </a:r>
          </a:p>
          <a:p>
            <a:r>
              <a:rPr lang="en-US" altLang="zh-TW" dirty="0"/>
              <a:t>No output</a:t>
            </a:r>
          </a:p>
          <a:p>
            <a:endParaRPr lang="en-US" altLang="zh-TW" dirty="0"/>
          </a:p>
        </p:txBody>
      </p:sp>
      <p:sp>
        <p:nvSpPr>
          <p:cNvPr id="4" name="投影片編號版面配置區 3">
            <a:extLst>
              <a:ext uri="{FF2B5EF4-FFF2-40B4-BE49-F238E27FC236}">
                <a16:creationId xmlns:a16="http://schemas.microsoft.com/office/drawing/2014/main" id="{87FAE6DF-8965-4F88-84F6-317D6ED44A94}"/>
              </a:ext>
            </a:extLst>
          </p:cNvPr>
          <p:cNvSpPr>
            <a:spLocks noGrp="1"/>
          </p:cNvSpPr>
          <p:nvPr>
            <p:ph type="sldNum" sz="quarter" idx="12"/>
          </p:nvPr>
        </p:nvSpPr>
        <p:spPr/>
        <p:txBody>
          <a:bodyPr/>
          <a:lstStyle/>
          <a:p>
            <a:fld id="{51845F5A-061D-4825-9AE9-D7794091C6CF}" type="slidenum">
              <a:rPr lang="en-US" smtClean="0"/>
              <a:pPr/>
              <a:t>5</a:t>
            </a:fld>
            <a:endParaRPr lang="en-US" dirty="0"/>
          </a:p>
        </p:txBody>
      </p:sp>
      <p:sp>
        <p:nvSpPr>
          <p:cNvPr id="5" name="橢圓 4">
            <a:extLst>
              <a:ext uri="{FF2B5EF4-FFF2-40B4-BE49-F238E27FC236}">
                <a16:creationId xmlns:a16="http://schemas.microsoft.com/office/drawing/2014/main" id="{58C86BAC-C9F2-4806-829F-5E55B702300C}"/>
              </a:ext>
            </a:extLst>
          </p:cNvPr>
          <p:cNvSpPr/>
          <p:nvPr/>
        </p:nvSpPr>
        <p:spPr>
          <a:xfrm>
            <a:off x="6227037" y="1900324"/>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6</a:t>
            </a:r>
            <a:endParaRPr lang="zh-TW" altLang="en-US" dirty="0"/>
          </a:p>
        </p:txBody>
      </p:sp>
      <p:sp>
        <p:nvSpPr>
          <p:cNvPr id="6" name="橢圓 5">
            <a:extLst>
              <a:ext uri="{FF2B5EF4-FFF2-40B4-BE49-F238E27FC236}">
                <a16:creationId xmlns:a16="http://schemas.microsoft.com/office/drawing/2014/main" id="{E8AB2D7F-53A8-4605-9AE1-BC405AF2D718}"/>
              </a:ext>
            </a:extLst>
          </p:cNvPr>
          <p:cNvSpPr/>
          <p:nvPr/>
        </p:nvSpPr>
        <p:spPr>
          <a:xfrm>
            <a:off x="7085861" y="2993018"/>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9</a:t>
            </a:r>
            <a:endParaRPr lang="zh-TW" altLang="en-US" dirty="0"/>
          </a:p>
        </p:txBody>
      </p:sp>
      <p:sp>
        <p:nvSpPr>
          <p:cNvPr id="7" name="橢圓 6">
            <a:extLst>
              <a:ext uri="{FF2B5EF4-FFF2-40B4-BE49-F238E27FC236}">
                <a16:creationId xmlns:a16="http://schemas.microsoft.com/office/drawing/2014/main" id="{4F906880-2FB0-453E-BDCD-DDE41A91D621}"/>
              </a:ext>
            </a:extLst>
          </p:cNvPr>
          <p:cNvSpPr/>
          <p:nvPr/>
        </p:nvSpPr>
        <p:spPr>
          <a:xfrm>
            <a:off x="5353237" y="2993017"/>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3</a:t>
            </a:r>
            <a:endParaRPr lang="zh-TW" altLang="en-US" dirty="0"/>
          </a:p>
        </p:txBody>
      </p:sp>
      <p:sp>
        <p:nvSpPr>
          <p:cNvPr id="8" name="橢圓 7">
            <a:extLst>
              <a:ext uri="{FF2B5EF4-FFF2-40B4-BE49-F238E27FC236}">
                <a16:creationId xmlns:a16="http://schemas.microsoft.com/office/drawing/2014/main" id="{5FF01EFA-DC8A-4F4C-B142-DCD255105223}"/>
              </a:ext>
            </a:extLst>
          </p:cNvPr>
          <p:cNvSpPr/>
          <p:nvPr/>
        </p:nvSpPr>
        <p:spPr>
          <a:xfrm>
            <a:off x="4475826" y="4165832"/>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2</a:t>
            </a:r>
            <a:endParaRPr lang="zh-TW" altLang="en-US" dirty="0"/>
          </a:p>
        </p:txBody>
      </p:sp>
      <p:sp>
        <p:nvSpPr>
          <p:cNvPr id="9" name="橢圓 8">
            <a:extLst>
              <a:ext uri="{FF2B5EF4-FFF2-40B4-BE49-F238E27FC236}">
                <a16:creationId xmlns:a16="http://schemas.microsoft.com/office/drawing/2014/main" id="{580FB06A-6DD2-4613-B749-02A37F971E7D}"/>
              </a:ext>
            </a:extLst>
          </p:cNvPr>
          <p:cNvSpPr/>
          <p:nvPr/>
        </p:nvSpPr>
        <p:spPr>
          <a:xfrm>
            <a:off x="5717221" y="4162091"/>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5</a:t>
            </a:r>
            <a:endParaRPr lang="zh-TW" altLang="en-US" dirty="0"/>
          </a:p>
        </p:txBody>
      </p:sp>
      <p:sp>
        <p:nvSpPr>
          <p:cNvPr id="10" name="橢圓 9">
            <a:extLst>
              <a:ext uri="{FF2B5EF4-FFF2-40B4-BE49-F238E27FC236}">
                <a16:creationId xmlns:a16="http://schemas.microsoft.com/office/drawing/2014/main" id="{F91A33C9-36E9-48EA-80C5-B5B5EC476C16}"/>
              </a:ext>
            </a:extLst>
          </p:cNvPr>
          <p:cNvSpPr/>
          <p:nvPr/>
        </p:nvSpPr>
        <p:spPr>
          <a:xfrm>
            <a:off x="6792898" y="4160701"/>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7</a:t>
            </a:r>
            <a:endParaRPr lang="zh-TW" altLang="en-US" dirty="0"/>
          </a:p>
        </p:txBody>
      </p:sp>
      <p:sp>
        <p:nvSpPr>
          <p:cNvPr id="11" name="橢圓 10">
            <a:extLst>
              <a:ext uri="{FF2B5EF4-FFF2-40B4-BE49-F238E27FC236}">
                <a16:creationId xmlns:a16="http://schemas.microsoft.com/office/drawing/2014/main" id="{C7F17717-2B44-4FEF-A6E0-8CDC1F6936B3}"/>
              </a:ext>
            </a:extLst>
          </p:cNvPr>
          <p:cNvSpPr/>
          <p:nvPr/>
        </p:nvSpPr>
        <p:spPr>
          <a:xfrm>
            <a:off x="7755387" y="4169589"/>
            <a:ext cx="727969" cy="674693"/>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10</a:t>
            </a:r>
            <a:endParaRPr lang="zh-TW" altLang="en-US" dirty="0"/>
          </a:p>
        </p:txBody>
      </p:sp>
      <p:sp>
        <p:nvSpPr>
          <p:cNvPr id="12" name="橢圓 11">
            <a:extLst>
              <a:ext uri="{FF2B5EF4-FFF2-40B4-BE49-F238E27FC236}">
                <a16:creationId xmlns:a16="http://schemas.microsoft.com/office/drawing/2014/main" id="{C40E988D-BF43-4A7E-9297-2C34826137C8}"/>
              </a:ext>
            </a:extLst>
          </p:cNvPr>
          <p:cNvSpPr/>
          <p:nvPr/>
        </p:nvSpPr>
        <p:spPr>
          <a:xfrm>
            <a:off x="3630967" y="5137482"/>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a:t>
            </a:r>
            <a:endParaRPr lang="zh-TW" altLang="en-US" dirty="0"/>
          </a:p>
        </p:txBody>
      </p:sp>
      <p:sp>
        <p:nvSpPr>
          <p:cNvPr id="13" name="橢圓 12">
            <a:extLst>
              <a:ext uri="{FF2B5EF4-FFF2-40B4-BE49-F238E27FC236}">
                <a16:creationId xmlns:a16="http://schemas.microsoft.com/office/drawing/2014/main" id="{7C2FE3AA-0B86-46EA-BE5D-5AB8335C648B}"/>
              </a:ext>
            </a:extLst>
          </p:cNvPr>
          <p:cNvSpPr/>
          <p:nvPr/>
        </p:nvSpPr>
        <p:spPr>
          <a:xfrm>
            <a:off x="5132774" y="5126370"/>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4</a:t>
            </a:r>
            <a:endParaRPr lang="zh-TW" altLang="en-US" dirty="0"/>
          </a:p>
        </p:txBody>
      </p:sp>
      <p:cxnSp>
        <p:nvCxnSpPr>
          <p:cNvPr id="15" name="直線接點 14">
            <a:extLst>
              <a:ext uri="{FF2B5EF4-FFF2-40B4-BE49-F238E27FC236}">
                <a16:creationId xmlns:a16="http://schemas.microsoft.com/office/drawing/2014/main" id="{169B9B4C-BC96-4897-A40E-2E121776B04A}"/>
              </a:ext>
            </a:extLst>
          </p:cNvPr>
          <p:cNvCxnSpPr>
            <a:stCxn id="7" idx="0"/>
            <a:endCxn id="5" idx="4"/>
          </p:cNvCxnSpPr>
          <p:nvPr/>
        </p:nvCxnSpPr>
        <p:spPr>
          <a:xfrm flipV="1">
            <a:off x="5717222" y="2583905"/>
            <a:ext cx="873800" cy="409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DA6C4D01-4000-430C-A4DE-9146210F22E1}"/>
              </a:ext>
            </a:extLst>
          </p:cNvPr>
          <p:cNvCxnSpPr>
            <a:stCxn id="12" idx="0"/>
            <a:endCxn id="8" idx="4"/>
          </p:cNvCxnSpPr>
          <p:nvPr/>
        </p:nvCxnSpPr>
        <p:spPr>
          <a:xfrm flipV="1">
            <a:off x="3994952" y="4849413"/>
            <a:ext cx="844859" cy="288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3E23CF24-031E-4410-B49D-65CC9C2AAD87}"/>
              </a:ext>
            </a:extLst>
          </p:cNvPr>
          <p:cNvCxnSpPr>
            <a:cxnSpLocks/>
            <a:endCxn id="7" idx="4"/>
          </p:cNvCxnSpPr>
          <p:nvPr/>
        </p:nvCxnSpPr>
        <p:spPr>
          <a:xfrm flipV="1">
            <a:off x="4947083" y="3676598"/>
            <a:ext cx="770139" cy="485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1A2CD891-B542-4F96-8DD1-9F18E3122294}"/>
              </a:ext>
            </a:extLst>
          </p:cNvPr>
          <p:cNvCxnSpPr>
            <a:cxnSpLocks/>
            <a:stCxn id="9" idx="4"/>
            <a:endCxn id="13" idx="0"/>
          </p:cNvCxnSpPr>
          <p:nvPr/>
        </p:nvCxnSpPr>
        <p:spPr>
          <a:xfrm flipH="1">
            <a:off x="5496759" y="4845672"/>
            <a:ext cx="584447" cy="280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1766060-263F-42D5-8670-C6C650130DC9}"/>
              </a:ext>
            </a:extLst>
          </p:cNvPr>
          <p:cNvCxnSpPr>
            <a:cxnSpLocks/>
            <a:endCxn id="7" idx="4"/>
          </p:cNvCxnSpPr>
          <p:nvPr/>
        </p:nvCxnSpPr>
        <p:spPr>
          <a:xfrm flipH="1" flipV="1">
            <a:off x="5717222" y="3676598"/>
            <a:ext cx="305538" cy="484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444FB41-5787-4B5C-BEDF-D79A65ABC192}"/>
              </a:ext>
            </a:extLst>
          </p:cNvPr>
          <p:cNvCxnSpPr>
            <a:cxnSpLocks/>
            <a:endCxn id="6" idx="0"/>
          </p:cNvCxnSpPr>
          <p:nvPr/>
        </p:nvCxnSpPr>
        <p:spPr>
          <a:xfrm>
            <a:off x="6591022" y="2605868"/>
            <a:ext cx="858824" cy="387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806BACC9-564F-468E-BA73-6740D510863E}"/>
              </a:ext>
            </a:extLst>
          </p:cNvPr>
          <p:cNvCxnSpPr>
            <a:cxnSpLocks/>
            <a:stCxn id="10" idx="0"/>
            <a:endCxn id="6" idx="4"/>
          </p:cNvCxnSpPr>
          <p:nvPr/>
        </p:nvCxnSpPr>
        <p:spPr>
          <a:xfrm flipV="1">
            <a:off x="7156883" y="3676599"/>
            <a:ext cx="292963" cy="48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DA7E24A4-42C5-42BA-AA7E-F327883BD189}"/>
              </a:ext>
            </a:extLst>
          </p:cNvPr>
          <p:cNvCxnSpPr>
            <a:cxnSpLocks/>
            <a:stCxn id="11" idx="0"/>
            <a:endCxn id="6" idx="4"/>
          </p:cNvCxnSpPr>
          <p:nvPr/>
        </p:nvCxnSpPr>
        <p:spPr>
          <a:xfrm flipH="1" flipV="1">
            <a:off x="7449846" y="3676599"/>
            <a:ext cx="669526" cy="492990"/>
          </a:xfrm>
          <a:prstGeom prst="line">
            <a:avLst/>
          </a:prstGeom>
        </p:spPr>
        <p:style>
          <a:lnRef idx="1">
            <a:schemeClr val="accent1"/>
          </a:lnRef>
          <a:fillRef idx="0">
            <a:schemeClr val="accent1"/>
          </a:fillRef>
          <a:effectRef idx="0">
            <a:schemeClr val="accent1"/>
          </a:effectRef>
          <a:fontRef idx="minor">
            <a:schemeClr val="tx1"/>
          </a:fontRef>
        </p:style>
      </p:cxnSp>
      <p:sp>
        <p:nvSpPr>
          <p:cNvPr id="35" name="橢圓 34">
            <a:extLst>
              <a:ext uri="{FF2B5EF4-FFF2-40B4-BE49-F238E27FC236}">
                <a16:creationId xmlns:a16="http://schemas.microsoft.com/office/drawing/2014/main" id="{EC96DC5C-ECA6-4012-AD0A-E3AB0F7B1484}"/>
              </a:ext>
            </a:extLst>
          </p:cNvPr>
          <p:cNvSpPr/>
          <p:nvPr/>
        </p:nvSpPr>
        <p:spPr>
          <a:xfrm>
            <a:off x="7407678" y="5188666"/>
            <a:ext cx="727969" cy="683581"/>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8</a:t>
            </a:r>
            <a:endParaRPr lang="zh-TW" altLang="en-US" dirty="0"/>
          </a:p>
        </p:txBody>
      </p:sp>
      <p:cxnSp>
        <p:nvCxnSpPr>
          <p:cNvPr id="36" name="直線接點 35">
            <a:extLst>
              <a:ext uri="{FF2B5EF4-FFF2-40B4-BE49-F238E27FC236}">
                <a16:creationId xmlns:a16="http://schemas.microsoft.com/office/drawing/2014/main" id="{3C8D61C3-E208-48C4-8CA9-654C88817ABE}"/>
              </a:ext>
            </a:extLst>
          </p:cNvPr>
          <p:cNvCxnSpPr>
            <a:cxnSpLocks/>
            <a:stCxn id="10" idx="4"/>
            <a:endCxn id="35" idx="0"/>
          </p:cNvCxnSpPr>
          <p:nvPr/>
        </p:nvCxnSpPr>
        <p:spPr>
          <a:xfrm>
            <a:off x="7156883" y="4844282"/>
            <a:ext cx="614780" cy="34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5F378F3F-DFC6-4757-AA43-764702E29E12}"/>
              </a:ext>
            </a:extLst>
          </p:cNvPr>
          <p:cNvCxnSpPr>
            <a:cxnSpLocks/>
          </p:cNvCxnSpPr>
          <p:nvPr/>
        </p:nvCxnSpPr>
        <p:spPr>
          <a:xfrm flipV="1">
            <a:off x="3883982" y="4666990"/>
            <a:ext cx="537100" cy="28806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B20A2FF9-3645-4E33-AD2F-8E7A1168C8FD}"/>
              </a:ext>
            </a:extLst>
          </p:cNvPr>
          <p:cNvCxnSpPr>
            <a:cxnSpLocks/>
          </p:cNvCxnSpPr>
          <p:nvPr/>
        </p:nvCxnSpPr>
        <p:spPr>
          <a:xfrm flipV="1">
            <a:off x="4765091" y="3672858"/>
            <a:ext cx="537100" cy="28806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09BC0500-C5B1-4415-80A8-6AFE936682FA}"/>
              </a:ext>
            </a:extLst>
          </p:cNvPr>
          <p:cNvCxnSpPr>
            <a:cxnSpLocks/>
          </p:cNvCxnSpPr>
          <p:nvPr/>
        </p:nvCxnSpPr>
        <p:spPr>
          <a:xfrm flipV="1">
            <a:off x="5689937" y="2507192"/>
            <a:ext cx="537100" cy="28806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943E1782-6674-4627-9907-854BE4FB01E8}"/>
              </a:ext>
            </a:extLst>
          </p:cNvPr>
          <p:cNvCxnSpPr>
            <a:cxnSpLocks/>
          </p:cNvCxnSpPr>
          <p:nvPr/>
        </p:nvCxnSpPr>
        <p:spPr>
          <a:xfrm>
            <a:off x="6973901" y="2556337"/>
            <a:ext cx="512749" cy="2389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F1CAB69A-AE5C-4687-92B4-2BFE50B98150}"/>
              </a:ext>
            </a:extLst>
          </p:cNvPr>
          <p:cNvSpPr txBox="1"/>
          <p:nvPr/>
        </p:nvSpPr>
        <p:spPr>
          <a:xfrm>
            <a:off x="5407017" y="557618"/>
            <a:ext cx="3357688" cy="369332"/>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151097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C84B33-F684-4B35-8CAE-A93FB940A5A6}"/>
              </a:ext>
            </a:extLst>
          </p:cNvPr>
          <p:cNvSpPr>
            <a:spLocks noGrp="1"/>
          </p:cNvSpPr>
          <p:nvPr>
            <p:ph type="title"/>
          </p:nvPr>
        </p:nvSpPr>
        <p:spPr/>
        <p:txBody>
          <a:bodyPr/>
          <a:lstStyle/>
          <a:p>
            <a:r>
              <a:rPr lang="en-US" altLang="zh-TW" dirty="0"/>
              <a:t>Input / Output</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473CE731-B3A4-4AEB-B62D-303F5D5003B8}"/>
                  </a:ext>
                </a:extLst>
              </p:cNvPr>
              <p:cNvSpPr>
                <a:spLocks noGrp="1"/>
              </p:cNvSpPr>
              <p:nvPr>
                <p:ph idx="1"/>
              </p:nvPr>
            </p:nvSpPr>
            <p:spPr>
              <a:xfrm>
                <a:off x="628650" y="2011680"/>
                <a:ext cx="8095220" cy="4481194"/>
              </a:xfrm>
            </p:spPr>
            <p:txBody>
              <a:bodyPr>
                <a:normAutofit fontScale="85000" lnSpcReduction="10000"/>
              </a:bodyPr>
              <a:lstStyle/>
              <a:p>
                <a:r>
                  <a:rPr lang="en-US" altLang="zh-TW" dirty="0"/>
                  <a:t>Read input_1.txt</a:t>
                </a:r>
              </a:p>
              <a:p>
                <a:r>
                  <a:rPr lang="en-US" altLang="zh-TW" dirty="0"/>
                  <a:t>For each test data, the first line contains two integers M, N.</a:t>
                </a:r>
              </a:p>
              <a:p>
                <a:pPr lvl="1"/>
                <a:r>
                  <a:rPr lang="en-US" altLang="zh-TW" dirty="0"/>
                  <a:t>M indicates the initial data in the tree.</a:t>
                </a:r>
              </a:p>
              <a:p>
                <a:pPr lvl="1"/>
                <a:r>
                  <a:rPr lang="en-US" altLang="zh-TW" dirty="0"/>
                  <a:t>N indicates the number of instructions.</a:t>
                </a:r>
              </a:p>
              <a:p>
                <a:pPr lvl="1"/>
                <a:r>
                  <a:rPr lang="en-US" altLang="zh-TW" dirty="0"/>
                  <a:t>(</a:t>
                </a:r>
                <a14:m>
                  <m:oMath xmlns:m="http://schemas.openxmlformats.org/officeDocument/2006/math">
                    <m:r>
                      <a:rPr lang="en-US" altLang="zh-TW" i="1" dirty="0">
                        <a:latin typeface="Cambria Math" panose="02040503050406030204" pitchFamily="18" charset="0"/>
                        <a:ea typeface="Cambria Math" panose="02040503050406030204" pitchFamily="18" charset="0"/>
                      </a:rPr>
                      <m:t>10≤</m:t>
                    </m:r>
                    <m:r>
                      <m:rPr>
                        <m:sty m:val="p"/>
                      </m:rPr>
                      <a:rPr lang="en-US" altLang="zh-TW" i="1" dirty="0">
                        <a:latin typeface="Cambria Math" panose="02040503050406030204" pitchFamily="18" charset="0"/>
                        <a:ea typeface="Cambria Math" panose="02040503050406030204" pitchFamily="18" charset="0"/>
                      </a:rPr>
                      <m:t>M</m:t>
                    </m:r>
                    <m:r>
                      <a:rPr lang="en-US" altLang="zh-TW" i="1" dirty="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10</m:t>
                        </m:r>
                      </m:e>
                      <m:sup>
                        <m:r>
                          <a:rPr lang="en-US" altLang="zh-TW" i="1" dirty="0">
                            <a:latin typeface="Cambria Math" panose="02040503050406030204" pitchFamily="18" charset="0"/>
                            <a:ea typeface="Cambria Math" panose="02040503050406030204" pitchFamily="18" charset="0"/>
                          </a:rPr>
                          <m:t>5</m:t>
                        </m:r>
                      </m:sup>
                    </m:sSup>
                    <m:r>
                      <a:rPr lang="zh-TW" altLang="en-US" i="1"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5≤</m:t>
                    </m:r>
                    <m:r>
                      <m:rPr>
                        <m:sty m:val="p"/>
                      </m:rPr>
                      <a:rPr lang="en-US" altLang="zh-TW" i="1" dirty="0">
                        <a:latin typeface="Cambria Math" panose="02040503050406030204" pitchFamily="18" charset="0"/>
                        <a:ea typeface="Cambria Math" panose="02040503050406030204" pitchFamily="18" charset="0"/>
                      </a:rPr>
                      <m:t>N</m:t>
                    </m:r>
                    <m:r>
                      <a:rPr lang="en-US" altLang="zh-TW" i="1" dirty="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10</m:t>
                        </m:r>
                      </m:e>
                      <m:sup>
                        <m:r>
                          <a:rPr lang="en-US" altLang="zh-TW" i="1" dirty="0">
                            <a:latin typeface="Cambria Math" panose="02040503050406030204" pitchFamily="18" charset="0"/>
                            <a:ea typeface="Cambria Math" panose="02040503050406030204" pitchFamily="18" charset="0"/>
                          </a:rPr>
                          <m:t>5</m:t>
                        </m:r>
                      </m:sup>
                    </m:sSup>
                  </m:oMath>
                </a14:m>
                <a:r>
                  <a:rPr lang="en-US" altLang="zh-TW" dirty="0"/>
                  <a:t>)</a:t>
                </a:r>
                <a:r>
                  <a:rPr lang="zh-TW" altLang="en-US" dirty="0"/>
                  <a:t>。 </a:t>
                </a:r>
                <a:endParaRPr lang="en-US" altLang="zh-TW" dirty="0"/>
              </a:p>
              <a:p>
                <a:r>
                  <a:rPr lang="en-US" altLang="zh-TW" dirty="0"/>
                  <a:t>If</a:t>
                </a:r>
                <a:r>
                  <a:rPr lang="zh-TW" altLang="en-US" dirty="0"/>
                  <a:t> </a:t>
                </a:r>
                <a:r>
                  <a:rPr lang="en-US" altLang="zh-TW" dirty="0"/>
                  <a:t>M==0</a:t>
                </a:r>
                <a:r>
                  <a:rPr lang="zh-TW" altLang="en-US" dirty="0"/>
                  <a:t> </a:t>
                </a:r>
                <a:r>
                  <a:rPr lang="en-US" altLang="zh-TW" dirty="0"/>
                  <a:t>and</a:t>
                </a:r>
                <a:r>
                  <a:rPr lang="zh-TW" altLang="en-US" dirty="0"/>
                  <a:t> </a:t>
                </a:r>
                <a:r>
                  <a:rPr lang="en-US" altLang="zh-TW" dirty="0"/>
                  <a:t>N==0</a:t>
                </a:r>
                <a:r>
                  <a:rPr lang="zh-TW" altLang="en-US" dirty="0"/>
                  <a:t>，</a:t>
                </a:r>
                <a:r>
                  <a:rPr lang="en-US" altLang="zh-TW" dirty="0"/>
                  <a:t>it means there is no test data.</a:t>
                </a:r>
              </a:p>
              <a:p>
                <a:r>
                  <a:rPr lang="en-US" altLang="zh-TW" dirty="0"/>
                  <a:t>The second line contains M data d</a:t>
                </a:r>
                <a:r>
                  <a:rPr lang="en-US" altLang="zh-TW" baseline="-25000" dirty="0"/>
                  <a:t>i</a:t>
                </a:r>
                <a:r>
                  <a:rPr lang="en-US" altLang="zh-TW" dirty="0"/>
                  <a:t> . </a:t>
                </a:r>
                <a14:m>
                  <m:oMath xmlns:m="http://schemas.openxmlformats.org/officeDocument/2006/math">
                    <m:r>
                      <m:rPr>
                        <m:nor/>
                      </m:rPr>
                      <a:rPr lang="en-US" altLang="zh-TW" dirty="0"/>
                      <m:t>{</m:t>
                    </m:r>
                    <m:r>
                      <m:rPr>
                        <m:nor/>
                      </m:rPr>
                      <a:rPr lang="en-US" altLang="zh-TW" dirty="0"/>
                      <m:t>di</m:t>
                    </m:r>
                    <m:r>
                      <m:rPr>
                        <m:nor/>
                      </m:rPr>
                      <a:rPr lang="en-US" altLang="zh-TW" baseline="-25000" dirty="0"/>
                      <m:t> | </m:t>
                    </m:r>
                    <m:r>
                      <m:rPr>
                        <m:nor/>
                      </m:rPr>
                      <a:rPr lang="en-US" altLang="zh-TW" dirty="0"/>
                      <m:t>d</m:t>
                    </m:r>
                    <m:r>
                      <a:rPr lang="en-US" altLang="zh-TW" i="1"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ℤ</m:t>
                    </m:r>
                    <m:r>
                      <a:rPr lang="en-US" altLang="zh-TW" i="1" dirty="0">
                        <a:latin typeface="Cambria Math" panose="02040503050406030204" pitchFamily="18" charset="0"/>
                        <a:ea typeface="Cambria Math" panose="02040503050406030204" pitchFamily="18" charset="0"/>
                      </a:rPr>
                      <m:t>,  1≤</m:t>
                    </m:r>
                    <m:r>
                      <a:rPr lang="en-US" altLang="zh-TW" i="1" dirty="0">
                        <a:latin typeface="Cambria Math" panose="02040503050406030204" pitchFamily="18" charset="0"/>
                        <a:ea typeface="Cambria Math" panose="02040503050406030204" pitchFamily="18" charset="0"/>
                      </a:rPr>
                      <m:t>𝑖</m:t>
                    </m:r>
                    <m:r>
                      <a:rPr lang="en-US" altLang="zh-TW" i="1"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𝑀</m:t>
                    </m:r>
                    <m:r>
                      <a:rPr lang="en-US" altLang="zh-TW" i="1" dirty="0">
                        <a:latin typeface="Cambria Math" panose="02040503050406030204" pitchFamily="18" charset="0"/>
                        <a:ea typeface="Cambria Math" panose="02040503050406030204" pitchFamily="18" charset="0"/>
                      </a:rPr>
                      <m:t>}</m:t>
                    </m:r>
                    <m:r>
                      <m:rPr>
                        <m:nor/>
                      </m:rPr>
                      <a:rPr lang="en-US" altLang="zh-TW" dirty="0"/>
                      <m:t> </m:t>
                    </m:r>
                  </m:oMath>
                </a14:m>
                <a:endParaRPr lang="en-US" altLang="zh-TW" dirty="0"/>
              </a:p>
              <a:p>
                <a:r>
                  <a:rPr lang="en-US" altLang="zh-TW" dirty="0"/>
                  <a:t>Next N lines are instructions. Please follow the rules and output the result to output_1.txt. </a:t>
                </a:r>
              </a:p>
              <a:p>
                <a:r>
                  <a:rPr lang="en-US" altLang="zh-TW" dirty="0"/>
                  <a:t>Time limit : 3 seconds per test data</a:t>
                </a:r>
              </a:p>
            </p:txBody>
          </p:sp>
        </mc:Choice>
        <mc:Fallback>
          <p:sp>
            <p:nvSpPr>
              <p:cNvPr id="3" name="內容版面配置區 2">
                <a:extLst>
                  <a:ext uri="{FF2B5EF4-FFF2-40B4-BE49-F238E27FC236}">
                    <a16:creationId xmlns:a16="http://schemas.microsoft.com/office/drawing/2014/main" id="{473CE731-B3A4-4AEB-B62D-303F5D5003B8}"/>
                  </a:ext>
                </a:extLst>
              </p:cNvPr>
              <p:cNvSpPr>
                <a:spLocks noGrp="1" noRot="1" noChangeAspect="1" noMove="1" noResize="1" noEditPoints="1" noAdjustHandles="1" noChangeArrowheads="1" noChangeShapeType="1" noTextEdit="1"/>
              </p:cNvSpPr>
              <p:nvPr>
                <p:ph idx="1"/>
              </p:nvPr>
            </p:nvSpPr>
            <p:spPr>
              <a:xfrm>
                <a:off x="628650" y="2011680"/>
                <a:ext cx="8095220" cy="4481194"/>
              </a:xfrm>
              <a:blipFill>
                <a:blip r:embed="rId2"/>
                <a:stretch>
                  <a:fillRect l="-979" t="-190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5AC5F77-E33D-46A9-AA52-9FE835E64F20}"/>
              </a:ext>
            </a:extLst>
          </p:cNvPr>
          <p:cNvSpPr>
            <a:spLocks noGrp="1"/>
          </p:cNvSpPr>
          <p:nvPr>
            <p:ph type="sldNum" sz="quarter" idx="12"/>
          </p:nvPr>
        </p:nvSpPr>
        <p:spPr/>
        <p:txBody>
          <a:bodyPr/>
          <a:lstStyle/>
          <a:p>
            <a:fld id="{51845F5A-061D-4825-9AE9-D7794091C6CF}" type="slidenum">
              <a:rPr lang="en-US" smtClean="0"/>
              <a:pPr/>
              <a:t>6</a:t>
            </a:fld>
            <a:endParaRPr lang="en-US" dirty="0"/>
          </a:p>
        </p:txBody>
      </p:sp>
    </p:spTree>
    <p:extLst>
      <p:ext uri="{BB962C8B-B14F-4D97-AF65-F5344CB8AC3E}">
        <p14:creationId xmlns:p14="http://schemas.microsoft.com/office/powerpoint/2010/main" val="65532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955491-0815-4980-946F-DF0507977324}"/>
              </a:ext>
            </a:extLst>
          </p:cNvPr>
          <p:cNvSpPr>
            <a:spLocks noGrp="1"/>
          </p:cNvSpPr>
          <p:nvPr>
            <p:ph type="title"/>
          </p:nvPr>
        </p:nvSpPr>
        <p:spPr>
          <a:xfrm>
            <a:off x="628650" y="365930"/>
            <a:ext cx="7886700" cy="1325563"/>
          </a:xfrm>
        </p:spPr>
        <p:txBody>
          <a:bodyPr/>
          <a:lstStyle/>
          <a:p>
            <a:r>
              <a:rPr lang="zh-TW" altLang="en-US" dirty="0"/>
              <a:t>範例</a:t>
            </a:r>
          </a:p>
        </p:txBody>
      </p:sp>
      <p:sp>
        <p:nvSpPr>
          <p:cNvPr id="3" name="內容版面配置區 2">
            <a:extLst>
              <a:ext uri="{FF2B5EF4-FFF2-40B4-BE49-F238E27FC236}">
                <a16:creationId xmlns:a16="http://schemas.microsoft.com/office/drawing/2014/main" id="{1FE76E00-5161-45C8-8610-98799DE09B30}"/>
              </a:ext>
            </a:extLst>
          </p:cNvPr>
          <p:cNvSpPr>
            <a:spLocks noGrp="1"/>
          </p:cNvSpPr>
          <p:nvPr>
            <p:ph idx="1"/>
          </p:nvPr>
        </p:nvSpPr>
        <p:spPr>
          <a:xfrm>
            <a:off x="628650" y="1509204"/>
            <a:ext cx="3126604" cy="5113538"/>
          </a:xfrm>
        </p:spPr>
        <p:txBody>
          <a:bodyPr>
            <a:normAutofit fontScale="77500" lnSpcReduction="20000"/>
          </a:bodyPr>
          <a:lstStyle/>
          <a:p>
            <a:pPr marL="0" indent="0">
              <a:buNone/>
            </a:pPr>
            <a:r>
              <a:rPr lang="en-US" altLang="zh-TW" dirty="0"/>
              <a:t>(input)</a:t>
            </a:r>
          </a:p>
          <a:p>
            <a:pPr marL="0" indent="0">
              <a:buNone/>
            </a:pPr>
            <a:r>
              <a:rPr lang="en-US" altLang="zh-TW" dirty="0"/>
              <a:t>10</a:t>
            </a:r>
            <a:r>
              <a:rPr lang="zh-TW" altLang="en-US" dirty="0"/>
              <a:t> </a:t>
            </a:r>
            <a:r>
              <a:rPr lang="en-US" altLang="zh-TW" dirty="0"/>
              <a:t>5</a:t>
            </a:r>
          </a:p>
          <a:p>
            <a:pPr marL="0" indent="0">
              <a:buNone/>
            </a:pPr>
            <a:r>
              <a:rPr lang="en-US" altLang="zh-TW" dirty="0"/>
              <a:t>6</a:t>
            </a:r>
            <a:r>
              <a:rPr lang="zh-TW" altLang="en-US" dirty="0"/>
              <a:t> </a:t>
            </a:r>
            <a:r>
              <a:rPr lang="en-US" altLang="zh-TW" dirty="0"/>
              <a:t>4</a:t>
            </a:r>
            <a:r>
              <a:rPr lang="zh-TW" altLang="en-US" dirty="0"/>
              <a:t> </a:t>
            </a:r>
            <a:r>
              <a:rPr lang="en-US" altLang="zh-TW" dirty="0"/>
              <a:t>2</a:t>
            </a:r>
            <a:r>
              <a:rPr lang="zh-TW" altLang="en-US" dirty="0"/>
              <a:t> </a:t>
            </a:r>
            <a:r>
              <a:rPr lang="en-US" altLang="zh-TW" dirty="0"/>
              <a:t>5</a:t>
            </a:r>
            <a:r>
              <a:rPr lang="zh-TW" altLang="en-US" dirty="0"/>
              <a:t> </a:t>
            </a:r>
            <a:r>
              <a:rPr lang="en-US" altLang="zh-TW" dirty="0"/>
              <a:t>8</a:t>
            </a:r>
            <a:r>
              <a:rPr lang="zh-TW" altLang="en-US" dirty="0"/>
              <a:t> </a:t>
            </a:r>
            <a:r>
              <a:rPr lang="en-US" altLang="zh-TW" dirty="0"/>
              <a:t>1</a:t>
            </a:r>
            <a:r>
              <a:rPr lang="zh-TW" altLang="en-US" dirty="0"/>
              <a:t> </a:t>
            </a:r>
            <a:r>
              <a:rPr lang="en-US" altLang="zh-TW" dirty="0"/>
              <a:t>3</a:t>
            </a:r>
            <a:r>
              <a:rPr lang="zh-TW" altLang="en-US" dirty="0"/>
              <a:t> </a:t>
            </a:r>
            <a:r>
              <a:rPr lang="en-US" altLang="zh-TW" dirty="0"/>
              <a:t>7</a:t>
            </a:r>
            <a:r>
              <a:rPr lang="zh-TW" altLang="en-US" dirty="0"/>
              <a:t> </a:t>
            </a:r>
            <a:r>
              <a:rPr lang="en-US" altLang="zh-TW" dirty="0"/>
              <a:t>9</a:t>
            </a:r>
            <a:r>
              <a:rPr lang="zh-TW" altLang="en-US" dirty="0"/>
              <a:t> </a:t>
            </a:r>
            <a:r>
              <a:rPr lang="en-US" altLang="zh-TW" dirty="0"/>
              <a:t>10</a:t>
            </a:r>
          </a:p>
          <a:p>
            <a:pPr marL="0" indent="0">
              <a:buNone/>
            </a:pPr>
            <a:r>
              <a:rPr lang="en-US" altLang="zh-TW" dirty="0"/>
              <a:t>I 100</a:t>
            </a:r>
          </a:p>
          <a:p>
            <a:pPr marL="0" indent="0">
              <a:buNone/>
            </a:pPr>
            <a:r>
              <a:rPr lang="en-US" altLang="zh-TW" dirty="0"/>
              <a:t>D</a:t>
            </a:r>
            <a:r>
              <a:rPr lang="zh-TW" altLang="en-US" dirty="0"/>
              <a:t> </a:t>
            </a:r>
            <a:r>
              <a:rPr lang="en-US" altLang="zh-TW" dirty="0"/>
              <a:t>2</a:t>
            </a:r>
          </a:p>
          <a:p>
            <a:pPr marL="0" indent="0">
              <a:buNone/>
            </a:pPr>
            <a:r>
              <a:rPr lang="en-US" altLang="zh-TW" dirty="0"/>
              <a:t>Q</a:t>
            </a:r>
            <a:r>
              <a:rPr lang="zh-TW" altLang="en-US" dirty="0"/>
              <a:t> </a:t>
            </a:r>
            <a:r>
              <a:rPr lang="en-US" altLang="zh-TW" dirty="0"/>
              <a:t>2</a:t>
            </a:r>
          </a:p>
          <a:p>
            <a:pPr marL="0" indent="0">
              <a:buNone/>
            </a:pPr>
            <a:r>
              <a:rPr lang="en-US" altLang="zh-TW" dirty="0"/>
              <a:t>Q</a:t>
            </a:r>
            <a:r>
              <a:rPr lang="zh-TW" altLang="en-US" dirty="0"/>
              <a:t> </a:t>
            </a:r>
            <a:r>
              <a:rPr lang="en-US" altLang="zh-TW" dirty="0"/>
              <a:t>9</a:t>
            </a:r>
          </a:p>
          <a:p>
            <a:pPr marL="0" indent="0">
              <a:buNone/>
            </a:pPr>
            <a:r>
              <a:rPr lang="en-US" altLang="zh-TW" dirty="0"/>
              <a:t>P</a:t>
            </a:r>
            <a:r>
              <a:rPr lang="zh-TW" altLang="en-US" dirty="0"/>
              <a:t> </a:t>
            </a:r>
            <a:r>
              <a:rPr lang="en-US" altLang="zh-TW" dirty="0"/>
              <a:t>1 7</a:t>
            </a:r>
          </a:p>
          <a:p>
            <a:pPr marL="0" indent="0">
              <a:buNone/>
            </a:pPr>
            <a:r>
              <a:rPr lang="en-US" altLang="zh-TW" dirty="0"/>
              <a:t>0</a:t>
            </a:r>
            <a:r>
              <a:rPr lang="zh-TW" altLang="en-US" dirty="0"/>
              <a:t> </a:t>
            </a:r>
            <a:r>
              <a:rPr lang="en-US" altLang="zh-TW" dirty="0"/>
              <a:t>0</a:t>
            </a:r>
          </a:p>
          <a:p>
            <a:pPr marL="0" indent="0">
              <a:buNone/>
            </a:pPr>
            <a:r>
              <a:rPr lang="en-US" altLang="zh-TW" dirty="0"/>
              <a:t>(output)</a:t>
            </a:r>
          </a:p>
          <a:p>
            <a:pPr marL="0" indent="0">
              <a:buNone/>
            </a:pPr>
            <a:r>
              <a:rPr lang="en-US" altLang="zh-TW" dirty="0"/>
              <a:t># 1</a:t>
            </a:r>
          </a:p>
          <a:p>
            <a:pPr marL="0" indent="0">
              <a:buNone/>
            </a:pPr>
            <a:r>
              <a:rPr lang="en-US" altLang="zh-TW" dirty="0"/>
              <a:t>3</a:t>
            </a:r>
          </a:p>
          <a:p>
            <a:pPr marL="0" indent="0">
              <a:buNone/>
            </a:pPr>
            <a:r>
              <a:rPr lang="en-US" altLang="zh-TW" dirty="0"/>
              <a:t>26</a:t>
            </a:r>
          </a:p>
          <a:p>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C3BFE5B-396F-452D-8E0B-019DB88919E6}"/>
              </a:ext>
            </a:extLst>
          </p:cNvPr>
          <p:cNvSpPr>
            <a:spLocks noGrp="1"/>
          </p:cNvSpPr>
          <p:nvPr>
            <p:ph type="sldNum" sz="quarter" idx="12"/>
          </p:nvPr>
        </p:nvSpPr>
        <p:spPr/>
        <p:txBody>
          <a:bodyPr/>
          <a:lstStyle/>
          <a:p>
            <a:fld id="{51845F5A-061D-4825-9AE9-D7794091C6CF}" type="slidenum">
              <a:rPr lang="en-US" smtClean="0"/>
              <a:pPr/>
              <a:t>7</a:t>
            </a:fld>
            <a:endParaRPr lang="en-US" dirty="0"/>
          </a:p>
        </p:txBody>
      </p:sp>
      <p:sp>
        <p:nvSpPr>
          <p:cNvPr id="5" name="內容版面配置區 2">
            <a:extLst>
              <a:ext uri="{FF2B5EF4-FFF2-40B4-BE49-F238E27FC236}">
                <a16:creationId xmlns:a16="http://schemas.microsoft.com/office/drawing/2014/main" id="{8C0AD9B6-FB08-4998-BA1C-5DE5483DED92}"/>
              </a:ext>
            </a:extLst>
          </p:cNvPr>
          <p:cNvSpPr txBox="1">
            <a:spLocks/>
          </p:cNvSpPr>
          <p:nvPr/>
        </p:nvSpPr>
        <p:spPr>
          <a:xfrm>
            <a:off x="4022694" y="2011680"/>
            <a:ext cx="3526100"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a:p>
            <a:endParaRPr lang="zh-TW" altLang="en-US" dirty="0"/>
          </a:p>
        </p:txBody>
      </p:sp>
      <p:sp>
        <p:nvSpPr>
          <p:cNvPr id="6" name="橢圓 5">
            <a:extLst>
              <a:ext uri="{FF2B5EF4-FFF2-40B4-BE49-F238E27FC236}">
                <a16:creationId xmlns:a16="http://schemas.microsoft.com/office/drawing/2014/main" id="{1F3E6FEE-8FBD-40BB-A29B-E0FB01902B49}"/>
              </a:ext>
            </a:extLst>
          </p:cNvPr>
          <p:cNvSpPr/>
          <p:nvPr/>
        </p:nvSpPr>
        <p:spPr>
          <a:xfrm>
            <a:off x="5920574" y="1102220"/>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6</a:t>
            </a:r>
            <a:endParaRPr lang="zh-TW" altLang="en-US" dirty="0"/>
          </a:p>
        </p:txBody>
      </p:sp>
      <p:sp>
        <p:nvSpPr>
          <p:cNvPr id="7" name="橢圓 6">
            <a:extLst>
              <a:ext uri="{FF2B5EF4-FFF2-40B4-BE49-F238E27FC236}">
                <a16:creationId xmlns:a16="http://schemas.microsoft.com/office/drawing/2014/main" id="{491A01EB-7F8C-494D-96DE-92D032A44BF8}"/>
              </a:ext>
            </a:extLst>
          </p:cNvPr>
          <p:cNvSpPr/>
          <p:nvPr/>
        </p:nvSpPr>
        <p:spPr>
          <a:xfrm>
            <a:off x="4895205" y="1962839"/>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4</a:t>
            </a:r>
            <a:endParaRPr lang="zh-TW" altLang="en-US" dirty="0"/>
          </a:p>
        </p:txBody>
      </p:sp>
      <p:sp>
        <p:nvSpPr>
          <p:cNvPr id="8" name="橢圓 7">
            <a:extLst>
              <a:ext uri="{FF2B5EF4-FFF2-40B4-BE49-F238E27FC236}">
                <a16:creationId xmlns:a16="http://schemas.microsoft.com/office/drawing/2014/main" id="{4A370E16-6FBD-49C2-A419-42E047A3A115}"/>
              </a:ext>
            </a:extLst>
          </p:cNvPr>
          <p:cNvSpPr/>
          <p:nvPr/>
        </p:nvSpPr>
        <p:spPr>
          <a:xfrm>
            <a:off x="6919311" y="1898416"/>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8</a:t>
            </a:r>
            <a:endParaRPr lang="zh-TW" altLang="en-US" dirty="0"/>
          </a:p>
        </p:txBody>
      </p:sp>
      <p:sp>
        <p:nvSpPr>
          <p:cNvPr id="9" name="橢圓 8">
            <a:extLst>
              <a:ext uri="{FF2B5EF4-FFF2-40B4-BE49-F238E27FC236}">
                <a16:creationId xmlns:a16="http://schemas.microsoft.com/office/drawing/2014/main" id="{B9D70FE4-E29E-42D4-9D07-7245F5643701}"/>
              </a:ext>
            </a:extLst>
          </p:cNvPr>
          <p:cNvSpPr/>
          <p:nvPr/>
        </p:nvSpPr>
        <p:spPr>
          <a:xfrm>
            <a:off x="4288330" y="2853597"/>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2</a:t>
            </a:r>
            <a:endParaRPr lang="zh-TW" altLang="en-US" dirty="0"/>
          </a:p>
        </p:txBody>
      </p:sp>
      <p:sp>
        <p:nvSpPr>
          <p:cNvPr id="10" name="橢圓 9">
            <a:extLst>
              <a:ext uri="{FF2B5EF4-FFF2-40B4-BE49-F238E27FC236}">
                <a16:creationId xmlns:a16="http://schemas.microsoft.com/office/drawing/2014/main" id="{7C068DAA-A11E-4929-B3D8-FE1C62C50758}"/>
              </a:ext>
            </a:extLst>
          </p:cNvPr>
          <p:cNvSpPr/>
          <p:nvPr/>
        </p:nvSpPr>
        <p:spPr>
          <a:xfrm>
            <a:off x="5397625" y="2853597"/>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5</a:t>
            </a:r>
            <a:endParaRPr lang="zh-TW" altLang="en-US" dirty="0"/>
          </a:p>
        </p:txBody>
      </p:sp>
      <p:sp>
        <p:nvSpPr>
          <p:cNvPr id="11" name="橢圓 10">
            <a:extLst>
              <a:ext uri="{FF2B5EF4-FFF2-40B4-BE49-F238E27FC236}">
                <a16:creationId xmlns:a16="http://schemas.microsoft.com/office/drawing/2014/main" id="{B1D6C72D-1B4E-42CA-928D-068148E8B876}"/>
              </a:ext>
            </a:extLst>
          </p:cNvPr>
          <p:cNvSpPr/>
          <p:nvPr/>
        </p:nvSpPr>
        <p:spPr>
          <a:xfrm>
            <a:off x="6481742" y="2853597"/>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7</a:t>
            </a:r>
            <a:endParaRPr lang="zh-TW" altLang="en-US" dirty="0"/>
          </a:p>
        </p:txBody>
      </p:sp>
      <p:sp>
        <p:nvSpPr>
          <p:cNvPr id="12" name="橢圓 11">
            <a:extLst>
              <a:ext uri="{FF2B5EF4-FFF2-40B4-BE49-F238E27FC236}">
                <a16:creationId xmlns:a16="http://schemas.microsoft.com/office/drawing/2014/main" id="{121ED842-E614-4CC5-A7ED-393BAF5E6B06}"/>
              </a:ext>
            </a:extLst>
          </p:cNvPr>
          <p:cNvSpPr/>
          <p:nvPr/>
        </p:nvSpPr>
        <p:spPr>
          <a:xfrm>
            <a:off x="7593186" y="2853596"/>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9</a:t>
            </a:r>
            <a:endParaRPr lang="zh-TW" altLang="en-US" dirty="0"/>
          </a:p>
        </p:txBody>
      </p:sp>
      <p:sp>
        <p:nvSpPr>
          <p:cNvPr id="13" name="橢圓 12">
            <a:extLst>
              <a:ext uri="{FF2B5EF4-FFF2-40B4-BE49-F238E27FC236}">
                <a16:creationId xmlns:a16="http://schemas.microsoft.com/office/drawing/2014/main" id="{6E1C9AA7-AC62-45C9-8DDE-CD42C4C9CA48}"/>
              </a:ext>
            </a:extLst>
          </p:cNvPr>
          <p:cNvSpPr/>
          <p:nvPr/>
        </p:nvSpPr>
        <p:spPr>
          <a:xfrm>
            <a:off x="3595596" y="3727953"/>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1</a:t>
            </a:r>
            <a:endParaRPr lang="zh-TW" altLang="en-US" dirty="0"/>
          </a:p>
        </p:txBody>
      </p:sp>
      <p:sp>
        <p:nvSpPr>
          <p:cNvPr id="14" name="橢圓 13">
            <a:extLst>
              <a:ext uri="{FF2B5EF4-FFF2-40B4-BE49-F238E27FC236}">
                <a16:creationId xmlns:a16="http://schemas.microsoft.com/office/drawing/2014/main" id="{A7C22087-4CB2-4EB7-A0AB-80471D427B13}"/>
              </a:ext>
            </a:extLst>
          </p:cNvPr>
          <p:cNvSpPr/>
          <p:nvPr/>
        </p:nvSpPr>
        <p:spPr>
          <a:xfrm>
            <a:off x="4697397" y="3744356"/>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3</a:t>
            </a:r>
            <a:endParaRPr lang="zh-TW" altLang="en-US" dirty="0"/>
          </a:p>
        </p:txBody>
      </p:sp>
      <p:sp>
        <p:nvSpPr>
          <p:cNvPr id="15" name="橢圓 14">
            <a:extLst>
              <a:ext uri="{FF2B5EF4-FFF2-40B4-BE49-F238E27FC236}">
                <a16:creationId xmlns:a16="http://schemas.microsoft.com/office/drawing/2014/main" id="{11658AAA-7D1A-4584-AF3F-C731BE7FC0EE}"/>
              </a:ext>
            </a:extLst>
          </p:cNvPr>
          <p:cNvSpPr/>
          <p:nvPr/>
        </p:nvSpPr>
        <p:spPr>
          <a:xfrm>
            <a:off x="7937750" y="3778271"/>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t>10</a:t>
            </a:r>
            <a:endParaRPr lang="zh-TW" altLang="en-US" sz="1600" dirty="0"/>
          </a:p>
        </p:txBody>
      </p:sp>
      <p:cxnSp>
        <p:nvCxnSpPr>
          <p:cNvPr id="17" name="直線接點 16">
            <a:extLst>
              <a:ext uri="{FF2B5EF4-FFF2-40B4-BE49-F238E27FC236}">
                <a16:creationId xmlns:a16="http://schemas.microsoft.com/office/drawing/2014/main" id="{64E6D9E2-455E-484F-8898-00396571374E}"/>
              </a:ext>
            </a:extLst>
          </p:cNvPr>
          <p:cNvCxnSpPr>
            <a:cxnSpLocks/>
            <a:stCxn id="6" idx="4"/>
            <a:endCxn id="7" idx="0"/>
          </p:cNvCxnSpPr>
          <p:nvPr/>
        </p:nvCxnSpPr>
        <p:spPr>
          <a:xfrm flipH="1">
            <a:off x="5178875" y="1677623"/>
            <a:ext cx="1025369" cy="285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A533DEE4-CE9C-4EE8-9FA4-561ADB14366B}"/>
              </a:ext>
            </a:extLst>
          </p:cNvPr>
          <p:cNvCxnSpPr>
            <a:stCxn id="7" idx="4"/>
            <a:endCxn id="9" idx="0"/>
          </p:cNvCxnSpPr>
          <p:nvPr/>
        </p:nvCxnSpPr>
        <p:spPr>
          <a:xfrm flipH="1">
            <a:off x="4572000" y="2538242"/>
            <a:ext cx="606875" cy="31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41F7C6F6-2D69-4E71-BBB4-2B0E961E549E}"/>
              </a:ext>
            </a:extLst>
          </p:cNvPr>
          <p:cNvCxnSpPr>
            <a:cxnSpLocks/>
            <a:stCxn id="9" idx="4"/>
            <a:endCxn id="13" idx="0"/>
          </p:cNvCxnSpPr>
          <p:nvPr/>
        </p:nvCxnSpPr>
        <p:spPr>
          <a:xfrm flipH="1">
            <a:off x="3879266" y="3429000"/>
            <a:ext cx="692734" cy="298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DD88F0CB-DBD2-4AB5-89F2-1E58526CD28A}"/>
              </a:ext>
            </a:extLst>
          </p:cNvPr>
          <p:cNvCxnSpPr>
            <a:cxnSpLocks/>
            <a:stCxn id="10" idx="0"/>
            <a:endCxn id="7" idx="4"/>
          </p:cNvCxnSpPr>
          <p:nvPr/>
        </p:nvCxnSpPr>
        <p:spPr>
          <a:xfrm flipH="1" flipV="1">
            <a:off x="5178875" y="2538242"/>
            <a:ext cx="502420" cy="315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48DB8FAC-73B2-4C2D-A31C-311DB259410E}"/>
              </a:ext>
            </a:extLst>
          </p:cNvPr>
          <p:cNvCxnSpPr>
            <a:cxnSpLocks/>
            <a:stCxn id="14" idx="0"/>
            <a:endCxn id="9" idx="4"/>
          </p:cNvCxnSpPr>
          <p:nvPr/>
        </p:nvCxnSpPr>
        <p:spPr>
          <a:xfrm flipH="1" flipV="1">
            <a:off x="4572000" y="3429000"/>
            <a:ext cx="409067" cy="315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485F466F-C4F6-4FE6-A83C-AD3213A29D27}"/>
              </a:ext>
            </a:extLst>
          </p:cNvPr>
          <p:cNvCxnSpPr>
            <a:cxnSpLocks/>
            <a:stCxn id="8" idx="4"/>
            <a:endCxn id="11" idx="0"/>
          </p:cNvCxnSpPr>
          <p:nvPr/>
        </p:nvCxnSpPr>
        <p:spPr>
          <a:xfrm flipH="1">
            <a:off x="6765412" y="2473819"/>
            <a:ext cx="437569" cy="379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9C985C04-9355-488D-BAA0-DE517F79CDD6}"/>
              </a:ext>
            </a:extLst>
          </p:cNvPr>
          <p:cNvCxnSpPr>
            <a:cxnSpLocks/>
            <a:stCxn id="12" idx="0"/>
            <a:endCxn id="8" idx="4"/>
          </p:cNvCxnSpPr>
          <p:nvPr/>
        </p:nvCxnSpPr>
        <p:spPr>
          <a:xfrm flipH="1" flipV="1">
            <a:off x="7202981" y="2473819"/>
            <a:ext cx="673875" cy="379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898C34CC-1686-4767-A501-EAD1B6EDAA88}"/>
              </a:ext>
            </a:extLst>
          </p:cNvPr>
          <p:cNvCxnSpPr>
            <a:cxnSpLocks/>
            <a:stCxn id="12" idx="4"/>
            <a:endCxn id="15" idx="0"/>
          </p:cNvCxnSpPr>
          <p:nvPr/>
        </p:nvCxnSpPr>
        <p:spPr>
          <a:xfrm>
            <a:off x="7876856" y="3428999"/>
            <a:ext cx="344564" cy="349272"/>
          </a:xfrm>
          <a:prstGeom prst="line">
            <a:avLst/>
          </a:prstGeom>
        </p:spPr>
        <p:style>
          <a:lnRef idx="1">
            <a:schemeClr val="accent1"/>
          </a:lnRef>
          <a:fillRef idx="0">
            <a:schemeClr val="accent1"/>
          </a:fillRef>
          <a:effectRef idx="0">
            <a:schemeClr val="accent1"/>
          </a:effectRef>
          <a:fontRef idx="minor">
            <a:schemeClr val="tx1"/>
          </a:fontRef>
        </p:style>
      </p:cxnSp>
      <p:sp>
        <p:nvSpPr>
          <p:cNvPr id="40" name="橢圓 39">
            <a:extLst>
              <a:ext uri="{FF2B5EF4-FFF2-40B4-BE49-F238E27FC236}">
                <a16:creationId xmlns:a16="http://schemas.microsoft.com/office/drawing/2014/main" id="{B503F3D1-2F2E-4D68-A148-A0C62A2139DE}"/>
              </a:ext>
            </a:extLst>
          </p:cNvPr>
          <p:cNvSpPr/>
          <p:nvPr/>
        </p:nvSpPr>
        <p:spPr>
          <a:xfrm>
            <a:off x="8438297" y="4665597"/>
            <a:ext cx="567339" cy="5754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100" dirty="0"/>
              <a:t>100</a:t>
            </a:r>
            <a:endParaRPr lang="zh-TW" altLang="en-US" sz="1100" dirty="0"/>
          </a:p>
        </p:txBody>
      </p:sp>
      <p:cxnSp>
        <p:nvCxnSpPr>
          <p:cNvPr id="41" name="直線接點 40">
            <a:extLst>
              <a:ext uri="{FF2B5EF4-FFF2-40B4-BE49-F238E27FC236}">
                <a16:creationId xmlns:a16="http://schemas.microsoft.com/office/drawing/2014/main" id="{4111EEAC-4D19-4A07-8C9F-847C55E61227}"/>
              </a:ext>
            </a:extLst>
          </p:cNvPr>
          <p:cNvCxnSpPr>
            <a:cxnSpLocks/>
            <a:stCxn id="15" idx="4"/>
            <a:endCxn id="40" idx="0"/>
          </p:cNvCxnSpPr>
          <p:nvPr/>
        </p:nvCxnSpPr>
        <p:spPr>
          <a:xfrm>
            <a:off x="8221420" y="4353674"/>
            <a:ext cx="500547" cy="311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A8B9F6B9-383A-4AE3-AA10-6A1659C4FDE9}"/>
              </a:ext>
            </a:extLst>
          </p:cNvPr>
          <p:cNvCxnSpPr>
            <a:cxnSpLocks/>
            <a:stCxn id="8" idx="0"/>
            <a:endCxn id="6" idx="4"/>
          </p:cNvCxnSpPr>
          <p:nvPr/>
        </p:nvCxnSpPr>
        <p:spPr>
          <a:xfrm flipH="1" flipV="1">
            <a:off x="6204244" y="1677623"/>
            <a:ext cx="998737" cy="220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7F9559CE-FD87-4BFE-82AC-40C0D2FDE8DC}"/>
              </a:ext>
            </a:extLst>
          </p:cNvPr>
          <p:cNvCxnSpPr>
            <a:cxnSpLocks/>
          </p:cNvCxnSpPr>
          <p:nvPr/>
        </p:nvCxnSpPr>
        <p:spPr>
          <a:xfrm flipH="1">
            <a:off x="4981066" y="1620222"/>
            <a:ext cx="804678" cy="2388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3" name="直線單箭頭接點 52">
            <a:extLst>
              <a:ext uri="{FF2B5EF4-FFF2-40B4-BE49-F238E27FC236}">
                <a16:creationId xmlns:a16="http://schemas.microsoft.com/office/drawing/2014/main" id="{F4475EDE-662F-497B-B285-EFFC6705766C}"/>
              </a:ext>
            </a:extLst>
          </p:cNvPr>
          <p:cNvCxnSpPr>
            <a:cxnSpLocks/>
          </p:cNvCxnSpPr>
          <p:nvPr/>
        </p:nvCxnSpPr>
        <p:spPr>
          <a:xfrm flipH="1">
            <a:off x="4291107" y="2470873"/>
            <a:ext cx="559706" cy="2988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55" name="圖形 54" descr="關閉">
            <a:extLst>
              <a:ext uri="{FF2B5EF4-FFF2-40B4-BE49-F238E27FC236}">
                <a16:creationId xmlns:a16="http://schemas.microsoft.com/office/drawing/2014/main" id="{07C9370F-A80E-4D04-BA52-A48F2115DA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3172" y="3679556"/>
            <a:ext cx="368857" cy="368857"/>
          </a:xfrm>
          <a:prstGeom prst="rect">
            <a:avLst/>
          </a:prstGeom>
        </p:spPr>
      </p:pic>
      <p:cxnSp>
        <p:nvCxnSpPr>
          <p:cNvPr id="56" name="直線單箭頭接點 55">
            <a:extLst>
              <a:ext uri="{FF2B5EF4-FFF2-40B4-BE49-F238E27FC236}">
                <a16:creationId xmlns:a16="http://schemas.microsoft.com/office/drawing/2014/main" id="{54808059-8AD4-4D5B-BB68-D3B8D01E69D4}"/>
              </a:ext>
            </a:extLst>
          </p:cNvPr>
          <p:cNvCxnSpPr>
            <a:cxnSpLocks/>
          </p:cNvCxnSpPr>
          <p:nvPr/>
        </p:nvCxnSpPr>
        <p:spPr>
          <a:xfrm>
            <a:off x="4803230" y="3387905"/>
            <a:ext cx="396587" cy="32755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8" name="直線單箭頭接點 57">
            <a:extLst>
              <a:ext uri="{FF2B5EF4-FFF2-40B4-BE49-F238E27FC236}">
                <a16:creationId xmlns:a16="http://schemas.microsoft.com/office/drawing/2014/main" id="{6B61448E-53B1-4CCA-9D7C-D0E6B7BE4C6A}"/>
              </a:ext>
            </a:extLst>
          </p:cNvPr>
          <p:cNvCxnSpPr>
            <a:cxnSpLocks/>
          </p:cNvCxnSpPr>
          <p:nvPr/>
        </p:nvCxnSpPr>
        <p:spPr>
          <a:xfrm>
            <a:off x="6622743" y="1620222"/>
            <a:ext cx="637532" cy="1494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2" name="直線單箭頭接點 61">
            <a:extLst>
              <a:ext uri="{FF2B5EF4-FFF2-40B4-BE49-F238E27FC236}">
                <a16:creationId xmlns:a16="http://schemas.microsoft.com/office/drawing/2014/main" id="{43FBACE3-1586-4D3C-AE2B-BF56813D6416}"/>
              </a:ext>
            </a:extLst>
          </p:cNvPr>
          <p:cNvCxnSpPr>
            <a:cxnSpLocks/>
          </p:cNvCxnSpPr>
          <p:nvPr/>
        </p:nvCxnSpPr>
        <p:spPr>
          <a:xfrm>
            <a:off x="7451554" y="2483723"/>
            <a:ext cx="505576" cy="28602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65" name="圖形 64" descr="核取記號">
            <a:extLst>
              <a:ext uri="{FF2B5EF4-FFF2-40B4-BE49-F238E27FC236}">
                <a16:creationId xmlns:a16="http://schemas.microsoft.com/office/drawing/2014/main" id="{2ABCC109-2202-45D5-BEEE-B86C2D15E7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65572" y="2565173"/>
            <a:ext cx="451361" cy="451361"/>
          </a:xfrm>
          <a:prstGeom prst="rect">
            <a:avLst/>
          </a:prstGeom>
        </p:spPr>
      </p:pic>
      <p:cxnSp>
        <p:nvCxnSpPr>
          <p:cNvPr id="67" name="直線單箭頭接點 66">
            <a:extLst>
              <a:ext uri="{FF2B5EF4-FFF2-40B4-BE49-F238E27FC236}">
                <a16:creationId xmlns:a16="http://schemas.microsoft.com/office/drawing/2014/main" id="{CF879D40-7A62-49D2-8041-AD81ECA5B6BF}"/>
              </a:ext>
            </a:extLst>
          </p:cNvPr>
          <p:cNvCxnSpPr>
            <a:cxnSpLocks/>
          </p:cNvCxnSpPr>
          <p:nvPr/>
        </p:nvCxnSpPr>
        <p:spPr>
          <a:xfrm flipH="1">
            <a:off x="6756116" y="2519540"/>
            <a:ext cx="242952" cy="2348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69" name="文字方塊 68">
            <a:extLst>
              <a:ext uri="{FF2B5EF4-FFF2-40B4-BE49-F238E27FC236}">
                <a16:creationId xmlns:a16="http://schemas.microsoft.com/office/drawing/2014/main" id="{28BD7EBB-D2C8-4F7E-8243-BAA49A426BBD}"/>
              </a:ext>
            </a:extLst>
          </p:cNvPr>
          <p:cNvSpPr txBox="1"/>
          <p:nvPr/>
        </p:nvSpPr>
        <p:spPr>
          <a:xfrm>
            <a:off x="5799198" y="3542610"/>
            <a:ext cx="3126604" cy="369332"/>
          </a:xfrm>
          <a:prstGeom prst="rect">
            <a:avLst/>
          </a:prstGeom>
          <a:noFill/>
        </p:spPr>
        <p:txBody>
          <a:bodyPr wrap="square" rtlCol="0">
            <a:spAutoFit/>
          </a:bodyPr>
          <a:lstStyle/>
          <a:p>
            <a:r>
              <a:rPr lang="en-US" altLang="zh-TW" dirty="0"/>
              <a:t>1+4+6+8+7 = 26</a:t>
            </a:r>
            <a:endParaRPr lang="zh-TW" altLang="en-US" dirty="0"/>
          </a:p>
        </p:txBody>
      </p:sp>
    </p:spTree>
    <p:extLst>
      <p:ext uri="{BB962C8B-B14F-4D97-AF65-F5344CB8AC3E}">
        <p14:creationId xmlns:p14="http://schemas.microsoft.com/office/powerpoint/2010/main" val="18638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51515"/>
                                      </p:to>
                                    </p:animClr>
                                    <p:animClr clrSpc="rgb" dir="cw">
                                      <p:cBhvr>
                                        <p:cTn id="7" dur="500" fill="hold"/>
                                        <p:tgtEl>
                                          <p:spTgt spid="3">
                                            <p:txEl>
                                              <p:pRg st="3" end="3"/>
                                            </p:txEl>
                                          </p:spTgt>
                                        </p:tgtEl>
                                        <p:attrNameLst>
                                          <p:attrName>fillcolor</p:attrName>
                                        </p:attrNameLst>
                                      </p:cBhvr>
                                      <p:to>
                                        <a:srgbClr val="F51515"/>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par>
                                <p:cTn id="10" presetID="2" presetClass="entr" presetSubtype="4"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ppt_x"/>
                                          </p:val>
                                        </p:tav>
                                        <p:tav tm="100000">
                                          <p:val>
                                            <p:strVal val="#ppt_x"/>
                                          </p:val>
                                        </p:tav>
                                      </p:tavLst>
                                    </p:anim>
                                    <p:anim calcmode="lin" valueType="num">
                                      <p:cBhvr additive="base">
                                        <p:cTn id="13" dur="500" fill="hold"/>
                                        <p:tgtEl>
                                          <p:spTgt spid="41"/>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9" presetClass="emph" presetSubtype="0" fill="hold" nodeType="clickEffect">
                                  <p:stCondLst>
                                    <p:cond delay="0"/>
                                  </p:stCondLst>
                                  <p:childTnLst>
                                    <p:animClr clrSpc="rgb" dir="cw">
                                      <p:cBhvr override="childStyle">
                                        <p:cTn id="22" dur="500" fill="hold"/>
                                        <p:tgtEl>
                                          <p:spTgt spid="3">
                                            <p:txEl>
                                              <p:pRg st="3" end="3"/>
                                            </p:txEl>
                                          </p:spTgt>
                                        </p:tgtEl>
                                        <p:attrNameLst>
                                          <p:attrName>style.color</p:attrName>
                                        </p:attrNameLst>
                                      </p:cBhvr>
                                      <p:to>
                                        <a:schemeClr val="tx1"/>
                                      </p:to>
                                    </p:animClr>
                                    <p:animClr clrSpc="rgb" dir="cw">
                                      <p:cBhvr>
                                        <p:cTn id="23" dur="500" fill="hold"/>
                                        <p:tgtEl>
                                          <p:spTgt spid="3">
                                            <p:txEl>
                                              <p:pRg st="3" end="3"/>
                                            </p:txEl>
                                          </p:spTgt>
                                        </p:tgtEl>
                                        <p:attrNameLst>
                                          <p:attrName>fillcolor</p:attrName>
                                        </p:attrNameLst>
                                      </p:cBhvr>
                                      <p:to>
                                        <a:schemeClr val="tx1"/>
                                      </p:to>
                                    </p:animClr>
                                    <p:set>
                                      <p:cBhvr>
                                        <p:cTn id="24" dur="500" fill="hold"/>
                                        <p:tgtEl>
                                          <p:spTgt spid="3">
                                            <p:txEl>
                                              <p:pRg st="3" end="3"/>
                                            </p:txEl>
                                          </p:spTgt>
                                        </p:tgtEl>
                                        <p:attrNameLst>
                                          <p:attrName>fill.type</p:attrName>
                                        </p:attrNameLst>
                                      </p:cBhvr>
                                      <p:to>
                                        <p:strVal val="solid"/>
                                      </p:to>
                                    </p:set>
                                    <p:set>
                                      <p:cBhvr>
                                        <p:cTn id="25" dur="500" fill="hold"/>
                                        <p:tgtEl>
                                          <p:spTgt spid="3">
                                            <p:txEl>
                                              <p:pRg st="3" end="3"/>
                                            </p:txEl>
                                          </p:spTgt>
                                        </p:tgtEl>
                                        <p:attrNameLst>
                                          <p:attrName>fill.on</p:attrName>
                                        </p:attrNameLst>
                                      </p:cBhvr>
                                      <p:to>
                                        <p:strVal val="true"/>
                                      </p:to>
                                    </p:set>
                                  </p:childTnLst>
                                </p:cTn>
                              </p:par>
                              <p:par>
                                <p:cTn id="26" presetID="19" presetClass="emph" presetSubtype="0" fill="hold" nodeType="withEffect">
                                  <p:stCondLst>
                                    <p:cond delay="0"/>
                                  </p:stCondLst>
                                  <p:childTnLst>
                                    <p:animClr clrSpc="rgb" dir="cw">
                                      <p:cBhvr override="childStyle">
                                        <p:cTn id="27" dur="500" fill="hold"/>
                                        <p:tgtEl>
                                          <p:spTgt spid="3">
                                            <p:txEl>
                                              <p:pRg st="4" end="4"/>
                                            </p:txEl>
                                          </p:spTgt>
                                        </p:tgtEl>
                                        <p:attrNameLst>
                                          <p:attrName>style.color</p:attrName>
                                        </p:attrNameLst>
                                      </p:cBhvr>
                                      <p:to>
                                        <a:schemeClr val="accent2"/>
                                      </p:to>
                                    </p:animClr>
                                    <p:animClr clrSpc="rgb" dir="cw">
                                      <p:cBhvr>
                                        <p:cTn id="28" dur="500" fill="hold"/>
                                        <p:tgtEl>
                                          <p:spTgt spid="3">
                                            <p:txEl>
                                              <p:pRg st="4" end="4"/>
                                            </p:txEl>
                                          </p:spTgt>
                                        </p:tgtEl>
                                        <p:attrNameLst>
                                          <p:attrName>fillcolor</p:attrName>
                                        </p:attrNameLst>
                                      </p:cBhvr>
                                      <p:to>
                                        <a:schemeClr val="accent2"/>
                                      </p:to>
                                    </p:animClr>
                                    <p:set>
                                      <p:cBhvr>
                                        <p:cTn id="29" dur="500" fill="hold"/>
                                        <p:tgtEl>
                                          <p:spTgt spid="3">
                                            <p:txEl>
                                              <p:pRg st="4" end="4"/>
                                            </p:txEl>
                                          </p:spTgt>
                                        </p:tgtEl>
                                        <p:attrNameLst>
                                          <p:attrName>fill.type</p:attrName>
                                        </p:attrNameLst>
                                      </p:cBhvr>
                                      <p:to>
                                        <p:strVal val="solid"/>
                                      </p:to>
                                    </p:set>
                                    <p:set>
                                      <p:cBhvr>
                                        <p:cTn id="30" dur="500" fill="hold"/>
                                        <p:tgtEl>
                                          <p:spTgt spid="3">
                                            <p:txEl>
                                              <p:pRg st="4" end="4"/>
                                            </p:txEl>
                                          </p:spTgt>
                                        </p:tgtEl>
                                        <p:attrNameLst>
                                          <p:attrName>fill.on</p:attrName>
                                        </p:attrNameLst>
                                      </p:cBhvr>
                                      <p:to>
                                        <p:strVal val="true"/>
                                      </p:to>
                                    </p:set>
                                  </p:childTnLst>
                                </p:cTn>
                              </p:par>
                            </p:childTnLst>
                          </p:cTn>
                        </p:par>
                        <p:par>
                          <p:cTn id="31" fill="hold">
                            <p:stCondLst>
                              <p:cond delay="500"/>
                            </p:stCondLst>
                            <p:childTnLst>
                              <p:par>
                                <p:cTn id="32" presetID="2" presetClass="exit" presetSubtype="4" fill="hold" grpId="0" nodeType="afterEffect">
                                  <p:stCondLst>
                                    <p:cond delay="0"/>
                                  </p:stCondLst>
                                  <p:childTnLst>
                                    <p:anim calcmode="lin" valueType="num">
                                      <p:cBhvr additive="base">
                                        <p:cTn id="33" dur="500"/>
                                        <p:tgtEl>
                                          <p:spTgt spid="9"/>
                                        </p:tgtEl>
                                        <p:attrNameLst>
                                          <p:attrName>ppt_x</p:attrName>
                                        </p:attrNameLst>
                                      </p:cBhvr>
                                      <p:tavLst>
                                        <p:tav tm="0">
                                          <p:val>
                                            <p:strVal val="ppt_x"/>
                                          </p:val>
                                        </p:tav>
                                        <p:tav tm="100000">
                                          <p:val>
                                            <p:strVal val="ppt_x"/>
                                          </p:val>
                                        </p:tav>
                                      </p:tavLst>
                                    </p:anim>
                                    <p:anim calcmode="lin" valueType="num">
                                      <p:cBhvr additive="base">
                                        <p:cTn id="34" dur="500"/>
                                        <p:tgtEl>
                                          <p:spTgt spid="9"/>
                                        </p:tgtEl>
                                        <p:attrNameLst>
                                          <p:attrName>ppt_y</p:attrName>
                                        </p:attrNameLst>
                                      </p:cBhvr>
                                      <p:tavLst>
                                        <p:tav tm="0">
                                          <p:val>
                                            <p:strVal val="ppt_y"/>
                                          </p:val>
                                        </p:tav>
                                        <p:tav tm="100000">
                                          <p:val>
                                            <p:strVal val="1+ppt_h/2"/>
                                          </p:val>
                                        </p:tav>
                                      </p:tavLst>
                                    </p:anim>
                                    <p:set>
                                      <p:cBhvr>
                                        <p:cTn id="35" dur="1" fill="hold">
                                          <p:stCondLst>
                                            <p:cond delay="499"/>
                                          </p:stCondLst>
                                        </p:cTn>
                                        <p:tgtEl>
                                          <p:spTgt spid="9"/>
                                        </p:tgtEl>
                                        <p:attrNameLst>
                                          <p:attrName>style.visibility</p:attrName>
                                        </p:attrNameLst>
                                      </p:cBhvr>
                                      <p:to>
                                        <p:strVal val="hidden"/>
                                      </p:to>
                                    </p:set>
                                  </p:childTnLst>
                                </p:cTn>
                              </p:par>
                              <p:par>
                                <p:cTn id="36" presetID="56" presetClass="path" presetSubtype="0" accel="55000" decel="45000" fill="hold" grpId="0" nodeType="withEffect">
                                  <p:stCondLst>
                                    <p:cond delay="0"/>
                                  </p:stCondLst>
                                  <p:childTnLst>
                                    <p:animMotion origin="layout" path="M -1.94444E-6 3.33333E-6 L 0.07674 -0.12894 " pathEditMode="relative" rAng="0" ptsTypes="AA">
                                      <p:cBhvr>
                                        <p:cTn id="37" dur="1000" fill="hold"/>
                                        <p:tgtEl>
                                          <p:spTgt spid="13"/>
                                        </p:tgtEl>
                                        <p:attrNameLst>
                                          <p:attrName>ppt_x</p:attrName>
                                          <p:attrName>ppt_y</p:attrName>
                                        </p:attrNameLst>
                                      </p:cBhvr>
                                      <p:rCtr x="3837" y="-6458"/>
                                    </p:animMotion>
                                  </p:childTnLst>
                                </p:cTn>
                              </p:par>
                            </p:childTnLst>
                          </p:cTn>
                        </p:par>
                        <p:par>
                          <p:cTn id="38" fill="hold">
                            <p:stCondLst>
                              <p:cond delay="1500"/>
                            </p:stCondLst>
                            <p:childTnLst>
                              <p:par>
                                <p:cTn id="39" presetID="42" presetClass="exit" presetSubtype="0" fill="hold" nodeType="afterEffect">
                                  <p:stCondLst>
                                    <p:cond delay="0"/>
                                  </p:stCondLst>
                                  <p:childTnLst>
                                    <p:animEffect transition="out" filter="fade">
                                      <p:cBhvr>
                                        <p:cTn id="40" dur="1000"/>
                                        <p:tgtEl>
                                          <p:spTgt spid="20"/>
                                        </p:tgtEl>
                                      </p:cBhvr>
                                    </p:animEffect>
                                    <p:anim calcmode="lin" valueType="num">
                                      <p:cBhvr>
                                        <p:cTn id="41" dur="1000"/>
                                        <p:tgtEl>
                                          <p:spTgt spid="20"/>
                                        </p:tgtEl>
                                        <p:attrNameLst>
                                          <p:attrName>ppt_x</p:attrName>
                                        </p:attrNameLst>
                                      </p:cBhvr>
                                      <p:tavLst>
                                        <p:tav tm="0">
                                          <p:val>
                                            <p:strVal val="ppt_x"/>
                                          </p:val>
                                        </p:tav>
                                        <p:tav tm="100000">
                                          <p:val>
                                            <p:strVal val="ppt_x"/>
                                          </p:val>
                                        </p:tav>
                                      </p:tavLst>
                                    </p:anim>
                                    <p:anim calcmode="lin" valueType="num">
                                      <p:cBhvr>
                                        <p:cTn id="42" dur="1000"/>
                                        <p:tgtEl>
                                          <p:spTgt spid="20"/>
                                        </p:tgtEl>
                                        <p:attrNameLst>
                                          <p:attrName>ppt_y</p:attrName>
                                        </p:attrNameLst>
                                      </p:cBhvr>
                                      <p:tavLst>
                                        <p:tav tm="0">
                                          <p:val>
                                            <p:strVal val="ppt_y"/>
                                          </p:val>
                                        </p:tav>
                                        <p:tav tm="100000">
                                          <p:val>
                                            <p:strVal val="ppt_y+.1"/>
                                          </p:val>
                                        </p:tav>
                                      </p:tavLst>
                                    </p:anim>
                                    <p:set>
                                      <p:cBhvr>
                                        <p:cTn id="43" dur="1" fill="hold">
                                          <p:stCondLst>
                                            <p:cond delay="999"/>
                                          </p:stCondLst>
                                        </p:cTn>
                                        <p:tgtEl>
                                          <p:spTgt spid="20"/>
                                        </p:tgtEl>
                                        <p:attrNameLst>
                                          <p:attrName>style.visibility</p:attrName>
                                        </p:attrNameLst>
                                      </p:cBhvr>
                                      <p:to>
                                        <p:strVal val="hidden"/>
                                      </p:to>
                                    </p:set>
                                  </p:childTnLst>
                                </p:cTn>
                              </p:par>
                            </p:childTnLst>
                          </p:cTn>
                        </p:par>
                        <p:par>
                          <p:cTn id="44" fill="hold">
                            <p:stCondLst>
                              <p:cond delay="2500"/>
                            </p:stCondLst>
                            <p:childTnLst>
                              <p:par>
                                <p:cTn id="45" presetID="42" presetClass="exit" presetSubtype="0" fill="hold" grpId="1" nodeType="afterEffect">
                                  <p:stCondLst>
                                    <p:cond delay="0"/>
                                  </p:stCondLst>
                                  <p:childTnLst>
                                    <p:animEffect transition="out" filter="fade">
                                      <p:cBhvr>
                                        <p:cTn id="46" dur="1000"/>
                                        <p:tgtEl>
                                          <p:spTgt spid="9"/>
                                        </p:tgtEl>
                                      </p:cBhvr>
                                    </p:animEffect>
                                    <p:anim calcmode="lin" valueType="num">
                                      <p:cBhvr>
                                        <p:cTn id="47" dur="1000"/>
                                        <p:tgtEl>
                                          <p:spTgt spid="9"/>
                                        </p:tgtEl>
                                        <p:attrNameLst>
                                          <p:attrName>ppt_x</p:attrName>
                                        </p:attrNameLst>
                                      </p:cBhvr>
                                      <p:tavLst>
                                        <p:tav tm="0">
                                          <p:val>
                                            <p:strVal val="ppt_x"/>
                                          </p:val>
                                        </p:tav>
                                        <p:tav tm="100000">
                                          <p:val>
                                            <p:strVal val="ppt_x"/>
                                          </p:val>
                                        </p:tav>
                                      </p:tavLst>
                                    </p:anim>
                                    <p:anim calcmode="lin" valueType="num">
                                      <p:cBhvr>
                                        <p:cTn id="48" dur="1000"/>
                                        <p:tgtEl>
                                          <p:spTgt spid="9"/>
                                        </p:tgtEl>
                                        <p:attrNameLst>
                                          <p:attrName>ppt_y</p:attrName>
                                        </p:attrNameLst>
                                      </p:cBhvr>
                                      <p:tavLst>
                                        <p:tav tm="0">
                                          <p:val>
                                            <p:strVal val="ppt_y"/>
                                          </p:val>
                                        </p:tav>
                                        <p:tav tm="100000">
                                          <p:val>
                                            <p:strVal val="ppt_y+.1"/>
                                          </p:val>
                                        </p:tav>
                                      </p:tavLst>
                                    </p:anim>
                                    <p:set>
                                      <p:cBhvr>
                                        <p:cTn id="49" dur="1" fill="hold">
                                          <p:stCondLst>
                                            <p:cond delay="9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9" presetClass="emph" presetSubtype="0" fill="hold" nodeType="clickEffect">
                                  <p:stCondLst>
                                    <p:cond delay="0"/>
                                  </p:stCondLst>
                                  <p:childTnLst>
                                    <p:animClr clrSpc="rgb" dir="cw">
                                      <p:cBhvr override="childStyle">
                                        <p:cTn id="53" dur="500" fill="hold"/>
                                        <p:tgtEl>
                                          <p:spTgt spid="3">
                                            <p:txEl>
                                              <p:pRg st="4" end="4"/>
                                            </p:txEl>
                                          </p:spTgt>
                                        </p:tgtEl>
                                        <p:attrNameLst>
                                          <p:attrName>style.color</p:attrName>
                                        </p:attrNameLst>
                                      </p:cBhvr>
                                      <p:to>
                                        <a:schemeClr val="tx1"/>
                                      </p:to>
                                    </p:animClr>
                                    <p:animClr clrSpc="rgb" dir="cw">
                                      <p:cBhvr>
                                        <p:cTn id="54" dur="500" fill="hold"/>
                                        <p:tgtEl>
                                          <p:spTgt spid="3">
                                            <p:txEl>
                                              <p:pRg st="4" end="4"/>
                                            </p:txEl>
                                          </p:spTgt>
                                        </p:tgtEl>
                                        <p:attrNameLst>
                                          <p:attrName>fillcolor</p:attrName>
                                        </p:attrNameLst>
                                      </p:cBhvr>
                                      <p:to>
                                        <a:schemeClr val="tx1"/>
                                      </p:to>
                                    </p:animClr>
                                    <p:set>
                                      <p:cBhvr>
                                        <p:cTn id="55" dur="500" fill="hold"/>
                                        <p:tgtEl>
                                          <p:spTgt spid="3">
                                            <p:txEl>
                                              <p:pRg st="4" end="4"/>
                                            </p:txEl>
                                          </p:spTgt>
                                        </p:tgtEl>
                                        <p:attrNameLst>
                                          <p:attrName>fill.type</p:attrName>
                                        </p:attrNameLst>
                                      </p:cBhvr>
                                      <p:to>
                                        <p:strVal val="solid"/>
                                      </p:to>
                                    </p:set>
                                    <p:set>
                                      <p:cBhvr>
                                        <p:cTn id="56" dur="500" fill="hold"/>
                                        <p:tgtEl>
                                          <p:spTgt spid="3">
                                            <p:txEl>
                                              <p:pRg st="4" end="4"/>
                                            </p:txEl>
                                          </p:spTgt>
                                        </p:tgtEl>
                                        <p:attrNameLst>
                                          <p:attrName>fill.on</p:attrName>
                                        </p:attrNameLst>
                                      </p:cBhvr>
                                      <p:to>
                                        <p:strVal val="true"/>
                                      </p:to>
                                    </p:set>
                                  </p:childTnLst>
                                </p:cTn>
                              </p:par>
                              <p:par>
                                <p:cTn id="57" presetID="19" presetClass="emph" presetSubtype="0" fill="hold" nodeType="withEffect">
                                  <p:stCondLst>
                                    <p:cond delay="0"/>
                                  </p:stCondLst>
                                  <p:childTnLst>
                                    <p:animClr clrSpc="rgb" dir="cw">
                                      <p:cBhvr override="childStyle">
                                        <p:cTn id="58" dur="500" fill="hold"/>
                                        <p:tgtEl>
                                          <p:spTgt spid="3">
                                            <p:txEl>
                                              <p:pRg st="5" end="5"/>
                                            </p:txEl>
                                          </p:spTgt>
                                        </p:tgtEl>
                                        <p:attrNameLst>
                                          <p:attrName>style.color</p:attrName>
                                        </p:attrNameLst>
                                      </p:cBhvr>
                                      <p:to>
                                        <a:srgbClr val="F51515"/>
                                      </p:to>
                                    </p:animClr>
                                    <p:animClr clrSpc="rgb" dir="cw">
                                      <p:cBhvr>
                                        <p:cTn id="59" dur="500" fill="hold"/>
                                        <p:tgtEl>
                                          <p:spTgt spid="3">
                                            <p:txEl>
                                              <p:pRg st="5" end="5"/>
                                            </p:txEl>
                                          </p:spTgt>
                                        </p:tgtEl>
                                        <p:attrNameLst>
                                          <p:attrName>fillcolor</p:attrName>
                                        </p:attrNameLst>
                                      </p:cBhvr>
                                      <p:to>
                                        <a:srgbClr val="F51515"/>
                                      </p:to>
                                    </p:animClr>
                                    <p:set>
                                      <p:cBhvr>
                                        <p:cTn id="60" dur="500" fill="hold"/>
                                        <p:tgtEl>
                                          <p:spTgt spid="3">
                                            <p:txEl>
                                              <p:pRg st="5" end="5"/>
                                            </p:txEl>
                                          </p:spTgt>
                                        </p:tgtEl>
                                        <p:attrNameLst>
                                          <p:attrName>fill.type</p:attrName>
                                        </p:attrNameLst>
                                      </p:cBhvr>
                                      <p:to>
                                        <p:strVal val="solid"/>
                                      </p:to>
                                    </p:set>
                                    <p:set>
                                      <p:cBhvr>
                                        <p:cTn id="61" dur="500" fill="hold"/>
                                        <p:tgtEl>
                                          <p:spTgt spid="3">
                                            <p:txEl>
                                              <p:pRg st="5" end="5"/>
                                            </p:txEl>
                                          </p:spTgt>
                                        </p:tgtEl>
                                        <p:attrNameLst>
                                          <p:attrName>fill.on</p:attrName>
                                        </p:attrNameLst>
                                      </p:cBhvr>
                                      <p:to>
                                        <p:strVal val="true"/>
                                      </p:to>
                                    </p:set>
                                  </p:childTnLst>
                                </p:cTn>
                              </p:par>
                              <p:par>
                                <p:cTn id="62" presetID="1"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par>
                          <p:cTn id="64" fill="hold">
                            <p:stCondLst>
                              <p:cond delay="500"/>
                            </p:stCondLst>
                            <p:childTnLst>
                              <p:par>
                                <p:cTn id="65" presetID="42" presetClass="entr" presetSubtype="0" fill="hold" nodeType="after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1000"/>
                                        <p:tgtEl>
                                          <p:spTgt spid="53"/>
                                        </p:tgtEl>
                                      </p:cBhvr>
                                    </p:animEffect>
                                    <p:anim calcmode="lin" valueType="num">
                                      <p:cBhvr>
                                        <p:cTn id="68" dur="1000" fill="hold"/>
                                        <p:tgtEl>
                                          <p:spTgt spid="53"/>
                                        </p:tgtEl>
                                        <p:attrNameLst>
                                          <p:attrName>ppt_x</p:attrName>
                                        </p:attrNameLst>
                                      </p:cBhvr>
                                      <p:tavLst>
                                        <p:tav tm="0">
                                          <p:val>
                                            <p:strVal val="#ppt_x"/>
                                          </p:val>
                                        </p:tav>
                                        <p:tav tm="100000">
                                          <p:val>
                                            <p:strVal val="#ppt_x"/>
                                          </p:val>
                                        </p:tav>
                                      </p:tavLst>
                                    </p:anim>
                                    <p:anim calcmode="lin" valueType="num">
                                      <p:cBhvr>
                                        <p:cTn id="69" dur="1000" fill="hold"/>
                                        <p:tgtEl>
                                          <p:spTgt spid="53"/>
                                        </p:tgtEl>
                                        <p:attrNameLst>
                                          <p:attrName>ppt_y</p:attrName>
                                        </p:attrNameLst>
                                      </p:cBhvr>
                                      <p:tavLst>
                                        <p:tav tm="0">
                                          <p:val>
                                            <p:strVal val="#ppt_y+.1"/>
                                          </p:val>
                                        </p:tav>
                                        <p:tav tm="100000">
                                          <p:val>
                                            <p:strVal val="#ppt_y"/>
                                          </p:val>
                                        </p:tav>
                                      </p:tavLst>
                                    </p:anim>
                                  </p:childTnLst>
                                </p:cTn>
                              </p:par>
                            </p:childTnLst>
                          </p:cTn>
                        </p:par>
                        <p:par>
                          <p:cTn id="70" fill="hold">
                            <p:stCondLst>
                              <p:cond delay="1500"/>
                            </p:stCondLst>
                            <p:childTnLst>
                              <p:par>
                                <p:cTn id="71" presetID="42" presetClass="entr" presetSubtype="0" fill="hold" nodeType="after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1000"/>
                                        <p:tgtEl>
                                          <p:spTgt spid="56"/>
                                        </p:tgtEl>
                                      </p:cBhvr>
                                    </p:animEffect>
                                    <p:anim calcmode="lin" valueType="num">
                                      <p:cBhvr>
                                        <p:cTn id="74" dur="1000" fill="hold"/>
                                        <p:tgtEl>
                                          <p:spTgt spid="56"/>
                                        </p:tgtEl>
                                        <p:attrNameLst>
                                          <p:attrName>ppt_x</p:attrName>
                                        </p:attrNameLst>
                                      </p:cBhvr>
                                      <p:tavLst>
                                        <p:tav tm="0">
                                          <p:val>
                                            <p:strVal val="#ppt_x"/>
                                          </p:val>
                                        </p:tav>
                                        <p:tav tm="100000">
                                          <p:val>
                                            <p:strVal val="#ppt_x"/>
                                          </p:val>
                                        </p:tav>
                                      </p:tavLst>
                                    </p:anim>
                                    <p:anim calcmode="lin" valueType="num">
                                      <p:cBhvr>
                                        <p:cTn id="75" dur="1000" fill="hold"/>
                                        <p:tgtEl>
                                          <p:spTgt spid="56"/>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1000"/>
                                        <p:tgtEl>
                                          <p:spTgt spid="55"/>
                                        </p:tgtEl>
                                      </p:cBhvr>
                                    </p:animEffect>
                                    <p:anim calcmode="lin" valueType="num">
                                      <p:cBhvr>
                                        <p:cTn id="79" dur="1000" fill="hold"/>
                                        <p:tgtEl>
                                          <p:spTgt spid="55"/>
                                        </p:tgtEl>
                                        <p:attrNameLst>
                                          <p:attrName>ppt_x</p:attrName>
                                        </p:attrNameLst>
                                      </p:cBhvr>
                                      <p:tavLst>
                                        <p:tav tm="0">
                                          <p:val>
                                            <p:strVal val="#ppt_x"/>
                                          </p:val>
                                        </p:tav>
                                        <p:tav tm="100000">
                                          <p:val>
                                            <p:strVal val="#ppt_x"/>
                                          </p:val>
                                        </p:tav>
                                      </p:tavLst>
                                    </p:anim>
                                    <p:anim calcmode="lin" valueType="num">
                                      <p:cBhvr>
                                        <p:cTn id="8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9" presetClass="emph" presetSubtype="0" fill="hold" nodeType="clickEffect">
                                  <p:stCondLst>
                                    <p:cond delay="0"/>
                                  </p:stCondLst>
                                  <p:childTnLst>
                                    <p:animClr clrSpc="rgb" dir="cw">
                                      <p:cBhvr override="childStyle">
                                        <p:cTn id="84" dur="500" fill="hold"/>
                                        <p:tgtEl>
                                          <p:spTgt spid="3">
                                            <p:txEl>
                                              <p:pRg st="5" end="5"/>
                                            </p:txEl>
                                          </p:spTgt>
                                        </p:tgtEl>
                                        <p:attrNameLst>
                                          <p:attrName>style.color</p:attrName>
                                        </p:attrNameLst>
                                      </p:cBhvr>
                                      <p:to>
                                        <a:schemeClr val="tx2"/>
                                      </p:to>
                                    </p:animClr>
                                    <p:animClr clrSpc="rgb" dir="cw">
                                      <p:cBhvr>
                                        <p:cTn id="85" dur="500" fill="hold"/>
                                        <p:tgtEl>
                                          <p:spTgt spid="3">
                                            <p:txEl>
                                              <p:pRg st="5" end="5"/>
                                            </p:txEl>
                                          </p:spTgt>
                                        </p:tgtEl>
                                        <p:attrNameLst>
                                          <p:attrName>fillcolor</p:attrName>
                                        </p:attrNameLst>
                                      </p:cBhvr>
                                      <p:to>
                                        <a:schemeClr val="tx2"/>
                                      </p:to>
                                    </p:animClr>
                                    <p:set>
                                      <p:cBhvr>
                                        <p:cTn id="86" dur="500" fill="hold"/>
                                        <p:tgtEl>
                                          <p:spTgt spid="3">
                                            <p:txEl>
                                              <p:pRg st="5" end="5"/>
                                            </p:txEl>
                                          </p:spTgt>
                                        </p:tgtEl>
                                        <p:attrNameLst>
                                          <p:attrName>fill.type</p:attrName>
                                        </p:attrNameLst>
                                      </p:cBhvr>
                                      <p:to>
                                        <p:strVal val="solid"/>
                                      </p:to>
                                    </p:set>
                                    <p:set>
                                      <p:cBhvr>
                                        <p:cTn id="87" dur="500" fill="hold"/>
                                        <p:tgtEl>
                                          <p:spTgt spid="3">
                                            <p:txEl>
                                              <p:pRg st="5" end="5"/>
                                            </p:txEl>
                                          </p:spTgt>
                                        </p:tgtEl>
                                        <p:attrNameLst>
                                          <p:attrName>fill.on</p:attrName>
                                        </p:attrNameLst>
                                      </p:cBhvr>
                                      <p:to>
                                        <p:strVal val="true"/>
                                      </p:to>
                                    </p:set>
                                  </p:childTnLst>
                                </p:cTn>
                              </p:par>
                              <p:par>
                                <p:cTn id="88" presetID="10" presetClass="exit" presetSubtype="0" fill="hold" nodeType="withEffect">
                                  <p:stCondLst>
                                    <p:cond delay="0"/>
                                  </p:stCondLst>
                                  <p:childTnLst>
                                    <p:animEffect transition="out" filter="fade">
                                      <p:cBhvr>
                                        <p:cTn id="89" dur="500"/>
                                        <p:tgtEl>
                                          <p:spTgt spid="53"/>
                                        </p:tgtEl>
                                      </p:cBhvr>
                                    </p:animEffect>
                                    <p:set>
                                      <p:cBhvr>
                                        <p:cTn id="90" dur="1" fill="hold">
                                          <p:stCondLst>
                                            <p:cond delay="499"/>
                                          </p:stCondLst>
                                        </p:cTn>
                                        <p:tgtEl>
                                          <p:spTgt spid="53"/>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6"/>
                                        </p:tgtEl>
                                      </p:cBhvr>
                                    </p:animEffect>
                                    <p:set>
                                      <p:cBhvr>
                                        <p:cTn id="93" dur="1" fill="hold">
                                          <p:stCondLst>
                                            <p:cond delay="499"/>
                                          </p:stCondLst>
                                        </p:cTn>
                                        <p:tgtEl>
                                          <p:spTgt spid="56"/>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55"/>
                                        </p:tgtEl>
                                      </p:cBhvr>
                                    </p:animEffect>
                                    <p:set>
                                      <p:cBhvr>
                                        <p:cTn id="96" dur="1" fill="hold">
                                          <p:stCondLst>
                                            <p:cond delay="499"/>
                                          </p:stCondLst>
                                        </p:cTn>
                                        <p:tgtEl>
                                          <p:spTgt spid="55"/>
                                        </p:tgtEl>
                                        <p:attrNameLst>
                                          <p:attrName>style.visibility</p:attrName>
                                        </p:attrNameLst>
                                      </p:cBhvr>
                                      <p:to>
                                        <p:strVal val="hidden"/>
                                      </p:to>
                                    </p:set>
                                  </p:childTnLst>
                                </p:cTn>
                              </p:par>
                              <p:par>
                                <p:cTn id="97" presetID="19" presetClass="emph" presetSubtype="0" fill="hold" nodeType="withEffect">
                                  <p:stCondLst>
                                    <p:cond delay="0"/>
                                  </p:stCondLst>
                                  <p:childTnLst>
                                    <p:animClr clrSpc="rgb" dir="cw">
                                      <p:cBhvr override="childStyle">
                                        <p:cTn id="98" dur="500" fill="hold"/>
                                        <p:tgtEl>
                                          <p:spTgt spid="3">
                                            <p:txEl>
                                              <p:pRg st="6" end="6"/>
                                            </p:txEl>
                                          </p:spTgt>
                                        </p:tgtEl>
                                        <p:attrNameLst>
                                          <p:attrName>style.color</p:attrName>
                                        </p:attrNameLst>
                                      </p:cBhvr>
                                      <p:to>
                                        <a:schemeClr val="accent2"/>
                                      </p:to>
                                    </p:animClr>
                                    <p:animClr clrSpc="rgb" dir="cw">
                                      <p:cBhvr>
                                        <p:cTn id="99" dur="500" fill="hold"/>
                                        <p:tgtEl>
                                          <p:spTgt spid="3">
                                            <p:txEl>
                                              <p:pRg st="6" end="6"/>
                                            </p:txEl>
                                          </p:spTgt>
                                        </p:tgtEl>
                                        <p:attrNameLst>
                                          <p:attrName>fillcolor</p:attrName>
                                        </p:attrNameLst>
                                      </p:cBhvr>
                                      <p:to>
                                        <a:schemeClr val="accent2"/>
                                      </p:to>
                                    </p:animClr>
                                    <p:set>
                                      <p:cBhvr>
                                        <p:cTn id="100" dur="500" fill="hold"/>
                                        <p:tgtEl>
                                          <p:spTgt spid="3">
                                            <p:txEl>
                                              <p:pRg st="6" end="6"/>
                                            </p:txEl>
                                          </p:spTgt>
                                        </p:tgtEl>
                                        <p:attrNameLst>
                                          <p:attrName>fill.type</p:attrName>
                                        </p:attrNameLst>
                                      </p:cBhvr>
                                      <p:to>
                                        <p:strVal val="solid"/>
                                      </p:to>
                                    </p:set>
                                    <p:set>
                                      <p:cBhvr>
                                        <p:cTn id="101" dur="500" fill="hold"/>
                                        <p:tgtEl>
                                          <p:spTgt spid="3">
                                            <p:txEl>
                                              <p:pRg st="6" end="6"/>
                                            </p:txEl>
                                          </p:spTgt>
                                        </p:tgtEl>
                                        <p:attrNameLst>
                                          <p:attrName>fill.on</p:attrName>
                                        </p:attrNameLst>
                                      </p:cBhvr>
                                      <p:to>
                                        <p:strVal val="true"/>
                                      </p:to>
                                    </p:set>
                                  </p:childTnLst>
                                </p:cTn>
                              </p:par>
                              <p:par>
                                <p:cTn id="102" presetID="10" presetClass="exit" presetSubtype="0" fill="hold" nodeType="withEffect">
                                  <p:stCondLst>
                                    <p:cond delay="0"/>
                                  </p:stCondLst>
                                  <p:childTnLst>
                                    <p:animEffect transition="out" filter="fade">
                                      <p:cBhvr>
                                        <p:cTn id="103" dur="500"/>
                                        <p:tgtEl>
                                          <p:spTgt spid="48"/>
                                        </p:tgtEl>
                                      </p:cBhvr>
                                    </p:animEffect>
                                    <p:set>
                                      <p:cBhvr>
                                        <p:cTn id="104" dur="1" fill="hold">
                                          <p:stCondLst>
                                            <p:cond delay="499"/>
                                          </p:stCondLst>
                                        </p:cTn>
                                        <p:tgtEl>
                                          <p:spTgt spid="48"/>
                                        </p:tgtEl>
                                        <p:attrNameLst>
                                          <p:attrName>style.visibility</p:attrName>
                                        </p:attrNameLst>
                                      </p:cBhvr>
                                      <p:to>
                                        <p:strVal val="hidden"/>
                                      </p:to>
                                    </p:set>
                                  </p:childTnLst>
                                </p:cTn>
                              </p:par>
                            </p:childTnLst>
                          </p:cTn>
                        </p:par>
                        <p:par>
                          <p:cTn id="105" fill="hold">
                            <p:stCondLst>
                              <p:cond delay="500"/>
                            </p:stCondLst>
                            <p:childTnLst>
                              <p:par>
                                <p:cTn id="106" presetID="42" presetClass="entr" presetSubtype="0" fill="hold"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1000"/>
                                        <p:tgtEl>
                                          <p:spTgt spid="58"/>
                                        </p:tgtEl>
                                      </p:cBhvr>
                                    </p:animEffect>
                                    <p:anim calcmode="lin" valueType="num">
                                      <p:cBhvr>
                                        <p:cTn id="109" dur="1000" fill="hold"/>
                                        <p:tgtEl>
                                          <p:spTgt spid="58"/>
                                        </p:tgtEl>
                                        <p:attrNameLst>
                                          <p:attrName>ppt_x</p:attrName>
                                        </p:attrNameLst>
                                      </p:cBhvr>
                                      <p:tavLst>
                                        <p:tav tm="0">
                                          <p:val>
                                            <p:strVal val="#ppt_x"/>
                                          </p:val>
                                        </p:tav>
                                        <p:tav tm="100000">
                                          <p:val>
                                            <p:strVal val="#ppt_x"/>
                                          </p:val>
                                        </p:tav>
                                      </p:tavLst>
                                    </p:anim>
                                    <p:anim calcmode="lin" valueType="num">
                                      <p:cBhvr>
                                        <p:cTn id="110" dur="1000" fill="hold"/>
                                        <p:tgtEl>
                                          <p:spTgt spid="58"/>
                                        </p:tgtEl>
                                        <p:attrNameLst>
                                          <p:attrName>ppt_y</p:attrName>
                                        </p:attrNameLst>
                                      </p:cBhvr>
                                      <p:tavLst>
                                        <p:tav tm="0">
                                          <p:val>
                                            <p:strVal val="#ppt_y+.1"/>
                                          </p:val>
                                        </p:tav>
                                        <p:tav tm="100000">
                                          <p:val>
                                            <p:strVal val="#ppt_y"/>
                                          </p:val>
                                        </p:tav>
                                      </p:tavLst>
                                    </p:anim>
                                  </p:childTnLst>
                                </p:cTn>
                              </p:par>
                            </p:childTnLst>
                          </p:cTn>
                        </p:par>
                        <p:par>
                          <p:cTn id="111" fill="hold">
                            <p:stCondLst>
                              <p:cond delay="1500"/>
                            </p:stCondLst>
                            <p:childTnLst>
                              <p:par>
                                <p:cTn id="112" presetID="42" presetClass="entr" presetSubtype="0" fill="hold" nodeType="after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fade">
                                      <p:cBhvr>
                                        <p:cTn id="114" dur="1000"/>
                                        <p:tgtEl>
                                          <p:spTgt spid="62"/>
                                        </p:tgtEl>
                                      </p:cBhvr>
                                    </p:animEffect>
                                    <p:anim calcmode="lin" valueType="num">
                                      <p:cBhvr>
                                        <p:cTn id="115" dur="1000" fill="hold"/>
                                        <p:tgtEl>
                                          <p:spTgt spid="62"/>
                                        </p:tgtEl>
                                        <p:attrNameLst>
                                          <p:attrName>ppt_x</p:attrName>
                                        </p:attrNameLst>
                                      </p:cBhvr>
                                      <p:tavLst>
                                        <p:tav tm="0">
                                          <p:val>
                                            <p:strVal val="#ppt_x"/>
                                          </p:val>
                                        </p:tav>
                                        <p:tav tm="100000">
                                          <p:val>
                                            <p:strVal val="#ppt_x"/>
                                          </p:val>
                                        </p:tav>
                                      </p:tavLst>
                                    </p:anim>
                                    <p:anim calcmode="lin" valueType="num">
                                      <p:cBhvr>
                                        <p:cTn id="116" dur="1000" fill="hold"/>
                                        <p:tgtEl>
                                          <p:spTgt spid="62"/>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fade">
                                      <p:cBhvr>
                                        <p:cTn id="119" dur="1000"/>
                                        <p:tgtEl>
                                          <p:spTgt spid="65"/>
                                        </p:tgtEl>
                                      </p:cBhvr>
                                    </p:animEffect>
                                    <p:anim calcmode="lin" valueType="num">
                                      <p:cBhvr>
                                        <p:cTn id="120" dur="1000" fill="hold"/>
                                        <p:tgtEl>
                                          <p:spTgt spid="65"/>
                                        </p:tgtEl>
                                        <p:attrNameLst>
                                          <p:attrName>ppt_x</p:attrName>
                                        </p:attrNameLst>
                                      </p:cBhvr>
                                      <p:tavLst>
                                        <p:tav tm="0">
                                          <p:val>
                                            <p:strVal val="#ppt_x"/>
                                          </p:val>
                                        </p:tav>
                                        <p:tav tm="100000">
                                          <p:val>
                                            <p:strVal val="#ppt_x"/>
                                          </p:val>
                                        </p:tav>
                                      </p:tavLst>
                                    </p:anim>
                                    <p:anim calcmode="lin" valueType="num">
                                      <p:cBhvr>
                                        <p:cTn id="121" dur="1000" fill="hold"/>
                                        <p:tgtEl>
                                          <p:spTgt spid="65"/>
                                        </p:tgtEl>
                                        <p:attrNameLst>
                                          <p:attrName>ppt_y</p:attrName>
                                        </p:attrNameLst>
                                      </p:cBhvr>
                                      <p:tavLst>
                                        <p:tav tm="0">
                                          <p:val>
                                            <p:strVal val="#ppt_y+.1"/>
                                          </p:val>
                                        </p:tav>
                                        <p:tav tm="100000">
                                          <p:val>
                                            <p:strVal val="#ppt_y"/>
                                          </p:val>
                                        </p:tav>
                                      </p:tavLst>
                                    </p:anim>
                                  </p:childTnLst>
                                </p:cTn>
                              </p:par>
                              <p:par>
                                <p:cTn id="122" presetID="19" presetClass="emph" presetSubtype="0" fill="hold" nodeType="withEffect">
                                  <p:stCondLst>
                                    <p:cond delay="0"/>
                                  </p:stCondLst>
                                  <p:childTnLst>
                                    <p:animClr clrSpc="rgb" dir="cw">
                                      <p:cBhvr override="childStyle">
                                        <p:cTn id="123" dur="500" fill="hold"/>
                                        <p:tgtEl>
                                          <p:spTgt spid="3">
                                            <p:txEl>
                                              <p:pRg st="11" end="11"/>
                                            </p:txEl>
                                          </p:spTgt>
                                        </p:tgtEl>
                                        <p:attrNameLst>
                                          <p:attrName>style.color</p:attrName>
                                        </p:attrNameLst>
                                      </p:cBhvr>
                                      <p:to>
                                        <a:schemeClr val="accent2"/>
                                      </p:to>
                                    </p:animClr>
                                    <p:animClr clrSpc="rgb" dir="cw">
                                      <p:cBhvr>
                                        <p:cTn id="124" dur="500" fill="hold"/>
                                        <p:tgtEl>
                                          <p:spTgt spid="3">
                                            <p:txEl>
                                              <p:pRg st="11" end="11"/>
                                            </p:txEl>
                                          </p:spTgt>
                                        </p:tgtEl>
                                        <p:attrNameLst>
                                          <p:attrName>fillcolor</p:attrName>
                                        </p:attrNameLst>
                                      </p:cBhvr>
                                      <p:to>
                                        <a:schemeClr val="accent2"/>
                                      </p:to>
                                    </p:animClr>
                                    <p:set>
                                      <p:cBhvr>
                                        <p:cTn id="125" dur="500" fill="hold"/>
                                        <p:tgtEl>
                                          <p:spTgt spid="3">
                                            <p:txEl>
                                              <p:pRg st="11" end="11"/>
                                            </p:txEl>
                                          </p:spTgt>
                                        </p:tgtEl>
                                        <p:attrNameLst>
                                          <p:attrName>fill.type</p:attrName>
                                        </p:attrNameLst>
                                      </p:cBhvr>
                                      <p:to>
                                        <p:strVal val="solid"/>
                                      </p:to>
                                    </p:set>
                                    <p:set>
                                      <p:cBhvr>
                                        <p:cTn id="126" dur="500" fill="hold"/>
                                        <p:tgtEl>
                                          <p:spTgt spid="3">
                                            <p:txEl>
                                              <p:pRg st="11" end="11"/>
                                            </p:txEl>
                                          </p:spTgt>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nodeType="clickEffect">
                                  <p:stCondLst>
                                    <p:cond delay="0"/>
                                  </p:stCondLst>
                                  <p:childTnLst>
                                    <p:animEffect transition="out" filter="fade">
                                      <p:cBhvr>
                                        <p:cTn id="130" dur="500"/>
                                        <p:tgtEl>
                                          <p:spTgt spid="65"/>
                                        </p:tgtEl>
                                      </p:cBhvr>
                                    </p:animEffect>
                                    <p:set>
                                      <p:cBhvr>
                                        <p:cTn id="131" dur="1" fill="hold">
                                          <p:stCondLst>
                                            <p:cond delay="499"/>
                                          </p:stCondLst>
                                        </p:cTn>
                                        <p:tgtEl>
                                          <p:spTgt spid="65"/>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58"/>
                                        </p:tgtEl>
                                      </p:cBhvr>
                                    </p:animEffect>
                                    <p:set>
                                      <p:cBhvr>
                                        <p:cTn id="134" dur="1" fill="hold">
                                          <p:stCondLst>
                                            <p:cond delay="499"/>
                                          </p:stCondLst>
                                        </p:cTn>
                                        <p:tgtEl>
                                          <p:spTgt spid="58"/>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62"/>
                                        </p:tgtEl>
                                      </p:cBhvr>
                                    </p:animEffect>
                                    <p:set>
                                      <p:cBhvr>
                                        <p:cTn id="137" dur="1" fill="hold">
                                          <p:stCondLst>
                                            <p:cond delay="499"/>
                                          </p:stCondLst>
                                        </p:cTn>
                                        <p:tgtEl>
                                          <p:spTgt spid="62"/>
                                        </p:tgtEl>
                                        <p:attrNameLst>
                                          <p:attrName>style.visibility</p:attrName>
                                        </p:attrNameLst>
                                      </p:cBhvr>
                                      <p:to>
                                        <p:strVal val="hidden"/>
                                      </p:to>
                                    </p:set>
                                  </p:childTnLst>
                                </p:cTn>
                              </p:par>
                              <p:par>
                                <p:cTn id="138" presetID="19" presetClass="emph" presetSubtype="0" fill="hold" nodeType="withEffect">
                                  <p:stCondLst>
                                    <p:cond delay="0"/>
                                  </p:stCondLst>
                                  <p:childTnLst>
                                    <p:animClr clrSpc="rgb" dir="cw">
                                      <p:cBhvr override="childStyle">
                                        <p:cTn id="139" dur="500" fill="hold"/>
                                        <p:tgtEl>
                                          <p:spTgt spid="3">
                                            <p:txEl>
                                              <p:pRg st="6" end="6"/>
                                            </p:txEl>
                                          </p:spTgt>
                                        </p:tgtEl>
                                        <p:attrNameLst>
                                          <p:attrName>style.color</p:attrName>
                                        </p:attrNameLst>
                                      </p:cBhvr>
                                      <p:to>
                                        <a:schemeClr val="tx1"/>
                                      </p:to>
                                    </p:animClr>
                                    <p:animClr clrSpc="rgb" dir="cw">
                                      <p:cBhvr>
                                        <p:cTn id="140" dur="500" fill="hold"/>
                                        <p:tgtEl>
                                          <p:spTgt spid="3">
                                            <p:txEl>
                                              <p:pRg st="6" end="6"/>
                                            </p:txEl>
                                          </p:spTgt>
                                        </p:tgtEl>
                                        <p:attrNameLst>
                                          <p:attrName>fillcolor</p:attrName>
                                        </p:attrNameLst>
                                      </p:cBhvr>
                                      <p:to>
                                        <a:schemeClr val="tx1"/>
                                      </p:to>
                                    </p:animClr>
                                    <p:set>
                                      <p:cBhvr>
                                        <p:cTn id="141" dur="500" fill="hold"/>
                                        <p:tgtEl>
                                          <p:spTgt spid="3">
                                            <p:txEl>
                                              <p:pRg st="6" end="6"/>
                                            </p:txEl>
                                          </p:spTgt>
                                        </p:tgtEl>
                                        <p:attrNameLst>
                                          <p:attrName>fill.type</p:attrName>
                                        </p:attrNameLst>
                                      </p:cBhvr>
                                      <p:to>
                                        <p:strVal val="solid"/>
                                      </p:to>
                                    </p:set>
                                    <p:set>
                                      <p:cBhvr>
                                        <p:cTn id="142" dur="500" fill="hold"/>
                                        <p:tgtEl>
                                          <p:spTgt spid="3">
                                            <p:txEl>
                                              <p:pRg st="6" end="6"/>
                                            </p:txEl>
                                          </p:spTgt>
                                        </p:tgtEl>
                                        <p:attrNameLst>
                                          <p:attrName>fill.on</p:attrName>
                                        </p:attrNameLst>
                                      </p:cBhvr>
                                      <p:to>
                                        <p:strVal val="true"/>
                                      </p:to>
                                    </p:set>
                                  </p:childTnLst>
                                </p:cTn>
                              </p:par>
                              <p:par>
                                <p:cTn id="143" presetID="19" presetClass="emph" presetSubtype="0" fill="hold" nodeType="withEffect">
                                  <p:stCondLst>
                                    <p:cond delay="0"/>
                                  </p:stCondLst>
                                  <p:childTnLst>
                                    <p:animClr clrSpc="rgb" dir="cw">
                                      <p:cBhvr override="childStyle">
                                        <p:cTn id="144" dur="500" fill="hold"/>
                                        <p:tgtEl>
                                          <p:spTgt spid="3">
                                            <p:txEl>
                                              <p:pRg st="7" end="7"/>
                                            </p:txEl>
                                          </p:spTgt>
                                        </p:tgtEl>
                                        <p:attrNameLst>
                                          <p:attrName>style.color</p:attrName>
                                        </p:attrNameLst>
                                      </p:cBhvr>
                                      <p:to>
                                        <a:srgbClr val="F51515"/>
                                      </p:to>
                                    </p:animClr>
                                    <p:animClr clrSpc="rgb" dir="cw">
                                      <p:cBhvr>
                                        <p:cTn id="145" dur="500" fill="hold"/>
                                        <p:tgtEl>
                                          <p:spTgt spid="3">
                                            <p:txEl>
                                              <p:pRg st="7" end="7"/>
                                            </p:txEl>
                                          </p:spTgt>
                                        </p:tgtEl>
                                        <p:attrNameLst>
                                          <p:attrName>fillcolor</p:attrName>
                                        </p:attrNameLst>
                                      </p:cBhvr>
                                      <p:to>
                                        <a:srgbClr val="F51515"/>
                                      </p:to>
                                    </p:animClr>
                                    <p:set>
                                      <p:cBhvr>
                                        <p:cTn id="146" dur="500" fill="hold"/>
                                        <p:tgtEl>
                                          <p:spTgt spid="3">
                                            <p:txEl>
                                              <p:pRg st="7" end="7"/>
                                            </p:txEl>
                                          </p:spTgt>
                                        </p:tgtEl>
                                        <p:attrNameLst>
                                          <p:attrName>fill.type</p:attrName>
                                        </p:attrNameLst>
                                      </p:cBhvr>
                                      <p:to>
                                        <p:strVal val="solid"/>
                                      </p:to>
                                    </p:set>
                                    <p:set>
                                      <p:cBhvr>
                                        <p:cTn id="147" dur="500" fill="hold"/>
                                        <p:tgtEl>
                                          <p:spTgt spid="3">
                                            <p:txEl>
                                              <p:pRg st="7" end="7"/>
                                            </p:txEl>
                                          </p:spTgt>
                                        </p:tgtEl>
                                        <p:attrNameLst>
                                          <p:attrName>fill.on</p:attrName>
                                        </p:attrNameLst>
                                      </p:cBhvr>
                                      <p:to>
                                        <p:strVal val="true"/>
                                      </p:to>
                                    </p:set>
                                  </p:childTnLst>
                                </p:cTn>
                              </p:par>
                              <p:par>
                                <p:cTn id="148" presetID="19" presetClass="emph" presetSubtype="0" fill="hold" nodeType="withEffect">
                                  <p:stCondLst>
                                    <p:cond delay="0"/>
                                  </p:stCondLst>
                                  <p:childTnLst>
                                    <p:animClr clrSpc="rgb" dir="cw">
                                      <p:cBhvr override="childStyle">
                                        <p:cTn id="149" dur="500" fill="hold"/>
                                        <p:tgtEl>
                                          <p:spTgt spid="3">
                                            <p:txEl>
                                              <p:pRg st="11" end="11"/>
                                            </p:txEl>
                                          </p:spTgt>
                                        </p:tgtEl>
                                        <p:attrNameLst>
                                          <p:attrName>style.color</p:attrName>
                                        </p:attrNameLst>
                                      </p:cBhvr>
                                      <p:to>
                                        <a:schemeClr val="tx1"/>
                                      </p:to>
                                    </p:animClr>
                                    <p:animClr clrSpc="rgb" dir="cw">
                                      <p:cBhvr>
                                        <p:cTn id="150" dur="500" fill="hold"/>
                                        <p:tgtEl>
                                          <p:spTgt spid="3">
                                            <p:txEl>
                                              <p:pRg st="11" end="11"/>
                                            </p:txEl>
                                          </p:spTgt>
                                        </p:tgtEl>
                                        <p:attrNameLst>
                                          <p:attrName>fillcolor</p:attrName>
                                        </p:attrNameLst>
                                      </p:cBhvr>
                                      <p:to>
                                        <a:schemeClr val="tx1"/>
                                      </p:to>
                                    </p:animClr>
                                    <p:set>
                                      <p:cBhvr>
                                        <p:cTn id="151" dur="500" fill="hold"/>
                                        <p:tgtEl>
                                          <p:spTgt spid="3">
                                            <p:txEl>
                                              <p:pRg st="11" end="11"/>
                                            </p:txEl>
                                          </p:spTgt>
                                        </p:tgtEl>
                                        <p:attrNameLst>
                                          <p:attrName>fill.type</p:attrName>
                                        </p:attrNameLst>
                                      </p:cBhvr>
                                      <p:to>
                                        <p:strVal val="solid"/>
                                      </p:to>
                                    </p:set>
                                    <p:set>
                                      <p:cBhvr>
                                        <p:cTn id="152" dur="500" fill="hold"/>
                                        <p:tgtEl>
                                          <p:spTgt spid="3">
                                            <p:txEl>
                                              <p:pRg st="11" end="11"/>
                                            </p:txEl>
                                          </p:spTgt>
                                        </p:tgtEl>
                                        <p:attrNameLst>
                                          <p:attrName>fill.on</p:attrName>
                                        </p:attrNameLst>
                                      </p:cBhvr>
                                      <p:to>
                                        <p:strVal val="true"/>
                                      </p:to>
                                    </p:set>
                                  </p:childTnLst>
                                </p:cTn>
                              </p:par>
                              <p:par>
                                <p:cTn id="153" presetID="10" presetClass="entr" presetSubtype="0" fill="hold" nodeType="with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par>
                                <p:cTn id="156" presetID="10" presetClass="entr" presetSubtype="0" fill="hold" nodeType="withEffect">
                                  <p:stCondLst>
                                    <p:cond delay="0"/>
                                  </p:stCondLst>
                                  <p:childTnLst>
                                    <p:set>
                                      <p:cBhvr>
                                        <p:cTn id="157" dur="1" fill="hold">
                                          <p:stCondLst>
                                            <p:cond delay="0"/>
                                          </p:stCondLst>
                                        </p:cTn>
                                        <p:tgtEl>
                                          <p:spTgt spid="53"/>
                                        </p:tgtEl>
                                        <p:attrNameLst>
                                          <p:attrName>style.visibility</p:attrName>
                                        </p:attrNameLst>
                                      </p:cBhvr>
                                      <p:to>
                                        <p:strVal val="visible"/>
                                      </p:to>
                                    </p:set>
                                    <p:animEffect transition="in" filter="fade">
                                      <p:cBhvr>
                                        <p:cTn id="158" dur="500"/>
                                        <p:tgtEl>
                                          <p:spTgt spid="53"/>
                                        </p:tgtEl>
                                      </p:cBhvr>
                                    </p:animEffect>
                                  </p:childTnLst>
                                </p:cTn>
                              </p:par>
                              <p:par>
                                <p:cTn id="159" presetID="10" presetClass="entr" presetSubtype="0" fill="hold" nodeType="withEffect">
                                  <p:stCondLst>
                                    <p:cond delay="0"/>
                                  </p:stCondLst>
                                  <p:childTnLst>
                                    <p:set>
                                      <p:cBhvr>
                                        <p:cTn id="160" dur="1" fill="hold">
                                          <p:stCondLst>
                                            <p:cond delay="0"/>
                                          </p:stCondLst>
                                        </p:cTn>
                                        <p:tgtEl>
                                          <p:spTgt spid="58"/>
                                        </p:tgtEl>
                                        <p:attrNameLst>
                                          <p:attrName>style.visibility</p:attrName>
                                        </p:attrNameLst>
                                      </p:cBhvr>
                                      <p:to>
                                        <p:strVal val="visible"/>
                                      </p:to>
                                    </p:set>
                                    <p:animEffect transition="in" filter="fade">
                                      <p:cBhvr>
                                        <p:cTn id="161" dur="500"/>
                                        <p:tgtEl>
                                          <p:spTgt spid="58"/>
                                        </p:tgtEl>
                                      </p:cBhvr>
                                    </p:animEffect>
                                  </p:childTnLst>
                                </p:cTn>
                              </p:par>
                              <p:par>
                                <p:cTn id="162" presetID="10" presetClass="entr" presetSubtype="0" fill="hold" nodeType="withEffect">
                                  <p:stCondLst>
                                    <p:cond delay="0"/>
                                  </p:stCondLst>
                                  <p:childTnLst>
                                    <p:set>
                                      <p:cBhvr>
                                        <p:cTn id="163" dur="1" fill="hold">
                                          <p:stCondLst>
                                            <p:cond delay="0"/>
                                          </p:stCondLst>
                                        </p:cTn>
                                        <p:tgtEl>
                                          <p:spTgt spid="58"/>
                                        </p:tgtEl>
                                        <p:attrNameLst>
                                          <p:attrName>style.visibility</p:attrName>
                                        </p:attrNameLst>
                                      </p:cBhvr>
                                      <p:to>
                                        <p:strVal val="visible"/>
                                      </p:to>
                                    </p:set>
                                    <p:animEffect transition="in" filter="fade">
                                      <p:cBhvr>
                                        <p:cTn id="164" dur="500"/>
                                        <p:tgtEl>
                                          <p:spTgt spid="58"/>
                                        </p:tgtEl>
                                      </p:cBhvr>
                                    </p:animEffect>
                                  </p:childTnLst>
                                </p:cTn>
                              </p:par>
                            </p:childTnLst>
                          </p:cTn>
                        </p:par>
                        <p:par>
                          <p:cTn id="165" fill="hold">
                            <p:stCondLst>
                              <p:cond delay="500"/>
                            </p:stCondLst>
                            <p:childTnLst>
                              <p:par>
                                <p:cTn id="166" presetID="10" presetClass="entr" presetSubtype="0" fill="hold" nodeType="afterEffect">
                                  <p:stCondLst>
                                    <p:cond delay="0"/>
                                  </p:stCondLst>
                                  <p:childTnLst>
                                    <p:set>
                                      <p:cBhvr>
                                        <p:cTn id="167" dur="1" fill="hold">
                                          <p:stCondLst>
                                            <p:cond delay="0"/>
                                          </p:stCondLst>
                                        </p:cTn>
                                        <p:tgtEl>
                                          <p:spTgt spid="67"/>
                                        </p:tgtEl>
                                        <p:attrNameLst>
                                          <p:attrName>style.visibility</p:attrName>
                                        </p:attrNameLst>
                                      </p:cBhvr>
                                      <p:to>
                                        <p:strVal val="visible"/>
                                      </p:to>
                                    </p:set>
                                    <p:animEffect transition="in" filter="fade">
                                      <p:cBhvr>
                                        <p:cTn id="168" dur="500"/>
                                        <p:tgtEl>
                                          <p:spTgt spid="67"/>
                                        </p:tgtEl>
                                      </p:cBhvr>
                                    </p:animEffect>
                                  </p:childTnLst>
                                </p:cTn>
                              </p:par>
                              <p:par>
                                <p:cTn id="169" presetID="16" presetClass="entr" presetSubtype="21" fill="hold" grpId="0" nodeType="withEffect">
                                  <p:stCondLst>
                                    <p:cond delay="0"/>
                                  </p:stCondLst>
                                  <p:childTnLst>
                                    <p:set>
                                      <p:cBhvr>
                                        <p:cTn id="170" dur="1" fill="hold">
                                          <p:stCondLst>
                                            <p:cond delay="0"/>
                                          </p:stCondLst>
                                        </p:cTn>
                                        <p:tgtEl>
                                          <p:spTgt spid="69"/>
                                        </p:tgtEl>
                                        <p:attrNameLst>
                                          <p:attrName>style.visibility</p:attrName>
                                        </p:attrNameLst>
                                      </p:cBhvr>
                                      <p:to>
                                        <p:strVal val="visible"/>
                                      </p:to>
                                    </p:set>
                                    <p:animEffect transition="in" filter="barn(inVertical)">
                                      <p:cBhvr>
                                        <p:cTn id="171" dur="500"/>
                                        <p:tgtEl>
                                          <p:spTgt spid="69"/>
                                        </p:tgtEl>
                                      </p:cBhvr>
                                    </p:animEffect>
                                  </p:childTnLst>
                                </p:cTn>
                              </p:par>
                              <p:par>
                                <p:cTn id="172" presetID="10" presetClass="entr" presetSubtype="0" fill="hold"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fade">
                                      <p:cBhvr>
                                        <p:cTn id="174" dur="500"/>
                                        <p:tgtEl>
                                          <p:spTgt spid="58"/>
                                        </p:tgtEl>
                                      </p:cBhvr>
                                    </p:animEffect>
                                  </p:childTnLst>
                                </p:cTn>
                              </p:par>
                              <p:par>
                                <p:cTn id="175" presetID="19" presetClass="emph" presetSubtype="0" fill="hold" nodeType="withEffect">
                                  <p:stCondLst>
                                    <p:cond delay="0"/>
                                  </p:stCondLst>
                                  <p:childTnLst>
                                    <p:animClr clrSpc="rgb" dir="cw">
                                      <p:cBhvr override="childStyle">
                                        <p:cTn id="176" dur="500" fill="hold"/>
                                        <p:tgtEl>
                                          <p:spTgt spid="3">
                                            <p:txEl>
                                              <p:pRg st="12" end="12"/>
                                            </p:txEl>
                                          </p:spTgt>
                                        </p:tgtEl>
                                        <p:attrNameLst>
                                          <p:attrName>style.color</p:attrName>
                                        </p:attrNameLst>
                                      </p:cBhvr>
                                      <p:to>
                                        <a:srgbClr val="F51515"/>
                                      </p:to>
                                    </p:animClr>
                                    <p:animClr clrSpc="rgb" dir="cw">
                                      <p:cBhvr>
                                        <p:cTn id="177" dur="500" fill="hold"/>
                                        <p:tgtEl>
                                          <p:spTgt spid="3">
                                            <p:txEl>
                                              <p:pRg st="12" end="12"/>
                                            </p:txEl>
                                          </p:spTgt>
                                        </p:tgtEl>
                                        <p:attrNameLst>
                                          <p:attrName>fillcolor</p:attrName>
                                        </p:attrNameLst>
                                      </p:cBhvr>
                                      <p:to>
                                        <a:srgbClr val="F51515"/>
                                      </p:to>
                                    </p:animClr>
                                    <p:set>
                                      <p:cBhvr>
                                        <p:cTn id="178" dur="500" fill="hold"/>
                                        <p:tgtEl>
                                          <p:spTgt spid="3">
                                            <p:txEl>
                                              <p:pRg st="12" end="12"/>
                                            </p:txEl>
                                          </p:spTgt>
                                        </p:tgtEl>
                                        <p:attrNameLst>
                                          <p:attrName>fill.type</p:attrName>
                                        </p:attrNameLst>
                                      </p:cBhvr>
                                      <p:to>
                                        <p:strVal val="solid"/>
                                      </p:to>
                                    </p:set>
                                    <p:set>
                                      <p:cBhvr>
                                        <p:cTn id="179" dur="500" fill="hold"/>
                                        <p:tgtEl>
                                          <p:spTgt spid="3">
                                            <p:txEl>
                                              <p:pRg st="12" end="1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40" grpId="0" animBg="1"/>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6995E8-DE83-4720-B586-4F90EDF7F1BE}"/>
              </a:ext>
            </a:extLst>
          </p:cNvPr>
          <p:cNvSpPr>
            <a:spLocks noGrp="1"/>
          </p:cNvSpPr>
          <p:nvPr>
            <p:ph type="title"/>
          </p:nvPr>
        </p:nvSpPr>
        <p:spPr/>
        <p:txBody>
          <a:bodyPr/>
          <a:lstStyle/>
          <a:p>
            <a:r>
              <a:rPr lang="en-US" altLang="zh-TW" dirty="0"/>
              <a:t>Question 2 (30%)</a:t>
            </a:r>
            <a:endParaRPr lang="zh-TW" altLang="en-US" dirty="0"/>
          </a:p>
        </p:txBody>
      </p:sp>
      <p:sp>
        <p:nvSpPr>
          <p:cNvPr id="3" name="內容版面配置區 2">
            <a:extLst>
              <a:ext uri="{FF2B5EF4-FFF2-40B4-BE49-F238E27FC236}">
                <a16:creationId xmlns:a16="http://schemas.microsoft.com/office/drawing/2014/main" id="{6EB9D1EB-A6E8-4A92-8B11-BFE8CA5DD4CE}"/>
              </a:ext>
            </a:extLst>
          </p:cNvPr>
          <p:cNvSpPr>
            <a:spLocks noGrp="1"/>
          </p:cNvSpPr>
          <p:nvPr>
            <p:ph idx="1"/>
          </p:nvPr>
        </p:nvSpPr>
        <p:spPr>
          <a:xfrm>
            <a:off x="628650" y="2011680"/>
            <a:ext cx="8354711" cy="4481194"/>
          </a:xfrm>
        </p:spPr>
        <p:txBody>
          <a:bodyPr>
            <a:normAutofit/>
          </a:bodyPr>
          <a:lstStyle/>
          <a:p>
            <a:r>
              <a:rPr lang="en-US" altLang="zh-TW" b="1" dirty="0"/>
              <a:t>Huffman code:</a:t>
            </a:r>
            <a:r>
              <a:rPr lang="zh-TW" altLang="en-US" b="1" dirty="0"/>
              <a:t> </a:t>
            </a:r>
            <a:r>
              <a:rPr lang="en-US" altLang="zh-TW" dirty="0"/>
              <a:t>It is a method for file compression.</a:t>
            </a:r>
          </a:p>
          <a:p>
            <a:r>
              <a:rPr lang="en-US" altLang="zh-TW" dirty="0"/>
              <a:t>Please implement the function and print the number of bits required (total length) after encoding on the screen.</a:t>
            </a:r>
          </a:p>
          <a:p>
            <a:r>
              <a:rPr lang="en-US" altLang="zh-TW" dirty="0"/>
              <a:t>There are multiple input strings of unequal lengths. The characters used by these strings include</a:t>
            </a:r>
            <a:r>
              <a:rPr lang="en-US" altLang="zh-TW" b="1" dirty="0"/>
              <a:t> spaces </a:t>
            </a:r>
            <a:r>
              <a:rPr lang="en-US" altLang="zh-TW" dirty="0"/>
              <a:t>and</a:t>
            </a:r>
            <a:r>
              <a:rPr lang="zh-TW" altLang="en-US" dirty="0"/>
              <a:t> </a:t>
            </a:r>
            <a:r>
              <a:rPr lang="en-US" altLang="zh-TW" dirty="0"/>
              <a:t>the following characters:</a:t>
            </a:r>
          </a:p>
          <a:p>
            <a:r>
              <a:rPr lang="pt-BR" altLang="zh-TW" dirty="0"/>
              <a:t>!</a:t>
            </a:r>
            <a:r>
              <a:rPr lang="zh-TW" altLang="en-US" dirty="0"/>
              <a:t> </a:t>
            </a:r>
            <a:r>
              <a:rPr lang="pt-BR" altLang="zh-TW" dirty="0"/>
              <a:t>, - . : ; ? 0 1 2 3 4 5 6 7 8 9 A B C D E F G H I J K L M N O P Q R S T U V W X Y Z a b c d e f g h i j k l m n o p q r s t u v w x y z</a:t>
            </a:r>
            <a:endParaRPr lang="zh-TW" altLang="en-US" dirty="0"/>
          </a:p>
        </p:txBody>
      </p:sp>
      <p:sp>
        <p:nvSpPr>
          <p:cNvPr id="4" name="投影片編號版面配置區 3">
            <a:extLst>
              <a:ext uri="{FF2B5EF4-FFF2-40B4-BE49-F238E27FC236}">
                <a16:creationId xmlns:a16="http://schemas.microsoft.com/office/drawing/2014/main" id="{73F65403-6645-495F-B39B-F95359DC8E3D}"/>
              </a:ext>
            </a:extLst>
          </p:cNvPr>
          <p:cNvSpPr>
            <a:spLocks noGrp="1"/>
          </p:cNvSpPr>
          <p:nvPr>
            <p:ph type="sldNum" sz="quarter" idx="12"/>
          </p:nvPr>
        </p:nvSpPr>
        <p:spPr/>
        <p:txBody>
          <a:bodyPr/>
          <a:lstStyle/>
          <a:p>
            <a:fld id="{51845F5A-061D-4825-9AE9-D7794091C6CF}" type="slidenum">
              <a:rPr lang="en-US" smtClean="0"/>
              <a:t>8</a:t>
            </a:fld>
            <a:endParaRPr lang="en-US"/>
          </a:p>
        </p:txBody>
      </p:sp>
    </p:spTree>
    <p:extLst>
      <p:ext uri="{BB962C8B-B14F-4D97-AF65-F5344CB8AC3E}">
        <p14:creationId xmlns:p14="http://schemas.microsoft.com/office/powerpoint/2010/main" val="53460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599403-EC30-4CC8-9CC6-D08792D108DE}"/>
              </a:ext>
            </a:extLst>
          </p:cNvPr>
          <p:cNvSpPr>
            <a:spLocks noGrp="1"/>
          </p:cNvSpPr>
          <p:nvPr>
            <p:ph type="title"/>
          </p:nvPr>
        </p:nvSpPr>
        <p:spPr/>
        <p:txBody>
          <a:bodyPr/>
          <a:lstStyle/>
          <a:p>
            <a:r>
              <a:rPr lang="en-US" altLang="zh-TW" dirty="0"/>
              <a:t>Encoding method</a:t>
            </a:r>
            <a:endParaRPr lang="zh-TW" altLang="en-US" dirty="0"/>
          </a:p>
        </p:txBody>
      </p:sp>
      <p:sp>
        <p:nvSpPr>
          <p:cNvPr id="3" name="內容版面配置區 2">
            <a:extLst>
              <a:ext uri="{FF2B5EF4-FFF2-40B4-BE49-F238E27FC236}">
                <a16:creationId xmlns:a16="http://schemas.microsoft.com/office/drawing/2014/main" id="{70A480E1-A7C7-41FE-B834-7BD13E8305BD}"/>
              </a:ext>
            </a:extLst>
          </p:cNvPr>
          <p:cNvSpPr>
            <a:spLocks noGrp="1"/>
          </p:cNvSpPr>
          <p:nvPr>
            <p:ph idx="1"/>
          </p:nvPr>
        </p:nvSpPr>
        <p:spPr>
          <a:xfrm>
            <a:off x="628650" y="2011680"/>
            <a:ext cx="7886700" cy="4557796"/>
          </a:xfrm>
        </p:spPr>
        <p:txBody>
          <a:bodyPr>
            <a:normAutofit fontScale="92500" lnSpcReduction="20000"/>
          </a:bodyPr>
          <a:lstStyle/>
          <a:p>
            <a:r>
              <a:rPr lang="en-US" altLang="zh-TW" dirty="0"/>
              <a:t>Example : </a:t>
            </a:r>
            <a:r>
              <a:rPr lang="en-US" altLang="zh-TW" dirty="0" err="1"/>
              <a:t>Huffmannn</a:t>
            </a:r>
            <a:endParaRPr lang="en-US" altLang="zh-TW" dirty="0"/>
          </a:p>
          <a:p>
            <a:pPr marL="514350" indent="-514350">
              <a:buAutoNum type="arabicPeriod"/>
            </a:pPr>
            <a:r>
              <a:rPr lang="en-US" altLang="zh-TW" dirty="0"/>
              <a:t>Count the frequency of characters.</a:t>
            </a:r>
          </a:p>
          <a:p>
            <a:pPr marL="514350" indent="-514350">
              <a:buAutoNum type="arabicPeriod"/>
            </a:pPr>
            <a:r>
              <a:rPr lang="en-US" altLang="zh-TW" dirty="0"/>
              <a:t>Put characters on leaf nodes.</a:t>
            </a:r>
          </a:p>
          <a:p>
            <a:pPr marL="514350" indent="-514350">
              <a:buAutoNum type="arabicPeriod"/>
            </a:pPr>
            <a:r>
              <a:rPr lang="en-US" altLang="zh-TW" dirty="0"/>
              <a:t>For nodes that have no parent, merge the two nodes with the smallest frequency. After merging, the parent node is generated and its value is equal to the sum of two child nodes.</a:t>
            </a:r>
          </a:p>
          <a:p>
            <a:pPr marL="514350" indent="-514350">
              <a:buAutoNum type="arabicPeriod"/>
            </a:pPr>
            <a:r>
              <a:rPr lang="en-US" altLang="zh-TW" dirty="0"/>
              <a:t>Merge until there is one root node left.</a:t>
            </a:r>
          </a:p>
          <a:p>
            <a:pPr marL="514350" indent="-514350">
              <a:buAutoNum type="arabicPeriod"/>
            </a:pPr>
            <a:r>
              <a:rPr lang="en-US" altLang="zh-TW" dirty="0"/>
              <a:t>Start coding from the root node, the left branch is 0, the right branch is 1. The character of each leaf node will generate a Huffman code.</a:t>
            </a:r>
          </a:p>
          <a:p>
            <a:pPr marL="514350" indent="-514350">
              <a:buAutoNum type="arabicPeriod"/>
            </a:pPr>
            <a:endParaRPr lang="zh-TW" altLang="en-US" dirty="0"/>
          </a:p>
        </p:txBody>
      </p:sp>
      <p:sp>
        <p:nvSpPr>
          <p:cNvPr id="4" name="投影片編號版面配置區 3">
            <a:extLst>
              <a:ext uri="{FF2B5EF4-FFF2-40B4-BE49-F238E27FC236}">
                <a16:creationId xmlns:a16="http://schemas.microsoft.com/office/drawing/2014/main" id="{5B087BEB-B812-4CC1-9209-D49B2CC41B2D}"/>
              </a:ext>
            </a:extLst>
          </p:cNvPr>
          <p:cNvSpPr>
            <a:spLocks noGrp="1"/>
          </p:cNvSpPr>
          <p:nvPr>
            <p:ph type="sldNum" sz="quarter" idx="12"/>
          </p:nvPr>
        </p:nvSpPr>
        <p:spPr/>
        <p:txBody>
          <a:bodyPr/>
          <a:lstStyle/>
          <a:p>
            <a:fld id="{51845F5A-061D-4825-9AE9-D7794091C6CF}" type="slidenum">
              <a:rPr lang="en-US" smtClean="0"/>
              <a:pPr/>
              <a:t>9</a:t>
            </a:fld>
            <a:endParaRPr lang="en-US" dirty="0"/>
          </a:p>
        </p:txBody>
      </p:sp>
      <p:graphicFrame>
        <p:nvGraphicFramePr>
          <p:cNvPr id="6" name="表格 5">
            <a:extLst>
              <a:ext uri="{FF2B5EF4-FFF2-40B4-BE49-F238E27FC236}">
                <a16:creationId xmlns:a16="http://schemas.microsoft.com/office/drawing/2014/main" id="{94EFE9CA-41C0-4F39-83C6-B2B3872502CF}"/>
              </a:ext>
            </a:extLst>
          </p:cNvPr>
          <p:cNvGraphicFramePr>
            <a:graphicFrameLocks noGrp="1"/>
          </p:cNvGraphicFramePr>
          <p:nvPr>
            <p:extLst>
              <p:ext uri="{D42A27DB-BD31-4B8C-83A1-F6EECF244321}">
                <p14:modId xmlns:p14="http://schemas.microsoft.com/office/powerpoint/2010/main" val="467719968"/>
              </p:ext>
            </p:extLst>
          </p:nvPr>
        </p:nvGraphicFramePr>
        <p:xfrm>
          <a:off x="6911204" y="365126"/>
          <a:ext cx="1604146" cy="2560320"/>
        </p:xfrm>
        <a:graphic>
          <a:graphicData uri="http://schemas.openxmlformats.org/drawingml/2006/table">
            <a:tbl>
              <a:tblPr firstRow="1" bandRow="1">
                <a:tableStyleId>{5C22544A-7EE6-4342-B048-85BDC9FD1C3A}</a:tableStyleId>
              </a:tblPr>
              <a:tblGrid>
                <a:gridCol w="802073">
                  <a:extLst>
                    <a:ext uri="{9D8B030D-6E8A-4147-A177-3AD203B41FA5}">
                      <a16:colId xmlns:a16="http://schemas.microsoft.com/office/drawing/2014/main" val="892426021"/>
                    </a:ext>
                  </a:extLst>
                </a:gridCol>
                <a:gridCol w="802073">
                  <a:extLst>
                    <a:ext uri="{9D8B030D-6E8A-4147-A177-3AD203B41FA5}">
                      <a16:colId xmlns:a16="http://schemas.microsoft.com/office/drawing/2014/main" val="3828443049"/>
                    </a:ext>
                  </a:extLst>
                </a:gridCol>
              </a:tblGrid>
              <a:tr h="322177">
                <a:tc>
                  <a:txBody>
                    <a:bodyPr/>
                    <a:lstStyle/>
                    <a:p>
                      <a:r>
                        <a:rPr lang="en-US" altLang="zh-TW" dirty="0"/>
                        <a:t>Char</a:t>
                      </a:r>
                      <a:endParaRPr lang="zh-TW" altLang="en-US" dirty="0"/>
                    </a:p>
                  </a:txBody>
                  <a:tcPr/>
                </a:tc>
                <a:tc>
                  <a:txBody>
                    <a:bodyPr/>
                    <a:lstStyle/>
                    <a:p>
                      <a:r>
                        <a:rPr lang="en-US" altLang="zh-TW" dirty="0"/>
                        <a:t>Freq</a:t>
                      </a:r>
                      <a:endParaRPr lang="zh-TW" altLang="en-US" dirty="0"/>
                    </a:p>
                  </a:txBody>
                  <a:tcPr/>
                </a:tc>
                <a:extLst>
                  <a:ext uri="{0D108BD9-81ED-4DB2-BD59-A6C34878D82A}">
                    <a16:rowId xmlns:a16="http://schemas.microsoft.com/office/drawing/2014/main" val="1696457655"/>
                  </a:ext>
                </a:extLst>
              </a:tr>
              <a:tr h="322177">
                <a:tc>
                  <a:txBody>
                    <a:bodyPr/>
                    <a:lstStyle/>
                    <a:p>
                      <a:r>
                        <a:rPr lang="en-US" altLang="zh-TW" dirty="0"/>
                        <a:t>H</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2663751436"/>
                  </a:ext>
                </a:extLst>
              </a:tr>
              <a:tr h="322177">
                <a:tc>
                  <a:txBody>
                    <a:bodyPr/>
                    <a:lstStyle/>
                    <a:p>
                      <a:r>
                        <a:rPr lang="en-US" altLang="zh-TW" dirty="0"/>
                        <a:t>u</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2363881229"/>
                  </a:ext>
                </a:extLst>
              </a:tr>
              <a:tr h="322177">
                <a:tc>
                  <a:txBody>
                    <a:bodyPr/>
                    <a:lstStyle/>
                    <a:p>
                      <a:r>
                        <a:rPr lang="en-US" altLang="zh-TW" dirty="0"/>
                        <a:t>f</a:t>
                      </a:r>
                      <a:endParaRPr lang="zh-TW" altLang="en-US" dirty="0"/>
                    </a:p>
                  </a:txBody>
                  <a:tcPr/>
                </a:tc>
                <a:tc>
                  <a:txBody>
                    <a:bodyPr/>
                    <a:lstStyle/>
                    <a:p>
                      <a:r>
                        <a:rPr lang="en-US" altLang="zh-TW" dirty="0"/>
                        <a:t>2</a:t>
                      </a:r>
                      <a:endParaRPr lang="zh-TW" altLang="en-US" dirty="0"/>
                    </a:p>
                  </a:txBody>
                  <a:tcPr/>
                </a:tc>
                <a:extLst>
                  <a:ext uri="{0D108BD9-81ED-4DB2-BD59-A6C34878D82A}">
                    <a16:rowId xmlns:a16="http://schemas.microsoft.com/office/drawing/2014/main" val="4251012368"/>
                  </a:ext>
                </a:extLst>
              </a:tr>
              <a:tr h="322177">
                <a:tc>
                  <a:txBody>
                    <a:bodyPr/>
                    <a:lstStyle/>
                    <a:p>
                      <a:r>
                        <a:rPr lang="en-US" altLang="zh-TW" dirty="0"/>
                        <a:t>m</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2513271634"/>
                  </a:ext>
                </a:extLst>
              </a:tr>
              <a:tr h="322177">
                <a:tc>
                  <a:txBody>
                    <a:bodyPr/>
                    <a:lstStyle/>
                    <a:p>
                      <a:r>
                        <a:rPr lang="en-US" altLang="zh-TW" dirty="0"/>
                        <a:t>a</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516590819"/>
                  </a:ext>
                </a:extLst>
              </a:tr>
              <a:tr h="322177">
                <a:tc>
                  <a:txBody>
                    <a:bodyPr/>
                    <a:lstStyle/>
                    <a:p>
                      <a:r>
                        <a:rPr lang="en-US" altLang="zh-TW" dirty="0"/>
                        <a:t>n</a:t>
                      </a:r>
                      <a:endParaRPr lang="zh-TW" altLang="en-US" dirty="0"/>
                    </a:p>
                  </a:txBody>
                  <a:tcPr/>
                </a:tc>
                <a:tc>
                  <a:txBody>
                    <a:bodyPr/>
                    <a:lstStyle/>
                    <a:p>
                      <a:r>
                        <a:rPr lang="en-US" altLang="zh-TW" dirty="0"/>
                        <a:t>3</a:t>
                      </a:r>
                      <a:endParaRPr lang="zh-TW" altLang="en-US" dirty="0"/>
                    </a:p>
                  </a:txBody>
                  <a:tcPr/>
                </a:tc>
                <a:extLst>
                  <a:ext uri="{0D108BD9-81ED-4DB2-BD59-A6C34878D82A}">
                    <a16:rowId xmlns:a16="http://schemas.microsoft.com/office/drawing/2014/main" val="2467538845"/>
                  </a:ext>
                </a:extLst>
              </a:tr>
            </a:tbl>
          </a:graphicData>
        </a:graphic>
      </p:graphicFrame>
    </p:spTree>
    <p:extLst>
      <p:ext uri="{BB962C8B-B14F-4D97-AF65-F5344CB8AC3E}">
        <p14:creationId xmlns:p14="http://schemas.microsoft.com/office/powerpoint/2010/main" val="93061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BrushVTI">
  <a:themeElements>
    <a:clrScheme name="AnalogousFromRegularSeed_2SEEDS">
      <a:dk1>
        <a:srgbClr val="000000"/>
      </a:dk1>
      <a:lt1>
        <a:srgbClr val="FFFFFF"/>
      </a:lt1>
      <a:dk2>
        <a:srgbClr val="392022"/>
      </a:dk2>
      <a:lt2>
        <a:srgbClr val="E8E6E2"/>
      </a:lt2>
      <a:accent1>
        <a:srgbClr val="3068BC"/>
      </a:accent1>
      <a:accent2>
        <a:srgbClr val="40B1CA"/>
      </a:accent2>
      <a:accent3>
        <a:srgbClr val="4442CE"/>
      </a:accent3>
      <a:accent4>
        <a:srgbClr val="BC4330"/>
      </a:accent4>
      <a:accent5>
        <a:srgbClr val="CE9042"/>
      </a:accent5>
      <a:accent6>
        <a:srgbClr val="A9A62B"/>
      </a:accent6>
      <a:hlink>
        <a:srgbClr val="A77A37"/>
      </a:hlink>
      <a:folHlink>
        <a:srgbClr val="7F7F7F"/>
      </a:folHlink>
    </a:clrScheme>
    <a:fontScheme name="自訂 1">
      <a:majorFont>
        <a:latin typeface="Elephant"/>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2289</TotalTime>
  <Words>1388</Words>
  <Application>Microsoft Office PowerPoint</Application>
  <PresentationFormat>如螢幕大小 (4:3)</PresentationFormat>
  <Paragraphs>288</Paragraphs>
  <Slides>18</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vt:i4>
      </vt:variant>
    </vt:vector>
  </HeadingPairs>
  <TitlesOfParts>
    <vt:vector size="27" baseType="lpstr">
      <vt:lpstr>微軟正黑體</vt:lpstr>
      <vt:lpstr>新細明體</vt:lpstr>
      <vt:lpstr>標楷體</vt:lpstr>
      <vt:lpstr>Arial</vt:lpstr>
      <vt:lpstr>Calibri</vt:lpstr>
      <vt:lpstr>Cambria Math</vt:lpstr>
      <vt:lpstr>Elephant</vt:lpstr>
      <vt:lpstr>Times New Roman</vt:lpstr>
      <vt:lpstr>BrushVTI</vt:lpstr>
      <vt:lpstr>110 Data Structure  Homework-3</vt:lpstr>
      <vt:lpstr>Question 1 (30%)</vt:lpstr>
      <vt:lpstr>Updating after delete a node</vt:lpstr>
      <vt:lpstr>Q x</vt:lpstr>
      <vt:lpstr>P x y</vt:lpstr>
      <vt:lpstr>Input / Output</vt:lpstr>
      <vt:lpstr>範例</vt:lpstr>
      <vt:lpstr>Question 2 (30%)</vt:lpstr>
      <vt:lpstr>Encoding method</vt:lpstr>
      <vt:lpstr>Encoding method</vt:lpstr>
      <vt:lpstr>Encoding method</vt:lpstr>
      <vt:lpstr>Input / Output</vt:lpstr>
      <vt:lpstr>Example</vt:lpstr>
      <vt:lpstr>Question 3 (40%)</vt:lpstr>
      <vt:lpstr>Details</vt:lpstr>
      <vt:lpstr>Example</vt:lpstr>
      <vt:lpstr>Example</vt:lpstr>
      <vt:lpstr>Homework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110 Data Structure  Homework-2</dc:title>
  <dc:creator>陳柏宇</dc:creator>
  <cp:lastModifiedBy>陳柏宇</cp:lastModifiedBy>
  <cp:revision>782</cp:revision>
  <dcterms:created xsi:type="dcterms:W3CDTF">2021-09-07T08:07:54Z</dcterms:created>
  <dcterms:modified xsi:type="dcterms:W3CDTF">2021-11-22T18:03:00Z</dcterms:modified>
</cp:coreProperties>
</file>