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3" r:id="rId9"/>
    <p:sldId id="264" r:id="rId10"/>
    <p:sldId id="267" r:id="rId11"/>
    <p:sldId id="266" r:id="rId12"/>
    <p:sldId id="265" r:id="rId13"/>
    <p:sldId id="260" r:id="rId14"/>
    <p:sldId id="272" r:id="rId15"/>
    <p:sldId id="271" r:id="rId16"/>
    <p:sldId id="269" r:id="rId17"/>
    <p:sldId id="261" r:id="rId18"/>
    <p:sldId id="26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B8069-7FE1-4E6A-844E-5456D9D5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0626C-0B9E-4AE4-B2A5-8F8BC7C1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10B01-431B-4B0D-9B3B-0AC6CBA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C0830-34B4-4E3D-9CE8-5C1EA566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B52DE-0ACE-4E2F-A746-C92EAE9D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B92B0-D24D-4661-A393-AB1A9E5A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12970E-CE4F-47E8-A46B-D50E3CE4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A42FA-067E-4424-A04E-CE9307F0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CC4BB-254B-48E9-80CD-C21C404D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AACE3-F71A-4203-AF68-06D471FE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F1C2F4-3791-4728-ADE9-3C411A889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2C44FA-E51F-4B69-8C10-D4AB56DC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AA5AF-AC30-4B5D-AC45-FBD19EBD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10EBE-7765-4E6F-A44F-90BA92CD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C6AA5-A670-4CD2-994D-4851AFF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0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60A49-B114-48F6-BA34-01DB1C9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AB538-6DAB-4B10-AFBD-854AD9B9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6B8EB-17B1-4619-8C75-76B5957E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82433-1012-4619-BE70-690B342C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90F22-7EAB-458F-A175-BDEBFE3B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3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972A8-C882-4505-A82B-ABAB0DF1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7A6A5F-D8B7-47DE-9D54-50002461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9AE39-39D1-473D-84D4-45204A69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ECF16B-ECC6-486E-8AFF-DB0B59F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D1F92-278B-4474-AD90-C334716B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9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17E8-21DD-4AEF-B66F-133F362E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3CEC2-3079-4349-962E-F7850BF0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449DE-1FBA-430B-80F7-9F14CD09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49DEB0-126C-4CE7-8E0F-5E4234C0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76C3C8-2726-40C4-A1D9-A1F6C801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A99CB-9EE0-4FD6-8504-38EFA88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1F06A-BDE5-471A-88E3-BE438301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AB1A8-BB23-4461-8D15-ECA6D075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4170F5-0BEB-491C-B33F-AEB86A3D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90747-C894-4A08-B793-C74EDBE1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A2F2EF-BB9B-4D52-8DA2-1F0A2EF3B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BBF84C-645D-41DF-A310-1AE39512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B79443-322E-49DB-BA62-EF95D674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8BF009-AF14-42A3-A674-1712F77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03848-46D6-4962-B37F-F86532B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495EA-AC0A-43AA-872F-C5C7FD0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93A71B-6291-491A-834F-8E6104F2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7DE83D-0A52-44AE-B106-623B23E9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17DE8E-DB5E-4CB9-A57B-6C0421A5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0F584B-DC55-47C6-A017-014E692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D04685-D955-4426-B6BC-B3055E1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7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59F6C-067F-4D26-9D71-69F54132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109B4-4807-46EE-B7C3-19CDDAA6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41CC5D-A570-43A1-B742-442D9B33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C0F81-4684-4B60-9A05-6602C23F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F4A5C3-B3C3-46CF-BB00-6ED1CEF1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23BE8A-2AED-49DA-9293-65CD600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23D8B-E49A-428C-84D2-0A71C01D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D49A00-DEEC-43F4-8B49-FADCE16F8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403C7A-4747-40D6-93DA-7676E12C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1ED8BC-FA51-4663-BD28-316791CF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D51EA9-17A2-4B4B-9CCD-B6C62052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1B92E-01B8-4232-BCB1-E9AB0DD3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59EF52-8A4A-4B8D-8E87-D4F0C2F3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0ADD62-7678-4AD9-8007-D4BF2DA6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6D280F-27E7-4FD1-AD43-1EBF323BA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2B2C-BC15-4A32-BD1C-8449A82DC0A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E07907-3CDC-40E6-814E-C324EFBFF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203AD-BFB8-4A79-9BFB-9AF1421D3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588F-A2F6-45AB-9BFE-8E8119E37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5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扑克牌里，谁最大？ - 知乎">
            <a:extLst>
              <a:ext uri="{FF2B5EF4-FFF2-40B4-BE49-F238E27FC236}">
                <a16:creationId xmlns:a16="http://schemas.microsoft.com/office/drawing/2014/main" id="{D22BBB32-1266-4988-BA0A-D8A1ED1D7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r="13818" b="111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136DEF-A8A7-4FF1-B7DF-37B01918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776937"/>
            <a:ext cx="3823182" cy="1208141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小丑鬼牌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F9AAA-8B0F-4F6B-96C2-94655217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蔡明賢 </a:t>
            </a:r>
            <a:r>
              <a:rPr lang="en-US" altLang="zh-TW" sz="2000" dirty="0">
                <a:latin typeface="+mj-ea"/>
                <a:ea typeface="+mj-ea"/>
              </a:rPr>
              <a:t>-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4109056018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–</a:t>
            </a:r>
            <a:r>
              <a:rPr lang="zh-TW" altLang="en-US" sz="2000" dirty="0">
                <a:latin typeface="+mj-ea"/>
                <a:ea typeface="+mj-ea"/>
              </a:rPr>
              <a:t> 資工一</a:t>
            </a:r>
            <a:endParaRPr lang="en-US" altLang="zh-TW" sz="2000" dirty="0">
              <a:latin typeface="+mj-ea"/>
              <a:ea typeface="+mj-ea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施昶宇 </a:t>
            </a:r>
            <a:r>
              <a:rPr lang="en-US" altLang="zh-TW" sz="2000" dirty="0">
                <a:latin typeface="+mj-ea"/>
                <a:ea typeface="+mj-ea"/>
              </a:rPr>
              <a:t>-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4109056001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–</a:t>
            </a:r>
            <a:r>
              <a:rPr lang="zh-TW" altLang="en-US" sz="2000" dirty="0">
                <a:latin typeface="+mj-ea"/>
                <a:ea typeface="+mj-ea"/>
              </a:rPr>
              <a:t> 資工一</a:t>
            </a:r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38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accent1">
                <a:lumMod val="40000"/>
                <a:lumOff val="60000"/>
              </a:schemeClr>
            </a:gs>
            <a:gs pos="27000">
              <a:srgbClr val="D3BCB6"/>
            </a:gs>
            <a:gs pos="0">
              <a:schemeClr val="bg1"/>
            </a:gs>
            <a:gs pos="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FDF7-ABCD-49CB-BC19-8FB3A64F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026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4400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pic>
        <p:nvPicPr>
          <p:cNvPr id="7" name="內容版面配置區 6" descr="一張含有 文字, 黑色, 靠近 的圖片&#10;&#10;自動產生的描述">
            <a:extLst>
              <a:ext uri="{FF2B5EF4-FFF2-40B4-BE49-F238E27FC236}">
                <a16:creationId xmlns:a16="http://schemas.microsoft.com/office/drawing/2014/main" id="{4BAE24EF-4895-437B-AD2B-75574D03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016"/>
            <a:ext cx="10515600" cy="150222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C1CE68-F10D-4B78-9EAA-509BE8FE7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8" t="-3806" r="11522" b="704"/>
          <a:stretch/>
        </p:blipFill>
        <p:spPr>
          <a:xfrm>
            <a:off x="-278810" y="4825640"/>
            <a:ext cx="11687174" cy="15022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1B3680-571D-49C6-9224-1BB6B9107ACD}"/>
              </a:ext>
            </a:extLst>
          </p:cNvPr>
          <p:cNvSpPr txBox="1"/>
          <p:nvPr/>
        </p:nvSpPr>
        <p:spPr>
          <a:xfrm>
            <a:off x="838200" y="40696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/>
              <a:t>手牌自動捨棄後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31EA83-7A6C-4F8B-843C-55D90E933332}"/>
              </a:ext>
            </a:extLst>
          </p:cNvPr>
          <p:cNvSpPr txBox="1"/>
          <p:nvPr/>
        </p:nvSpPr>
        <p:spPr>
          <a:xfrm>
            <a:off x="838200" y="1132156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/>
              <a:t>玩家手牌的</a:t>
            </a:r>
            <a:r>
              <a:rPr lang="en-US" altLang="zh-TW" sz="2800" b="1" dirty="0"/>
              <a:t>18</a:t>
            </a:r>
            <a:r>
              <a:rPr lang="zh-TW" altLang="en-US" sz="2800" b="1" dirty="0"/>
              <a:t>張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7CC036-7A1E-4DA8-AA4D-588FFDF674F4}"/>
              </a:ext>
            </a:extLst>
          </p:cNvPr>
          <p:cNvSpPr txBox="1"/>
          <p:nvPr/>
        </p:nvSpPr>
        <p:spPr>
          <a:xfrm>
            <a:off x="838199" y="1393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玩家手牌</a:t>
            </a:r>
          </a:p>
        </p:txBody>
      </p:sp>
    </p:spTree>
    <p:extLst>
      <p:ext uri="{BB962C8B-B14F-4D97-AF65-F5344CB8AC3E}">
        <p14:creationId xmlns:p14="http://schemas.microsoft.com/office/powerpoint/2010/main" val="299327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E0C8BE"/>
            </a:gs>
            <a:gs pos="5100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51E5AE-6E2A-4710-98F2-EADA42BB9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1973" r="2517" b="1"/>
          <a:stretch/>
        </p:blipFill>
        <p:spPr>
          <a:xfrm>
            <a:off x="4560742" y="898736"/>
            <a:ext cx="3070516" cy="2530264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B120483D-BF58-4F5A-9E21-BB8848DFA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42" y="4102195"/>
            <a:ext cx="3070516" cy="170521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953B92-673D-4215-96FC-FBB8D5B3B063}"/>
              </a:ext>
            </a:extLst>
          </p:cNvPr>
          <p:cNvSpPr txBox="1"/>
          <p:nvPr/>
        </p:nvSpPr>
        <p:spPr>
          <a:xfrm>
            <a:off x="391886" y="95794"/>
            <a:ext cx="115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遊戲介面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9A28657-9E76-4BCC-8BB7-51BD7ADB94C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6000" y="2978331"/>
            <a:ext cx="0" cy="11238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6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39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8DA7CA-76D1-410D-9A5E-8F3570841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0" t="11987"/>
          <a:stretch/>
        </p:blipFill>
        <p:spPr>
          <a:xfrm>
            <a:off x="277842" y="54416"/>
            <a:ext cx="3772474" cy="2878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D5FD16-50A8-4C11-A54D-40CA3594C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6" t="11479" r="2980" b="10005"/>
          <a:stretch/>
        </p:blipFill>
        <p:spPr>
          <a:xfrm>
            <a:off x="6993814" y="104502"/>
            <a:ext cx="3772474" cy="2878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BAE443-20E0-494C-8A23-D6165B6F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14" y="3795878"/>
            <a:ext cx="3772474" cy="257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8186CA-9E79-4803-B69B-322EE827A8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31" t="9409" r="1435" b="8613"/>
          <a:stretch/>
        </p:blipFill>
        <p:spPr>
          <a:xfrm>
            <a:off x="286551" y="3814847"/>
            <a:ext cx="3680040" cy="2470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E53822-201E-4534-8A96-46C5C569A798}"/>
              </a:ext>
            </a:extLst>
          </p:cNvPr>
          <p:cNvSpPr/>
          <p:nvPr/>
        </p:nvSpPr>
        <p:spPr>
          <a:xfrm>
            <a:off x="710623" y="1968137"/>
            <a:ext cx="2337377" cy="5921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21993A-1BA9-40A5-B39B-D8678D637631}"/>
              </a:ext>
            </a:extLst>
          </p:cNvPr>
          <p:cNvSpPr/>
          <p:nvPr/>
        </p:nvSpPr>
        <p:spPr>
          <a:xfrm>
            <a:off x="461554" y="104502"/>
            <a:ext cx="3074126" cy="13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546738-521A-4B41-8145-C751F37B4663}"/>
              </a:ext>
            </a:extLst>
          </p:cNvPr>
          <p:cNvCxnSpPr>
            <a:cxnSpLocks/>
          </p:cNvCxnSpPr>
          <p:nvPr/>
        </p:nvCxnSpPr>
        <p:spPr>
          <a:xfrm flipV="1">
            <a:off x="4050316" y="1815739"/>
            <a:ext cx="3735147" cy="217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1E73647-7807-4960-95EB-47CEDDA8AD54}"/>
              </a:ext>
            </a:extLst>
          </p:cNvPr>
          <p:cNvSpPr/>
          <p:nvPr/>
        </p:nvSpPr>
        <p:spPr>
          <a:xfrm>
            <a:off x="7898675" y="1639597"/>
            <a:ext cx="1463040" cy="287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A5250FA-4AE9-439B-9EC7-6297C4F4535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087439" y="22234"/>
            <a:ext cx="831745" cy="675348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FD78D81-4783-431E-A1FC-1041BBC2C8B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966591" y="5050322"/>
            <a:ext cx="3027223" cy="338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14F76CB-40E5-4D28-861A-C61D8666CCA4}"/>
              </a:ext>
            </a:extLst>
          </p:cNvPr>
          <p:cNvSpPr/>
          <p:nvPr/>
        </p:nvSpPr>
        <p:spPr>
          <a:xfrm>
            <a:off x="9933626" y="5070210"/>
            <a:ext cx="740228" cy="584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B6C8C-0B34-40A2-98D9-8799C7C1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b="1" u="sng"/>
              <a:t>遊戲開始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50E1C1-7B6D-4819-8798-2C57C86C8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8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0E464-46C8-4531-AEF8-52C0D5745F76}"/>
              </a:ext>
            </a:extLst>
          </p:cNvPr>
          <p:cNvSpPr txBox="1"/>
          <p:nvPr/>
        </p:nvSpPr>
        <p:spPr>
          <a:xfrm>
            <a:off x="0" y="375147"/>
            <a:ext cx="493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u="sng" dirty="0">
                <a:solidFill>
                  <a:srgbClr val="FFFF00"/>
                </a:solidFill>
              </a:rPr>
              <a:t>Conclusion</a:t>
            </a:r>
            <a:endParaRPr lang="zh-TW" altLang="en-US" sz="4400" b="1" u="sng" dirty="0">
              <a:solidFill>
                <a:srgbClr val="FFFF00"/>
              </a:solidFill>
            </a:endParaRPr>
          </a:p>
        </p:txBody>
      </p:sp>
      <p:pic>
        <p:nvPicPr>
          <p:cNvPr id="41" name="內容版面配置區 6" descr="一張含有 文字, 個人, 握住 的圖片&#10;&#10;自動產生的描述">
            <a:extLst>
              <a:ext uri="{FF2B5EF4-FFF2-40B4-BE49-F238E27FC236}">
                <a16:creationId xmlns:a16="http://schemas.microsoft.com/office/drawing/2014/main" id="{C3526698-F611-4437-A3C0-B328BB2D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" y="1495747"/>
            <a:ext cx="5858342" cy="3866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30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聚光灯照亮的背景图片-黑色背景的一盏灯光素材-高清图片-摄影照片-寻图免费打包下载">
            <a:extLst>
              <a:ext uri="{FF2B5EF4-FFF2-40B4-BE49-F238E27FC236}">
                <a16:creationId xmlns:a16="http://schemas.microsoft.com/office/drawing/2014/main" id="{603F7F0D-5715-4373-A1A7-24C0AFDF2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" b="1544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ECC63D-2ED0-4802-994F-2C166262172A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03C3C83-49E4-466E-A27D-63BCD0E6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853"/>
            <a:ext cx="10515600" cy="13255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9600" dirty="0">
                <a:solidFill>
                  <a:srgbClr val="FFFFFF"/>
                </a:solidFill>
              </a:rPr>
              <a:t>THE</a:t>
            </a:r>
            <a:r>
              <a:rPr lang="zh-TW" altLang="en-US" sz="9600" dirty="0">
                <a:solidFill>
                  <a:srgbClr val="FFFFFF"/>
                </a:solidFill>
              </a:rPr>
              <a:t> </a:t>
            </a:r>
            <a:r>
              <a:rPr lang="en-US" altLang="zh-TW" sz="9600" dirty="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8" name="AutoShape 8" descr="聚光灯照亮的背景图片-黑色背景的一盏灯光素材-高清图片-摄影照片-寻图免费打包下载">
            <a:extLst>
              <a:ext uri="{FF2B5EF4-FFF2-40B4-BE49-F238E27FC236}">
                <a16:creationId xmlns:a16="http://schemas.microsoft.com/office/drawing/2014/main" id="{76E9472F-9C80-4ABA-9A5E-38675FFB9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0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33000"/>
                    </a14:imgEffect>
                    <a14:imgEffect>
                      <a14:brightnessContrast bright="-33000" contrast="-21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1F2C62-BEB1-4CC5-980F-DA07F394562B}"/>
              </a:ext>
            </a:extLst>
          </p:cNvPr>
          <p:cNvSpPr txBox="1"/>
          <p:nvPr/>
        </p:nvSpPr>
        <p:spPr>
          <a:xfrm>
            <a:off x="365760" y="365760"/>
            <a:ext cx="464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u="sng" dirty="0">
                <a:solidFill>
                  <a:schemeClr val="bg1"/>
                </a:solidFill>
              </a:rPr>
              <a:t>Table of Contents</a:t>
            </a:r>
            <a:endParaRPr lang="zh-TW" altLang="en-US" sz="4800" b="1" u="sng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D33784-1C6F-4ABD-83BA-EDCBEF690819}"/>
              </a:ext>
            </a:extLst>
          </p:cNvPr>
          <p:cNvSpPr txBox="1"/>
          <p:nvPr/>
        </p:nvSpPr>
        <p:spPr>
          <a:xfrm>
            <a:off x="496389" y="900743"/>
            <a:ext cx="6139543" cy="552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程式介紹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</a:t>
            </a:r>
            <a:endParaRPr lang="en-US" altLang="zh-TW" sz="2400" dirty="0">
              <a:solidFill>
                <a:schemeClr val="accent5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抽牌</a:t>
            </a:r>
            <a:endParaRPr lang="en-US" altLang="zh-TW" sz="2400" dirty="0">
              <a:solidFill>
                <a:schemeClr val="accent5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自動棄牌</a:t>
            </a:r>
            <a:endParaRPr lang="en-US" altLang="zh-TW" sz="2400" dirty="0">
              <a:solidFill>
                <a:schemeClr val="accent5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順位以及挑牌</a:t>
            </a:r>
            <a:endParaRPr lang="en-US" altLang="zh-TW" sz="2400" dirty="0">
              <a:solidFill>
                <a:schemeClr val="accent5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endParaRPr lang="en-US" altLang="zh-TW" sz="2400" dirty="0">
              <a:solidFill>
                <a:schemeClr val="accent5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遊戲開始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2334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1">
                <a:lumMod val="45000"/>
                <a:lumOff val="55000"/>
              </a:schemeClr>
            </a:gs>
            <a:gs pos="84000">
              <a:schemeClr val="accent2">
                <a:lumMod val="40000"/>
                <a:lumOff val="60000"/>
              </a:schemeClr>
            </a:gs>
            <a:gs pos="67000">
              <a:srgbClr val="BFCFEB"/>
            </a:gs>
            <a:gs pos="26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7A751-B5DB-4444-B486-E5CD3C59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77" y="90881"/>
            <a:ext cx="3901440" cy="810532"/>
          </a:xfrm>
        </p:spPr>
        <p:txBody>
          <a:bodyPr/>
          <a:lstStyle/>
          <a:p>
            <a:pPr algn="ctr"/>
            <a:r>
              <a:rPr lang="zh-TW" altLang="en-US" b="1" u="sng" dirty="0"/>
              <a:t>遊戲規則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F1DA3D-6865-48EF-9219-372E10E52419}"/>
              </a:ext>
            </a:extLst>
          </p:cNvPr>
          <p:cNvSpPr txBox="1"/>
          <p:nvPr/>
        </p:nvSpPr>
        <p:spPr>
          <a:xfrm>
            <a:off x="435429" y="1358537"/>
            <a:ext cx="593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1, 2, 3, 4, 5, 6,7,8,9,10 撲克牌遊戲- 20931genetic">
            <a:extLst>
              <a:ext uri="{FF2B5EF4-FFF2-40B4-BE49-F238E27FC236}">
                <a16:creationId xmlns:a16="http://schemas.microsoft.com/office/drawing/2014/main" id="{3E1CA430-0583-4C81-874E-517F10AD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1" y="1956717"/>
            <a:ext cx="1981080" cy="185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, 2, 3, 4, 5, 6,7,8,9,10 撲克牌遊戲- 20931genetic">
            <a:extLst>
              <a:ext uri="{FF2B5EF4-FFF2-40B4-BE49-F238E27FC236}">
                <a16:creationId xmlns:a16="http://schemas.microsoft.com/office/drawing/2014/main" id="{0158B506-F11C-49D5-AD23-EA496818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06" y="4901422"/>
            <a:ext cx="1981080" cy="1859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, 2, 3, 4, 5, 6,7,8,9,10 撲克牌遊戲- 20931genetic">
            <a:extLst>
              <a:ext uri="{FF2B5EF4-FFF2-40B4-BE49-F238E27FC236}">
                <a16:creationId xmlns:a16="http://schemas.microsoft.com/office/drawing/2014/main" id="{2CACEA46-B102-4142-97BC-FDFD890A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49" y="1914550"/>
            <a:ext cx="1865665" cy="185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大鬼小鬼扑克牌免抠素材免费下载_觅元素51yuansu.com">
            <a:extLst>
              <a:ext uri="{FF2B5EF4-FFF2-40B4-BE49-F238E27FC236}">
                <a16:creationId xmlns:a16="http://schemas.microsoft.com/office/drawing/2014/main" id="{DEBEF6F9-E802-424F-B6C3-33542104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5074919"/>
            <a:ext cx="1779022" cy="140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547312-82BF-40F4-BC9E-25727C01CD85}"/>
              </a:ext>
            </a:extLst>
          </p:cNvPr>
          <p:cNvSpPr txBox="1"/>
          <p:nvPr/>
        </p:nvSpPr>
        <p:spPr>
          <a:xfrm>
            <a:off x="1223911" y="1358537"/>
            <a:ext cx="186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Player 1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37544D-EDC7-4C26-8986-6AD5A6E288C4}"/>
              </a:ext>
            </a:extLst>
          </p:cNvPr>
          <p:cNvSpPr txBox="1"/>
          <p:nvPr/>
        </p:nvSpPr>
        <p:spPr>
          <a:xfrm>
            <a:off x="5461860" y="4439757"/>
            <a:ext cx="140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Player 2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EBE50C1-B8D8-415E-A4E7-584905295C13}"/>
              </a:ext>
            </a:extLst>
          </p:cNvPr>
          <p:cNvSpPr txBox="1"/>
          <p:nvPr/>
        </p:nvSpPr>
        <p:spPr>
          <a:xfrm>
            <a:off x="9734642" y="1389314"/>
            <a:ext cx="122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Player 3</a:t>
            </a:r>
            <a:endParaRPr lang="zh-TW" altLang="en-US" sz="2000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A53E497-7A54-4D86-BC1C-3AEF70D24BC8}"/>
              </a:ext>
            </a:extLst>
          </p:cNvPr>
          <p:cNvSpPr/>
          <p:nvPr/>
        </p:nvSpPr>
        <p:spPr>
          <a:xfrm rot="2011808">
            <a:off x="2864715" y="4329235"/>
            <a:ext cx="1637330" cy="76579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C1FE1A5-0375-4C38-AB32-23914D8C153B}"/>
              </a:ext>
            </a:extLst>
          </p:cNvPr>
          <p:cNvSpPr/>
          <p:nvPr/>
        </p:nvSpPr>
        <p:spPr>
          <a:xfrm rot="19068269">
            <a:off x="8172219" y="4266864"/>
            <a:ext cx="1638000" cy="76579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40C238A8-5237-4A52-9357-B0D9C56A9C73}"/>
              </a:ext>
            </a:extLst>
          </p:cNvPr>
          <p:cNvSpPr/>
          <p:nvPr/>
        </p:nvSpPr>
        <p:spPr>
          <a:xfrm rot="10800000">
            <a:off x="4676503" y="1148757"/>
            <a:ext cx="2634340" cy="76579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C05445-16A0-4B3C-A2B6-78D786EFFAFD}"/>
              </a:ext>
            </a:extLst>
          </p:cNvPr>
          <p:cNvSpPr txBox="1"/>
          <p:nvPr/>
        </p:nvSpPr>
        <p:spPr>
          <a:xfrm rot="2229954">
            <a:off x="3103141" y="4446216"/>
            <a:ext cx="9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</a:t>
            </a:r>
            <a:r>
              <a:rPr lang="en-US" altLang="zh-TW" dirty="0"/>
              <a:t>1</a:t>
            </a:r>
            <a:r>
              <a:rPr lang="zh-TW" altLang="en-US" dirty="0"/>
              <a:t>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7DBED0-0201-47BF-84BC-45457C6F15E5}"/>
              </a:ext>
            </a:extLst>
          </p:cNvPr>
          <p:cNvSpPr txBox="1"/>
          <p:nvPr/>
        </p:nvSpPr>
        <p:spPr>
          <a:xfrm rot="18952346">
            <a:off x="8523891" y="4485924"/>
            <a:ext cx="9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</a:t>
            </a:r>
            <a:r>
              <a:rPr lang="en-US" altLang="zh-TW" dirty="0"/>
              <a:t>1</a:t>
            </a:r>
            <a:r>
              <a:rPr lang="zh-TW" altLang="en-US" dirty="0"/>
              <a:t>張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DF864E6-CC1E-4913-B71B-0DD4B9425F52}"/>
              </a:ext>
            </a:extLst>
          </p:cNvPr>
          <p:cNvSpPr txBox="1"/>
          <p:nvPr/>
        </p:nvSpPr>
        <p:spPr>
          <a:xfrm>
            <a:off x="5696919" y="1358537"/>
            <a:ext cx="9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</a:t>
            </a:r>
            <a:r>
              <a:rPr lang="en-US" altLang="zh-TW" dirty="0"/>
              <a:t>1</a:t>
            </a:r>
            <a:r>
              <a:rPr lang="zh-TW" altLang="en-US" dirty="0"/>
              <a:t>張</a:t>
            </a:r>
          </a:p>
        </p:txBody>
      </p:sp>
      <p:pic>
        <p:nvPicPr>
          <p:cNvPr id="1036" name="Picture 12" descr="a一对扑克牌表情动态表情阳具-表情包之园">
            <a:extLst>
              <a:ext uri="{FF2B5EF4-FFF2-40B4-BE49-F238E27FC236}">
                <a16:creationId xmlns:a16="http://schemas.microsoft.com/office/drawing/2014/main" id="{C58B233C-451D-41ED-97A2-C0FEEBCB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8" y="2252212"/>
            <a:ext cx="1787878" cy="178787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09981823-DFFA-45D8-B3C3-D29E5D55D29C}"/>
              </a:ext>
            </a:extLst>
          </p:cNvPr>
          <p:cNvSpPr txBox="1"/>
          <p:nvPr/>
        </p:nvSpPr>
        <p:spPr>
          <a:xfrm>
            <a:off x="7815147" y="5642317"/>
            <a:ext cx="408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當玩家手上有</a:t>
            </a:r>
            <a:r>
              <a:rPr lang="en-US" altLang="zh-TW" sz="2000" dirty="0"/>
              <a:t>2</a:t>
            </a:r>
            <a:r>
              <a:rPr lang="zh-TW" altLang="en-US" sz="2000" dirty="0"/>
              <a:t>張，直接打出來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當玩家手牌為</a:t>
            </a:r>
            <a:r>
              <a:rPr lang="en-US" altLang="zh-TW" sz="2000" dirty="0"/>
              <a:t>0</a:t>
            </a:r>
            <a:r>
              <a:rPr lang="zh-TW" altLang="en-US" sz="2000" dirty="0"/>
              <a:t>時，即可獲勝</a:t>
            </a:r>
          </a:p>
        </p:txBody>
      </p:sp>
    </p:spTree>
    <p:extLst>
      <p:ext uri="{BB962C8B-B14F-4D97-AF65-F5344CB8AC3E}">
        <p14:creationId xmlns:p14="http://schemas.microsoft.com/office/powerpoint/2010/main" val="23385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8" grpId="0" animBg="1"/>
      <p:bldP spid="20" grpId="0" animBg="1"/>
      <p:bldP spid="23" grpId="0" animBg="1"/>
      <p:bldP spid="11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41000">
              <a:schemeClr val="accent5">
                <a:lumMod val="45000"/>
                <a:lumOff val="55000"/>
              </a:schemeClr>
            </a:gs>
            <a:gs pos="10000">
              <a:schemeClr val="accent2">
                <a:lumMod val="60000"/>
                <a:lumOff val="4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14C93-6855-4824-A7D4-8D07574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63"/>
            <a:ext cx="10515600" cy="775698"/>
          </a:xfrm>
        </p:spPr>
        <p:txBody>
          <a:bodyPr/>
          <a:lstStyle/>
          <a:p>
            <a:pPr algn="ctr"/>
            <a:r>
              <a:rPr lang="zh-TW" altLang="en-US" b="1" u="sng" dirty="0"/>
              <a:t>流程圖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1B095A-B3C4-48DE-9AF7-727BBC56383F}"/>
              </a:ext>
            </a:extLst>
          </p:cNvPr>
          <p:cNvSpPr/>
          <p:nvPr/>
        </p:nvSpPr>
        <p:spPr>
          <a:xfrm>
            <a:off x="4486275" y="991238"/>
            <a:ext cx="2947571" cy="33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產生</a:t>
            </a:r>
            <a:r>
              <a:rPr lang="en-US" altLang="zh-TW" sz="2000" dirty="0"/>
              <a:t>54</a:t>
            </a:r>
            <a:r>
              <a:rPr lang="zh-TW" altLang="en-US" sz="2000" dirty="0"/>
              <a:t>張卡牌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A59C58-DB70-43A4-AF1B-E5E0E0626C5D}"/>
              </a:ext>
            </a:extLst>
          </p:cNvPr>
          <p:cNvSpPr/>
          <p:nvPr/>
        </p:nvSpPr>
        <p:spPr>
          <a:xfrm>
            <a:off x="4486275" y="1728982"/>
            <a:ext cx="2947572" cy="33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 洗牌</a:t>
            </a:r>
            <a:r>
              <a:rPr lang="en-US" altLang="zh-TW" sz="2000" dirty="0"/>
              <a:t>/</a:t>
            </a:r>
            <a:r>
              <a:rPr lang="zh-TW" altLang="en-US" sz="2000" dirty="0"/>
              <a:t>抽牌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B53ADF-3C25-4522-B41B-62456CA8ED04}"/>
              </a:ext>
            </a:extLst>
          </p:cNvPr>
          <p:cNvSpPr/>
          <p:nvPr/>
        </p:nvSpPr>
        <p:spPr>
          <a:xfrm>
            <a:off x="838198" y="2511270"/>
            <a:ext cx="2505887" cy="31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Player 1 : </a:t>
            </a:r>
            <a:r>
              <a:rPr lang="zh-TW" altLang="en-US" sz="2000" dirty="0"/>
              <a:t>手牌為</a:t>
            </a:r>
            <a:r>
              <a:rPr lang="en-US" altLang="zh-TW" sz="2000" dirty="0"/>
              <a:t>18</a:t>
            </a:r>
            <a:r>
              <a:rPr lang="zh-TW" altLang="en-US" sz="2000" dirty="0"/>
              <a:t>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D41AC0-039F-4A6A-A10A-38DD4FD2F260}"/>
              </a:ext>
            </a:extLst>
          </p:cNvPr>
          <p:cNvSpPr/>
          <p:nvPr/>
        </p:nvSpPr>
        <p:spPr>
          <a:xfrm>
            <a:off x="4392110" y="3136992"/>
            <a:ext cx="3135900" cy="536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手牌自動捨棄</a:t>
            </a:r>
            <a:r>
              <a:rPr lang="en-US" altLang="zh-TW" sz="2000" dirty="0"/>
              <a:t>2</a:t>
            </a:r>
            <a:r>
              <a:rPr lang="zh-TW" altLang="en-US" sz="2000" dirty="0"/>
              <a:t>張一樣的牌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E1009D-C2BB-4D49-ADF7-B9EBCB1D755D}"/>
              </a:ext>
            </a:extLst>
          </p:cNvPr>
          <p:cNvSpPr/>
          <p:nvPr/>
        </p:nvSpPr>
        <p:spPr>
          <a:xfrm>
            <a:off x="4392110" y="4803140"/>
            <a:ext cx="3135899" cy="31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開始遊戲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2466F-B2D6-48A5-910A-90411960DC9C}"/>
              </a:ext>
            </a:extLst>
          </p:cNvPr>
          <p:cNvSpPr/>
          <p:nvPr/>
        </p:nvSpPr>
        <p:spPr>
          <a:xfrm>
            <a:off x="4392110" y="3937675"/>
            <a:ext cx="3135900" cy="536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RANDOM</a:t>
            </a:r>
          </a:p>
          <a:p>
            <a:pPr algn="ctr"/>
            <a:r>
              <a:rPr lang="zh-TW" altLang="en-US" sz="2000" dirty="0"/>
              <a:t>決定優先順序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DB985C-24B7-48F2-9903-AA8BF7BB8C99}"/>
              </a:ext>
            </a:extLst>
          </p:cNvPr>
          <p:cNvSpPr/>
          <p:nvPr/>
        </p:nvSpPr>
        <p:spPr>
          <a:xfrm>
            <a:off x="4392109" y="5444609"/>
            <a:ext cx="3135899" cy="327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互相抽牌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CBD886-8D38-48CE-BF02-BAC72B8B95F4}"/>
              </a:ext>
            </a:extLst>
          </p:cNvPr>
          <p:cNvSpPr/>
          <p:nvPr/>
        </p:nvSpPr>
        <p:spPr>
          <a:xfrm>
            <a:off x="4392110" y="6070330"/>
            <a:ext cx="3135898" cy="327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手牌為</a:t>
            </a:r>
            <a:r>
              <a:rPr lang="en-US" altLang="zh-TW" sz="2000" dirty="0"/>
              <a:t>0</a:t>
            </a:r>
            <a:r>
              <a:rPr lang="zh-TW" altLang="en-US" sz="2000" dirty="0"/>
              <a:t>獲勝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6248FA-FD7F-4FA1-B04B-4CC7AD3F3BB8}"/>
              </a:ext>
            </a:extLst>
          </p:cNvPr>
          <p:cNvSpPr/>
          <p:nvPr/>
        </p:nvSpPr>
        <p:spPr>
          <a:xfrm>
            <a:off x="9030789" y="2497368"/>
            <a:ext cx="2532561" cy="31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Player 3 :</a:t>
            </a:r>
            <a:r>
              <a:rPr lang="zh-TW" altLang="en-US" sz="2000" dirty="0"/>
              <a:t>手牌為</a:t>
            </a:r>
            <a:r>
              <a:rPr lang="en-US" altLang="zh-TW" sz="2000" dirty="0"/>
              <a:t>18</a:t>
            </a:r>
            <a:r>
              <a:rPr lang="zh-TW" altLang="en-US" sz="2000" dirty="0"/>
              <a:t>張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AB158D-2170-419A-B37D-7CD29087BD76}"/>
              </a:ext>
            </a:extLst>
          </p:cNvPr>
          <p:cNvSpPr/>
          <p:nvPr/>
        </p:nvSpPr>
        <p:spPr>
          <a:xfrm>
            <a:off x="4486275" y="2485458"/>
            <a:ext cx="2947572" cy="33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Player 2 : </a:t>
            </a:r>
            <a:r>
              <a:rPr lang="zh-TW" altLang="en-US" sz="2000" dirty="0"/>
              <a:t>手牌為</a:t>
            </a:r>
            <a:r>
              <a:rPr lang="en-US" altLang="zh-TW" sz="2000" dirty="0"/>
              <a:t>18</a:t>
            </a:r>
            <a:r>
              <a:rPr lang="zh-TW" altLang="en-US" sz="2000" dirty="0"/>
              <a:t>張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823FD02-8813-454C-9302-BF76BFD2F92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60061" y="1329837"/>
            <a:ext cx="0" cy="399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54CC516-FBA8-46BD-9511-495B56153992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5960061" y="2067581"/>
            <a:ext cx="0" cy="41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E098566-BBF5-4C3C-8C0C-7DAD01CD6334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2091143" y="1898282"/>
            <a:ext cx="2395133" cy="6129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ECC6E7F9-264A-4189-8B01-131C7172F934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7433847" y="1898282"/>
            <a:ext cx="2863223" cy="5990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86ECC44-5E1A-4826-86BD-E4BFBD2F828C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5960060" y="2824057"/>
            <a:ext cx="1" cy="31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24F1E2B-045E-4662-A66E-F7429246044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960060" y="3673776"/>
            <a:ext cx="0" cy="263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15B8F9C-4AB6-4079-A004-16AE317B803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960060" y="4474459"/>
            <a:ext cx="0" cy="32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25A1CD4-7E62-408C-AE70-14A74FB4CF9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960059" y="5115928"/>
            <a:ext cx="1" cy="32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6BCD08-1307-4914-BD73-88693B13ADD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5960059" y="5772285"/>
            <a:ext cx="0" cy="29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E0C8BE"/>
            </a:gs>
            <a:gs pos="5100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1CD66-587F-443C-8197-6AB2B645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" y="24900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solidFill>
                  <a:srgbClr val="FF0000"/>
                </a:solidFill>
              </a:rPr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29381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1">
                <a:lumMod val="40000"/>
                <a:lumOff val="60000"/>
              </a:schemeClr>
            </a:gs>
            <a:gs pos="54000">
              <a:srgbClr val="D3BCB6"/>
            </a:gs>
            <a:gs pos="0">
              <a:schemeClr val="bg1"/>
            </a:gs>
            <a:gs pos="17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01E228-3BE4-431D-AF57-FB64A6CB5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653143"/>
            <a:ext cx="6905896" cy="619929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2EBA48-D30E-4766-BB4A-42C195621D7B}"/>
              </a:ext>
            </a:extLst>
          </p:cNvPr>
          <p:cNvSpPr/>
          <p:nvPr/>
        </p:nvSpPr>
        <p:spPr>
          <a:xfrm>
            <a:off x="1045029" y="653143"/>
            <a:ext cx="6905896" cy="4469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806854-5610-42A4-BAF1-5F1CEDFA0C16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 flipV="1">
            <a:off x="7950925" y="3752789"/>
            <a:ext cx="1180010" cy="1203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53B137-278F-4692-8CFF-885FDBC2E016}"/>
              </a:ext>
            </a:extLst>
          </p:cNvPr>
          <p:cNvSpPr txBox="1"/>
          <p:nvPr/>
        </p:nvSpPr>
        <p:spPr>
          <a:xfrm>
            <a:off x="9130935" y="2887659"/>
            <a:ext cx="2913017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設置</a:t>
            </a:r>
            <a:r>
              <a:rPr lang="en-US" altLang="zh-TW" dirty="0"/>
              <a:t>54</a:t>
            </a:r>
            <a:r>
              <a:rPr lang="zh-TW" altLang="en-US" dirty="0"/>
              <a:t>張卡牌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4</a:t>
            </a:r>
            <a:r>
              <a:rPr lang="zh-TW" altLang="en-US" dirty="0"/>
              <a:t>種花色以及兩張鬼牌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Spades</a:t>
            </a:r>
          </a:p>
          <a:p>
            <a:r>
              <a:rPr lang="en-US" altLang="zh-TW" dirty="0"/>
              <a:t>H = Hearts</a:t>
            </a:r>
          </a:p>
          <a:p>
            <a:r>
              <a:rPr lang="en-US" altLang="zh-TW" dirty="0"/>
              <a:t>D = Diamonds</a:t>
            </a:r>
          </a:p>
          <a:p>
            <a:r>
              <a:rPr lang="en-US" altLang="zh-TW" dirty="0"/>
              <a:t>F  = Flowers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645BCE-86ED-4A41-A2DF-95866A3AC246}"/>
              </a:ext>
            </a:extLst>
          </p:cNvPr>
          <p:cNvSpPr/>
          <p:nvPr/>
        </p:nvSpPr>
        <p:spPr>
          <a:xfrm>
            <a:off x="1045029" y="5263852"/>
            <a:ext cx="4302034" cy="1483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79D8A0-8E9F-4629-92C7-632DB7CBF350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5347063" y="6005694"/>
            <a:ext cx="381870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F216FB-B021-41BB-94E2-D908AF4B3B8E}"/>
              </a:ext>
            </a:extLst>
          </p:cNvPr>
          <p:cNvSpPr txBox="1"/>
          <p:nvPr/>
        </p:nvSpPr>
        <p:spPr>
          <a:xfrm>
            <a:off x="9165769" y="5405529"/>
            <a:ext cx="291301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洗牌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各抽</a:t>
            </a:r>
            <a:r>
              <a:rPr lang="en-US" altLang="zh-TW" dirty="0"/>
              <a:t>18</a:t>
            </a:r>
            <a:r>
              <a:rPr lang="zh-TW" altLang="en-US" dirty="0"/>
              <a:t>張卡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捨棄</a:t>
            </a:r>
            <a:r>
              <a:rPr lang="en-US" altLang="zh-TW" dirty="0"/>
              <a:t>2</a:t>
            </a:r>
            <a:r>
              <a:rPr lang="zh-TW" altLang="en-US" dirty="0"/>
              <a:t>張相同卡牌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遊戲開始</a:t>
            </a:r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6C92B1-12C6-41F3-BD1F-28A2ECB19EF4}"/>
              </a:ext>
            </a:extLst>
          </p:cNvPr>
          <p:cNvSpPr txBox="1"/>
          <p:nvPr/>
        </p:nvSpPr>
        <p:spPr>
          <a:xfrm>
            <a:off x="1391195" y="-25104"/>
            <a:ext cx="79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2365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1">
                <a:lumMod val="40000"/>
                <a:lumOff val="60000"/>
              </a:schemeClr>
            </a:gs>
            <a:gs pos="70000">
              <a:srgbClr val="D3BCB6"/>
            </a:gs>
            <a:gs pos="0">
              <a:schemeClr val="bg1"/>
            </a:gs>
            <a:gs pos="17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273EA1-ED87-40D6-A994-8BBF8176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9" t="5873" r="11747" b="16669"/>
          <a:stretch/>
        </p:blipFill>
        <p:spPr>
          <a:xfrm>
            <a:off x="3237651" y="2487255"/>
            <a:ext cx="6778817" cy="172429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195DA4-C09B-48E2-9336-EE6B8E9088ED}"/>
              </a:ext>
            </a:extLst>
          </p:cNvPr>
          <p:cNvSpPr txBox="1"/>
          <p:nvPr/>
        </p:nvSpPr>
        <p:spPr>
          <a:xfrm>
            <a:off x="2175531" y="200025"/>
            <a:ext cx="784093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抽牌</a:t>
            </a:r>
            <a:endParaRPr lang="en-US" altLang="zh-TW" sz="3600" b="1" u="sng" dirty="0">
              <a:solidFill>
                <a:srgbClr val="FF0000"/>
              </a:solidFill>
            </a:endParaRPr>
          </a:p>
        </p:txBody>
      </p:sp>
      <p:pic>
        <p:nvPicPr>
          <p:cNvPr id="2052" name="Picture 4" descr="閒聊】乖離圖戰用廢圖一覽@百萬亞瑟王哈啦板- 巴哈姆特">
            <a:extLst>
              <a:ext uri="{FF2B5EF4-FFF2-40B4-BE49-F238E27FC236}">
                <a16:creationId xmlns:a16="http://schemas.microsoft.com/office/drawing/2014/main" id="{699EBF25-EF66-4AC8-8F85-C87858F1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68" y="4211553"/>
            <a:ext cx="2034562" cy="22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7B1BC3-53D6-451F-9140-A5ED27C77B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599"/>
          <a:stretch/>
        </p:blipFill>
        <p:spPr>
          <a:xfrm>
            <a:off x="281792" y="1277411"/>
            <a:ext cx="2955859" cy="1209844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D3CF3F7-FF2E-4D94-A22D-DA836238FF2E}"/>
              </a:ext>
            </a:extLst>
          </p:cNvPr>
          <p:cNvCxnSpPr/>
          <p:nvPr/>
        </p:nvCxnSpPr>
        <p:spPr>
          <a:xfrm>
            <a:off x="1654629" y="1541417"/>
            <a:ext cx="39798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9D3B96C-13A6-4D30-80C8-5543E2E1D3D5}"/>
              </a:ext>
            </a:extLst>
          </p:cNvPr>
          <p:cNvCxnSpPr/>
          <p:nvPr/>
        </p:nvCxnSpPr>
        <p:spPr>
          <a:xfrm>
            <a:off x="5634446" y="1550126"/>
            <a:ext cx="0" cy="1027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6216D5-D894-4957-AA97-321AB1200938}"/>
              </a:ext>
            </a:extLst>
          </p:cNvPr>
          <p:cNvSpPr txBox="1"/>
          <p:nvPr/>
        </p:nvSpPr>
        <p:spPr>
          <a:xfrm>
            <a:off x="5905217" y="1778348"/>
            <a:ext cx="12801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各抽</a:t>
            </a:r>
            <a:r>
              <a:rPr lang="en-US" altLang="zh-TW" dirty="0"/>
              <a:t>18</a:t>
            </a:r>
            <a:r>
              <a:rPr lang="zh-TW" altLang="en-US" dirty="0"/>
              <a:t>張</a:t>
            </a:r>
          </a:p>
        </p:txBody>
      </p:sp>
    </p:spTree>
    <p:extLst>
      <p:ext uri="{BB962C8B-B14F-4D97-AF65-F5344CB8AC3E}">
        <p14:creationId xmlns:p14="http://schemas.microsoft.com/office/powerpoint/2010/main" val="508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67000">
              <a:srgbClr val="F9D7BF"/>
            </a:gs>
            <a:gs pos="33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6E65C9-3B80-4598-A88A-1A04D0B9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988" y="769229"/>
            <a:ext cx="6932023" cy="602018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C4EC3A-5067-4C3E-9FA3-B0F033EDFE3A}"/>
              </a:ext>
            </a:extLst>
          </p:cNvPr>
          <p:cNvSpPr txBox="1"/>
          <p:nvPr/>
        </p:nvSpPr>
        <p:spPr>
          <a:xfrm>
            <a:off x="1767840" y="68586"/>
            <a:ext cx="865632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FF0000"/>
                </a:solidFill>
              </a:rPr>
              <a:t>自動棄牌</a:t>
            </a:r>
          </a:p>
        </p:txBody>
      </p:sp>
    </p:spTree>
    <p:extLst>
      <p:ext uri="{BB962C8B-B14F-4D97-AF65-F5344CB8AC3E}">
        <p14:creationId xmlns:p14="http://schemas.microsoft.com/office/powerpoint/2010/main" val="38338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67000">
              <a:srgbClr val="F9D7BF"/>
            </a:gs>
            <a:gs pos="6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5E83864-FCCF-4363-8FBD-5EEC46810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" t="4402" r="2657" b="177"/>
          <a:stretch/>
        </p:blipFill>
        <p:spPr>
          <a:xfrm>
            <a:off x="156529" y="844731"/>
            <a:ext cx="8756694" cy="56954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F950400-D816-44FD-A37D-2CED223A7AB5}"/>
              </a:ext>
            </a:extLst>
          </p:cNvPr>
          <p:cNvSpPr/>
          <p:nvPr/>
        </p:nvSpPr>
        <p:spPr>
          <a:xfrm>
            <a:off x="156529" y="978612"/>
            <a:ext cx="8368936" cy="30860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F7F3D9E-9FDB-40F5-8889-F08C5ABFBC93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>
            <a:off x="8525465" y="2521655"/>
            <a:ext cx="62724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5E579F-CE50-4352-B968-6311B11C6270}"/>
              </a:ext>
            </a:extLst>
          </p:cNvPr>
          <p:cNvSpPr txBox="1"/>
          <p:nvPr/>
        </p:nvSpPr>
        <p:spPr>
          <a:xfrm>
            <a:off x="9152709" y="1367493"/>
            <a:ext cx="2582044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Turn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 </a:t>
            </a:r>
            <a:r>
              <a:rPr lang="zh-TW" altLang="en-US" dirty="0"/>
              <a:t>用來判斷優先權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Idx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 </a:t>
            </a:r>
            <a:r>
              <a:rPr lang="zh-TW" altLang="en-US" dirty="0"/>
              <a:t>輸入你想要抽的位置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如果輸入大於對方的手牌數量，會要求重新輸入</a:t>
            </a:r>
            <a:endParaRPr lang="en-US" altLang="zh-TW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083D65-7865-4BCA-AB5E-D60FF75C48D1}"/>
              </a:ext>
            </a:extLst>
          </p:cNvPr>
          <p:cNvSpPr/>
          <p:nvPr/>
        </p:nvSpPr>
        <p:spPr>
          <a:xfrm>
            <a:off x="156530" y="4093029"/>
            <a:ext cx="8368935" cy="241877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776C4F8-B9E5-45FC-B07F-B671A6A76244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 flipV="1">
            <a:off x="8525465" y="5302418"/>
            <a:ext cx="627244" cy="6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FB87FF-CF44-4843-963A-63B1254CC943}"/>
              </a:ext>
            </a:extLst>
          </p:cNvPr>
          <p:cNvSpPr txBox="1"/>
          <p:nvPr/>
        </p:nvSpPr>
        <p:spPr>
          <a:xfrm>
            <a:off x="9152709" y="4709142"/>
            <a:ext cx="258204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印出抽到的卡牌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捨棄被抽到的玩家牌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如果手牌為</a:t>
            </a:r>
            <a:r>
              <a:rPr lang="en-US" altLang="zh-TW" dirty="0"/>
              <a:t>0 </a:t>
            </a:r>
            <a:r>
              <a:rPr lang="zh-TW" altLang="en-US" dirty="0"/>
              <a:t>宣布勝利</a:t>
            </a: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C41DF-5914-4BDE-8D2C-D85798815C49}"/>
              </a:ext>
            </a:extLst>
          </p:cNvPr>
          <p:cNvSpPr txBox="1"/>
          <p:nvPr/>
        </p:nvSpPr>
        <p:spPr>
          <a:xfrm>
            <a:off x="1332411" y="95794"/>
            <a:ext cx="930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順位以及挑牌</a:t>
            </a:r>
          </a:p>
        </p:txBody>
      </p:sp>
    </p:spTree>
    <p:extLst>
      <p:ext uri="{BB962C8B-B14F-4D97-AF65-F5344CB8AC3E}">
        <p14:creationId xmlns:p14="http://schemas.microsoft.com/office/powerpoint/2010/main" val="28459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7" grpId="0" animBg="1"/>
      <p:bldP spid="2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D786CF459F84E86128668924F9E92" ma:contentTypeVersion="0" ma:contentTypeDescription="Create a new document." ma:contentTypeScope="" ma:versionID="0f536ac6aaff26cd992e0c7d996ab1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8d2373bc1242cc5b04b3aee43333b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CB1C7A-7E47-4B4B-81F0-9163C7016F4B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750830B-F825-4851-888B-E72B667A0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21F1EF-2974-464A-B992-79FE48667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269</Words>
  <Application>Microsoft Office PowerPoint</Application>
  <PresentationFormat>寬螢幕</PresentationFormat>
  <Paragraphs>67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小丑鬼牌</vt:lpstr>
      <vt:lpstr>PowerPoint 簡報</vt:lpstr>
      <vt:lpstr>遊戲規則</vt:lpstr>
      <vt:lpstr>流程圖</vt:lpstr>
      <vt:lpstr>程式介紹</vt:lpstr>
      <vt:lpstr>PowerPoint 簡報</vt:lpstr>
      <vt:lpstr>PowerPoint 簡報</vt:lpstr>
      <vt:lpstr>PowerPoint 簡報</vt:lpstr>
      <vt:lpstr>PowerPoint 簡報</vt:lpstr>
      <vt:lpstr> </vt:lpstr>
      <vt:lpstr>PowerPoint 簡報</vt:lpstr>
      <vt:lpstr>PowerPoint 簡報</vt:lpstr>
      <vt:lpstr>遊戲開始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小丑鬼牌</dc:title>
  <dc:creator>4635</dc:creator>
  <cp:lastModifiedBy>Kevin Tsai</cp:lastModifiedBy>
  <cp:revision>35</cp:revision>
  <dcterms:created xsi:type="dcterms:W3CDTF">2021-05-29T09:17:57Z</dcterms:created>
  <dcterms:modified xsi:type="dcterms:W3CDTF">2021-06-10T16:19:50Z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0x010100553D786CF459F84E86128668924F9E92</vt:lpwstr>
  </property>
</Properties>
</file>