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2" r:id="rId4"/>
    <p:sldId id="258" r:id="rId5"/>
    <p:sldId id="283" r:id="rId6"/>
    <p:sldId id="285" r:id="rId7"/>
    <p:sldId id="286" r:id="rId8"/>
    <p:sldId id="265" r:id="rId9"/>
    <p:sldId id="284" r:id="rId10"/>
    <p:sldId id="288" r:id="rId11"/>
    <p:sldId id="289" r:id="rId12"/>
    <p:sldId id="264" r:id="rId13"/>
    <p:sldId id="270" r:id="rId14"/>
    <p:sldId id="275" r:id="rId15"/>
    <p:sldId id="276" r:id="rId16"/>
    <p:sldId id="278" r:id="rId17"/>
    <p:sldId id="28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85195" autoAdjust="0"/>
  </p:normalViewPr>
  <p:slideViewPr>
    <p:cSldViewPr snapToGrid="0">
      <p:cViewPr>
        <p:scale>
          <a:sx n="64" d="100"/>
          <a:sy n="64" d="100"/>
        </p:scale>
        <p:origin x="-748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443F-80F8-4F91-B772-2285675C5D5F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B982-5F26-44C2-A676-06316FF079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3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各位評審老師好，我們的主題是</a:t>
            </a:r>
            <a:r>
              <a:rPr lang="en-US" altLang="zh-TW" dirty="0"/>
              <a:t>Smart Fan Based on Reinforcement Learning and Its Applications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65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主要思想是構建一個以狀態與動作對應到相應的</a:t>
            </a:r>
            <a:r>
              <a:rPr lang="en-US" altLang="zh-TW" dirty="0"/>
              <a:t>Q </a:t>
            </a:r>
            <a:r>
              <a:rPr lang="zh-TW" altLang="en-US" dirty="0"/>
              <a:t>值得</a:t>
            </a:r>
            <a:r>
              <a:rPr lang="en-US" altLang="zh-TW" dirty="0"/>
              <a:t>Q</a:t>
            </a:r>
            <a:r>
              <a:rPr lang="zh-TW" altLang="en-US" dirty="0"/>
              <a:t>表。</a:t>
            </a:r>
            <a:r>
              <a:rPr lang="en-US" altLang="zh-TW" dirty="0"/>
              <a:t>fan</a:t>
            </a:r>
            <a:r>
              <a:rPr lang="zh-TW" altLang="en-US" dirty="0"/>
              <a:t>將根據 </a:t>
            </a:r>
            <a:r>
              <a:rPr lang="en-US" altLang="zh-TW" dirty="0"/>
              <a:t>Q </a:t>
            </a:r>
            <a:r>
              <a:rPr lang="zh-TW" altLang="en-US" dirty="0"/>
              <a:t>值選擇動作。</a:t>
            </a:r>
            <a:endParaRPr lang="en-US" altLang="zh-TW" dirty="0"/>
          </a:p>
          <a:p>
            <a:r>
              <a:rPr lang="zh-TW" altLang="en-US" dirty="0"/>
              <a:t>我們藉由下列</a:t>
            </a:r>
            <a:r>
              <a:rPr lang="en-US" altLang="zh-TW" dirty="0" err="1"/>
              <a:t>qfunction</a:t>
            </a:r>
            <a:r>
              <a:rPr lang="zh-TW" altLang="en-US" dirty="0"/>
              <a:t>來更新</a:t>
            </a:r>
            <a:r>
              <a:rPr lang="en-US" altLang="zh-TW" dirty="0"/>
              <a:t>Q</a:t>
            </a:r>
            <a:r>
              <a:rPr lang="zh-TW" altLang="en-US" dirty="0"/>
              <a:t>表，可以看到</a:t>
            </a:r>
            <a:r>
              <a:rPr lang="en-US" altLang="zh-TW" dirty="0"/>
              <a:t>alpha</a:t>
            </a:r>
            <a:r>
              <a:rPr lang="zh-TW" altLang="en-US" dirty="0"/>
              <a:t>為</a:t>
            </a:r>
            <a:r>
              <a:rPr lang="en-US" altLang="zh-TW" dirty="0"/>
              <a:t>(0</a:t>
            </a:r>
            <a:r>
              <a:rPr lang="zh-TW" altLang="en-US" dirty="0"/>
              <a:t>到</a:t>
            </a:r>
            <a:r>
              <a:rPr lang="en-US" altLang="zh-TW" dirty="0"/>
              <a:t>1)</a:t>
            </a:r>
            <a:r>
              <a:rPr lang="zh-TW" altLang="en-US" dirty="0"/>
              <a:t>學習率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為衰減系數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(0≤γ≤1)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，當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數值越大時，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便更加重視未來獲得的長期獎勵，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數值越小時，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便更加短視近利，只在乎目前可獲得的獎勵。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06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</a:t>
            </a:r>
            <a:r>
              <a:rPr lang="en-US" altLang="zh-TW" dirty="0"/>
              <a:t>action</a:t>
            </a:r>
            <a:r>
              <a:rPr lang="zh-TW" altLang="en-US" dirty="0"/>
              <a:t>從</a:t>
            </a:r>
            <a:r>
              <a:rPr lang="en-US" altLang="zh-TW" dirty="0"/>
              <a:t>-100</a:t>
            </a:r>
            <a:r>
              <a:rPr lang="zh-TW" altLang="en-US" dirty="0"/>
              <a:t>每格遞增</a:t>
            </a:r>
            <a:r>
              <a:rPr lang="en-US" altLang="zh-TW" dirty="0"/>
              <a:t>10</a:t>
            </a:r>
            <a:r>
              <a:rPr lang="zh-TW" altLang="en-US" dirty="0"/>
              <a:t>到</a:t>
            </a:r>
            <a:r>
              <a:rPr lang="en-US" altLang="zh-TW" dirty="0"/>
              <a:t>100</a:t>
            </a:r>
            <a:r>
              <a:rPr lang="zh-TW" altLang="en-US" dirty="0"/>
              <a:t>，總共</a:t>
            </a:r>
            <a:r>
              <a:rPr lang="en-US" altLang="zh-TW" dirty="0"/>
              <a:t>21</a:t>
            </a:r>
            <a:r>
              <a:rPr lang="zh-TW" altLang="en-US" dirty="0"/>
              <a:t>格，以及</a:t>
            </a:r>
            <a:r>
              <a:rPr lang="en-US" altLang="zh-TW" dirty="0"/>
              <a:t>state</a:t>
            </a:r>
            <a:r>
              <a:rPr lang="zh-TW" altLang="en-US" dirty="0"/>
              <a:t>為根據目前體溫和目標溫度的差值以每格</a:t>
            </a:r>
            <a:r>
              <a:rPr lang="en-US" altLang="zh-TW" dirty="0"/>
              <a:t>0.2℃</a:t>
            </a:r>
            <a:r>
              <a:rPr lang="zh-TW" altLang="en-US" dirty="0"/>
              <a:t>的差距，從</a:t>
            </a:r>
            <a:r>
              <a:rPr lang="en-US" altLang="zh-TW" dirty="0"/>
              <a:t>+8.0℃</a:t>
            </a:r>
            <a:r>
              <a:rPr lang="zh-TW" altLang="en-US" dirty="0"/>
              <a:t>到</a:t>
            </a:r>
            <a:r>
              <a:rPr lang="en-US" altLang="zh-TW" dirty="0"/>
              <a:t>-8.0℃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68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這是我們整個系統的架構圖，首先使用者以手機掃描</a:t>
            </a:r>
            <a:r>
              <a:rPr lang="en-US" altLang="zh-TW" dirty="0"/>
              <a:t>QR-code</a:t>
            </a:r>
            <a:r>
              <a:rPr lang="zh-TW" altLang="en-US" dirty="0"/>
              <a:t>登入，風扇會從資料庫下載當前使用者的資料，如未登入過則會給予初始的</a:t>
            </a:r>
            <a:r>
              <a:rPr lang="en-US" altLang="zh-TW" dirty="0"/>
              <a:t>Q-table</a:t>
            </a:r>
            <a:r>
              <a:rPr lang="zh-TW" altLang="en-US" dirty="0"/>
              <a:t>，並找到使用者的最適溫度做為目標溫度，選擇一個分數最高的</a:t>
            </a:r>
            <a:r>
              <a:rPr lang="en-US" altLang="zh-TW" dirty="0"/>
              <a:t>action</a:t>
            </a:r>
            <a:r>
              <a:rPr lang="zh-TW" altLang="en-US" dirty="0"/>
              <a:t>，三秒後偵測溫度，判斷當前溫度是否接近目標溫度，如果是就加分，不是則扣分，接著利用</a:t>
            </a:r>
            <a:r>
              <a:rPr lang="en-US" altLang="zh-TW" dirty="0"/>
              <a:t>Q-</a:t>
            </a:r>
            <a:r>
              <a:rPr lang="en-US" altLang="zh-TW" dirty="0" err="1"/>
              <a:t>functiom</a:t>
            </a:r>
            <a:r>
              <a:rPr lang="zh-TW" altLang="en-US" dirty="0"/>
              <a:t>更新</a:t>
            </a:r>
            <a:r>
              <a:rPr lang="en-US" altLang="zh-TW" dirty="0"/>
              <a:t>table</a:t>
            </a:r>
            <a:r>
              <a:rPr lang="zh-TW" altLang="en-US" dirty="0"/>
              <a:t>，並判斷是否結束，是的話就將</a:t>
            </a:r>
            <a:r>
              <a:rPr lang="en-US" altLang="zh-TW" dirty="0"/>
              <a:t>Q-table</a:t>
            </a:r>
            <a:r>
              <a:rPr lang="zh-TW" altLang="en-US" dirty="0"/>
              <a:t>更新置資料庫，否則選擇下一個</a:t>
            </a:r>
            <a:r>
              <a:rPr lang="en-US" altLang="zh-TW" dirty="0"/>
              <a:t>action</a:t>
            </a:r>
            <a:r>
              <a:rPr lang="zh-TW" altLang="en-US" dirty="0"/>
              <a:t>繼續訓練。中途每訓練</a:t>
            </a:r>
            <a:r>
              <a:rPr lang="en-US" altLang="zh-TW" dirty="0"/>
              <a:t>100</a:t>
            </a:r>
            <a:r>
              <a:rPr lang="zh-TW" altLang="en-US" dirty="0"/>
              <a:t>次會自動將</a:t>
            </a:r>
            <a:r>
              <a:rPr lang="en-US" altLang="zh-TW" dirty="0"/>
              <a:t>Q-table</a:t>
            </a:r>
            <a:r>
              <a:rPr lang="zh-TW" altLang="en-US" dirty="0"/>
              <a:t>更新置資料庫。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719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我們將風扇放置距離使用者約</a:t>
            </a:r>
            <a:r>
              <a:rPr lang="en-US" altLang="zh-TW" dirty="0"/>
              <a:t>40</a:t>
            </a:r>
            <a:r>
              <a:rPr lang="zh-TW" altLang="en-US" dirty="0"/>
              <a:t>公分的位置，往胸口和脖子之間吹接著拿同款一般風扇以同樣方式進行實驗，分別訓練</a:t>
            </a:r>
            <a:r>
              <a:rPr lang="en-US" altLang="zh-TW" dirty="0"/>
              <a:t>1000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比較兩者的差別。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948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這兩張是智能風扇在不同目標溫度下訓練的折線圖，一開始</a:t>
            </a:r>
            <a:r>
              <a:rPr lang="en-US" altLang="zh-TW" dirty="0"/>
              <a:t>epsilon</a:t>
            </a:r>
            <a:r>
              <a:rPr lang="zh-TW" altLang="en-US" dirty="0"/>
              <a:t>較高，較高機率採取隨機的方式選取</a:t>
            </a:r>
            <a:r>
              <a:rPr lang="en-US" altLang="zh-TW" dirty="0"/>
              <a:t>action</a:t>
            </a:r>
            <a:r>
              <a:rPr lang="zh-TW" altLang="en-US" dirty="0"/>
              <a:t>，歲著訓練次數的增加，</a:t>
            </a:r>
            <a:r>
              <a:rPr lang="en-US" altLang="zh-TW" dirty="0"/>
              <a:t>epsilon</a:t>
            </a:r>
            <a:r>
              <a:rPr lang="zh-TW" altLang="en-US" dirty="0"/>
              <a:t>逐漸降低，會根據</a:t>
            </a:r>
            <a:r>
              <a:rPr lang="en-US" altLang="zh-TW" dirty="0"/>
              <a:t>q-table</a:t>
            </a:r>
            <a:r>
              <a:rPr lang="zh-TW" altLang="en-US" dirty="0"/>
              <a:t>進行訓練，可以看到溫度會逐漸朝目標溫度收斂。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76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這張圖是一般同款風扇的折線圖，可以看到溫度持續下降，偏離目標溫度。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74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雖然會花費較多時間在訓練上，但是隨著訓練次數的增加，相較於伊般同款風扇，很明顯在維持最是溫度的方面有更好的表現。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5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88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7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這是我們的目錄，主要會分成六個部分說明。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首先先介紹我們的動機，市面上大多僅考慮環境溫度而沒有考慮使用</a:t>
            </a:r>
          </a:p>
          <a:p>
            <a:r>
              <a:rPr lang="zh-TW" altLang="en-US" dirty="0"/>
              <a:t>者體溫的風扇而且一般風扇只能固定風速，假設剛開始覺得很熱，將風扇條大，但因熟睡後風速不變，體溫下降，經常因為冷醒才把電扇關掉，十分缺乏便利和舒適性。下表是市售風扇具備的功能，可以得知風速有限制，且有的風扇無法連</a:t>
            </a:r>
            <a:r>
              <a:rPr lang="en-US" altLang="zh-TW" dirty="0"/>
              <a:t>WIFI</a:t>
            </a:r>
            <a:r>
              <a:rPr lang="zh-TW" altLang="en-US" dirty="0"/>
              <a:t>，無法達到個人化的需求。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97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為了提高便利和舒適性。我們目標設計一個能根據人體溫度自動調無限段風速的電扇，可以根據人體表面溫度做調節，並且連上</a:t>
            </a:r>
            <a:r>
              <a:rPr lang="en-US" altLang="zh-TW" dirty="0"/>
              <a:t>WIFI</a:t>
            </a:r>
            <a:r>
              <a:rPr lang="zh-TW" altLang="en-US" dirty="0"/>
              <a:t>，實現出屬於個人化的電扇，來讓使用者能維持在最舒適的溫度。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422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接下來是我們的方法以及使用到的材料，分別為硬體和軟體的介紹，以及整個系統流程圖架構。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3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首先介紹硬體的部分，我們使用了</a:t>
            </a:r>
            <a:r>
              <a:rPr lang="en-US" altLang="zh-TW" dirty="0"/>
              <a:t>mega</a:t>
            </a:r>
            <a:r>
              <a:rPr lang="en-US" altLang="zh-TW" baseline="0" dirty="0"/>
              <a:t> 2560</a:t>
            </a:r>
            <a:r>
              <a:rPr lang="zh-TW" altLang="en-US" baseline="0" dirty="0"/>
              <a:t>作為我們的開發版，用來當作連接軟硬體的橋樑，右邊這張圖是</a:t>
            </a:r>
            <a:r>
              <a:rPr lang="en-US" altLang="zh-TW" baseline="0" dirty="0"/>
              <a:t>ESP-01S</a:t>
            </a:r>
            <a:r>
              <a:rPr lang="zh-TW" altLang="en-US" baseline="0" dirty="0"/>
              <a:t>，用來讓我們的風扇連上</a:t>
            </a:r>
            <a:r>
              <a:rPr lang="en-US" altLang="zh-TW" baseline="0" dirty="0"/>
              <a:t>WIFI</a:t>
            </a:r>
            <a:r>
              <a:rPr lang="zh-TW" altLang="en-US" baseline="0" dirty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08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 左邊這張圖是</a:t>
            </a:r>
            <a:r>
              <a:rPr lang="en-US" altLang="zh-TW" dirty="0"/>
              <a:t>L298N</a:t>
            </a:r>
            <a:r>
              <a:rPr lang="zh-TW" altLang="en-US" dirty="0"/>
              <a:t>，用來控制風扇轉速及方向，右圖是</a:t>
            </a:r>
            <a:r>
              <a:rPr lang="en-US" altLang="zh-TW" dirty="0"/>
              <a:t>DS18B20</a:t>
            </a:r>
            <a:r>
              <a:rPr lang="zh-TW" altLang="en-US" dirty="0"/>
              <a:t>，用來偵測人體的表面溫度。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8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為了實現無限段風速，我們使用</a:t>
            </a:r>
            <a:r>
              <a:rPr lang="en-US" altLang="zh-TW" dirty="0"/>
              <a:t>PWM</a:t>
            </a:r>
            <a:r>
              <a:rPr lang="zh-TW" altLang="en-US" dirty="0"/>
              <a:t>的技術，</a:t>
            </a:r>
            <a:r>
              <a:rPr lang="en-US" altLang="zh-TW" dirty="0"/>
              <a:t>PWM</a:t>
            </a:r>
            <a:r>
              <a:rPr lang="zh-TW" altLang="en-US" dirty="0"/>
              <a:t>公式如下藉由改變輸入電壓的工作週期，改變輸出電壓的大小。以</a:t>
            </a:r>
            <a:r>
              <a:rPr lang="en-US" altLang="zh-TW" dirty="0"/>
              <a:t>5v</a:t>
            </a:r>
            <a:r>
              <a:rPr lang="zh-TW" altLang="en-US" dirty="0"/>
              <a:t>為輸入電壓，工作週期</a:t>
            </a:r>
            <a:r>
              <a:rPr lang="en-US" altLang="zh-TW" dirty="0"/>
              <a:t>100%</a:t>
            </a:r>
            <a:r>
              <a:rPr lang="zh-TW" altLang="en-US" dirty="0"/>
              <a:t>，輸出就不變。若工作週期改為</a:t>
            </a:r>
            <a:r>
              <a:rPr lang="en-US" altLang="zh-TW" dirty="0"/>
              <a:t>80%</a:t>
            </a:r>
            <a:r>
              <a:rPr lang="zh-TW" altLang="en-US" dirty="0"/>
              <a:t>，輸出電壓就會變成</a:t>
            </a:r>
            <a:r>
              <a:rPr lang="en-US" altLang="zh-TW" dirty="0"/>
              <a:t>4V</a:t>
            </a:r>
            <a:r>
              <a:rPr lang="zh-TW" altLang="en-US" dirty="0"/>
              <a:t>。</a:t>
            </a:r>
            <a:r>
              <a:rPr lang="en-US" altLang="zh-TW" dirty="0"/>
              <a:t>Arduino 0-255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43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這張是我們找到使用者最適溫度的方法，一開始給予初始風速，讓使用者決定感覺冷或感覺熱，感覺熱風速增加，反之減少，</a:t>
            </a:r>
            <a:r>
              <a:rPr lang="zh-TW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當使用者感受到一次冷和一次熱時，利用二分法，推斷使用者最適溫度落在此區間內，藉由兩個溫度取中間值當目標溫度開始訓練。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我們測試在表面溫度下降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度時會感覺冷，因此我們利用最後偵測到的溫度和溫度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-2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度做平均當目標溫度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7B982-5F26-44C2-A676-06316FF0797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AF8B2D8-3226-4137-9D67-953384A7F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346C071-CE22-40A4-AC62-5F2EAE15E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9EB334E-E5E2-4DC6-8B62-4C406863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C096E5A-A22D-4B22-9A40-04BAA2A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D62BABC-F731-4E6D-A33F-0015F852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76347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3E71062-40BC-4653-97DF-EE04AA54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26A1153E-1A35-4291-B970-0931B9A42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805B59E-2AEE-4739-A0E3-087F6B3D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325BE53-6D7D-462B-B573-A15CFFBB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1CC8A32-7B44-4CF3-9041-C1C9C693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7532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55A0F434-8E16-4211-AF15-4A218E402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99B22D14-CC3C-4310-BEE0-41CFAA93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74A86BF-652B-4309-9BA5-2FD9E6B2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5B4DDF31-848C-46BA-8CDC-4175D580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1666A0A-1249-4FC1-940C-7B60F6CC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0529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E3CB62-A4F9-4DAC-AF3E-3DCF627D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01B0B00-450A-4E75-ADFF-DBAD57438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8D2E9A3-EC7D-48CB-899F-0E4F6E1A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2C88877-9608-4D86-810F-AB50035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710707C-08CC-4FE4-9CB3-99FBA82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8029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8125F37-B064-445C-B2DF-5250A05C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0BE0632-FCE5-402D-B72D-A0A659D2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E4B1A7B-5FBF-41EF-A3EB-11E48266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19C347F-BFD6-46BD-A09E-8D1ACD58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85D2337-DB92-484B-A7C9-9A8BF6F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0056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E2C6A4F-9FC2-4A2A-B487-043651CB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1DD26BE-8537-4AC8-9875-EBEC15852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269D00B-E6E6-43FF-BD43-90225791E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11365B5B-39C4-4DD7-B1D3-81F34587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61F896F-C938-4C23-85DB-4C40BB89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4586308C-143F-43D8-88A6-7E89AD34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98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64E098-7363-4CA1-A9DC-206C4906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DDEC1F07-7A95-42CB-B7C0-CF8657F5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B7471AEF-A93B-4D60-8017-B3339EC3A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F1A0C994-2343-4BD4-B38A-57F88FD0C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1BFBAD26-0BD7-4B5F-9C9B-990509CD6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BAB0481E-6591-4B64-9D70-160DCE6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4F108669-102A-4B58-9FAE-E638DC01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0C3FCA22-C90A-4E7C-B7BA-FA86AC74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006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3D5B0F5-09F4-4BD9-82CA-444F836A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AD34F71-E905-470D-B95E-3B1EBB3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9059362D-7551-4D12-A5B6-19FED2B0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4C501C64-E54E-4B2C-8C28-05062B85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8496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A002B48-BF8B-4802-9D03-0F2D6A80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817CE3FE-2379-4EEB-9F84-4721021C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7E19D7C5-AFC6-47DC-BE9F-EFF24CCD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0928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F60AAD4-0D36-4373-8096-07C45CF0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C8FE833-B9BC-4998-94F3-1DA56D7D1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E87CDF0-699B-4141-A84D-6E63974E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FC313EE-6BE1-4317-95BC-0C395B82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563DECB-C7DA-4CC2-BE81-739E9945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A8505ECA-D1CE-45C6-8477-C1167E3F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189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E9A1E1F-919B-49C1-A0F2-0E29B910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BD10010C-684F-430E-A2F5-F291CD49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593F1B2-EAE7-4BBA-B9D7-377419CF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5F65AB3-E04E-49D0-B775-7204EA83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4D37C86-9D9E-4E93-8F87-95F70B36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124C518C-ABA9-489A-9878-841BBE55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0347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859A12C7-3C74-46ED-A05B-B3A6747A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684BA9E-DA50-4074-BB23-A5735DD6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0774E63-63FF-4598-A7A6-30DF7C27D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8588-3F95-4098-9B60-F2FC6F2A7BA2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9BC3A8A-4786-40F7-AFD0-E1233FE2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3AB1925-AD1F-4842-97E8-7A9ED1C41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F277-D182-45A8-8A5B-DF2CCE55A9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3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xmlns="" id="{6F5A5072-7B47-4D32-B52A-4EBBF590B8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9715DAF0-AE1B-46C9-8A6B-DB2AA05AB9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016219D-510E-4184-9090-6D5578A87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FF4A713-7B75-4B21-90D7-5AB19547C7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C631C0B-6DA6-4E57-8231-CE32B3434A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29501E6-A978-4A61-9689-9085AF97A5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1AA333D-BA53-41D0-AF5C-EF9D3A830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24" y="603222"/>
            <a:ext cx="11254153" cy="2755440"/>
          </a:xfrm>
        </p:spPr>
        <p:txBody>
          <a:bodyPr anchor="b">
            <a:normAutofit/>
          </a:bodyPr>
          <a:lstStyle/>
          <a:p>
            <a:r>
              <a:rPr lang="en-US" altLang="zh-TW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Fan Based on Reinforcement Learning and Its Applications</a:t>
            </a:r>
            <a:endParaRPr lang="zh-TW" altLang="en-US" sz="5400" b="1" dirty="0">
              <a:solidFill>
                <a:srgbClr val="FFFFFF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E4AAE87A-6C23-4DFB-8313-91842FCD14D7}"/>
              </a:ext>
            </a:extLst>
          </p:cNvPr>
          <p:cNvSpPr/>
          <p:nvPr/>
        </p:nvSpPr>
        <p:spPr>
          <a:xfrm>
            <a:off x="3048000" y="5041803"/>
            <a:ext cx="6096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黃德成 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施昶宇、陳政鴻</a:t>
            </a:r>
          </a:p>
        </p:txBody>
      </p:sp>
    </p:spTree>
    <p:extLst>
      <p:ext uri="{BB962C8B-B14F-4D97-AF65-F5344CB8AC3E}">
        <p14:creationId xmlns:p14="http://schemas.microsoft.com/office/powerpoint/2010/main" val="937417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TW" sz="5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Q-learning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5EA94610-2180-43CE-86F4-C1470C1F4912}"/>
              </a:ext>
            </a:extLst>
          </p:cNvPr>
          <p:cNvSpPr txBox="1"/>
          <p:nvPr/>
        </p:nvSpPr>
        <p:spPr>
          <a:xfrm>
            <a:off x="838200" y="1827322"/>
            <a:ext cx="10683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idea is to construct a Q-table that associates states with actions and stores corresponding Q-values. The algorithm selects actions that maximize the potential rewards based on the Q-values.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cdn.discordapp.com/attachments/857950470206521355/1108710651733487696/image.png">
            <a:extLst>
              <a:ext uri="{FF2B5EF4-FFF2-40B4-BE49-F238E27FC236}">
                <a16:creationId xmlns:a16="http://schemas.microsoft.com/office/drawing/2014/main" xmlns="" id="{9B917484-6553-444F-9F8D-E380E246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318" y="3212316"/>
            <a:ext cx="7567448" cy="370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04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Q-table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xmlns="" id="{AF3CC86C-EE41-45F0-A588-4290111A4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61672"/>
              </p:ext>
            </p:extLst>
          </p:nvPr>
        </p:nvGraphicFramePr>
        <p:xfrm>
          <a:off x="753641" y="1786759"/>
          <a:ext cx="10600159" cy="44458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21021">
                  <a:extLst>
                    <a:ext uri="{9D8B030D-6E8A-4147-A177-3AD203B41FA5}">
                      <a16:colId xmlns:a16="http://schemas.microsoft.com/office/drawing/2014/main" xmlns="" val="871331126"/>
                    </a:ext>
                  </a:extLst>
                </a:gridCol>
                <a:gridCol w="992052">
                  <a:extLst>
                    <a:ext uri="{9D8B030D-6E8A-4147-A177-3AD203B41FA5}">
                      <a16:colId xmlns:a16="http://schemas.microsoft.com/office/drawing/2014/main" xmlns="" val="1161033510"/>
                    </a:ext>
                  </a:extLst>
                </a:gridCol>
                <a:gridCol w="992052">
                  <a:extLst>
                    <a:ext uri="{9D8B030D-6E8A-4147-A177-3AD203B41FA5}">
                      <a16:colId xmlns:a16="http://schemas.microsoft.com/office/drawing/2014/main" xmlns="" val="4156643973"/>
                    </a:ext>
                  </a:extLst>
                </a:gridCol>
                <a:gridCol w="993086">
                  <a:extLst>
                    <a:ext uri="{9D8B030D-6E8A-4147-A177-3AD203B41FA5}">
                      <a16:colId xmlns:a16="http://schemas.microsoft.com/office/drawing/2014/main" xmlns="" val="2127492774"/>
                    </a:ext>
                  </a:extLst>
                </a:gridCol>
                <a:gridCol w="993086">
                  <a:extLst>
                    <a:ext uri="{9D8B030D-6E8A-4147-A177-3AD203B41FA5}">
                      <a16:colId xmlns:a16="http://schemas.microsoft.com/office/drawing/2014/main" xmlns="" val="3840017733"/>
                    </a:ext>
                  </a:extLst>
                </a:gridCol>
                <a:gridCol w="993086">
                  <a:extLst>
                    <a:ext uri="{9D8B030D-6E8A-4147-A177-3AD203B41FA5}">
                      <a16:colId xmlns:a16="http://schemas.microsoft.com/office/drawing/2014/main" xmlns="" val="2347226200"/>
                    </a:ext>
                  </a:extLst>
                </a:gridCol>
                <a:gridCol w="993086">
                  <a:extLst>
                    <a:ext uri="{9D8B030D-6E8A-4147-A177-3AD203B41FA5}">
                      <a16:colId xmlns:a16="http://schemas.microsoft.com/office/drawing/2014/main" xmlns="" val="431332019"/>
                    </a:ext>
                  </a:extLst>
                </a:gridCol>
                <a:gridCol w="993086">
                  <a:extLst>
                    <a:ext uri="{9D8B030D-6E8A-4147-A177-3AD203B41FA5}">
                      <a16:colId xmlns:a16="http://schemas.microsoft.com/office/drawing/2014/main" xmlns="" val="3372992417"/>
                    </a:ext>
                  </a:extLst>
                </a:gridCol>
                <a:gridCol w="993086">
                  <a:extLst>
                    <a:ext uri="{9D8B030D-6E8A-4147-A177-3AD203B41FA5}">
                      <a16:colId xmlns:a16="http://schemas.microsoft.com/office/drawing/2014/main" xmlns="" val="4199146039"/>
                    </a:ext>
                  </a:extLst>
                </a:gridCol>
                <a:gridCol w="968259">
                  <a:extLst>
                    <a:ext uri="{9D8B030D-6E8A-4147-A177-3AD203B41FA5}">
                      <a16:colId xmlns:a16="http://schemas.microsoft.com/office/drawing/2014/main" xmlns="" val="3451103474"/>
                    </a:ext>
                  </a:extLst>
                </a:gridCol>
                <a:gridCol w="968259">
                  <a:extLst>
                    <a:ext uri="{9D8B030D-6E8A-4147-A177-3AD203B41FA5}">
                      <a16:colId xmlns:a16="http://schemas.microsoft.com/office/drawing/2014/main" xmlns="" val="3501485815"/>
                    </a:ext>
                  </a:extLst>
                </a:gridCol>
              </a:tblGrid>
              <a:tr h="4041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PWM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7728387"/>
                  </a:ext>
                </a:extLst>
              </a:tr>
              <a:tr h="404170"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temperature difference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TW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TW" sz="2400" dirty="0">
                        <a:effectLst/>
                      </a:endParaRP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-100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-90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…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-10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+10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…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+90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+100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50996798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+8.0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203735487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…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…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…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alt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03358529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+0.4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12966654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+0.2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68829443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84069836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-0.2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30832551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-0.4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97776055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…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dirty="0">
                          <a:effectLst/>
                        </a:rPr>
                        <a:t>...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72210872"/>
                  </a:ext>
                </a:extLst>
              </a:tr>
              <a:tr h="404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-8.0</a:t>
                      </a:r>
                      <a:endParaRPr lang="zh-TW" sz="24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zh-TW" sz="24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918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9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xmlns="" id="{499EE32F-91C1-49DC-9E05-5B93345573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System flow chart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cdn.discordapp.com/attachments/857950470206521355/1108698982248624148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03" y="1303239"/>
            <a:ext cx="9203393" cy="54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右箭號 10"/>
          <p:cNvSpPr/>
          <p:nvPr/>
        </p:nvSpPr>
        <p:spPr>
          <a:xfrm>
            <a:off x="661355" y="2584957"/>
            <a:ext cx="827085" cy="489857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278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324 L -0.00143 0.15718 " pathEditMode="relative" rAng="0" ptsTypes="AA">
                                      <p:cBhvr>
                                        <p:cTn id="1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0.15717 L -0.00222 0.32315 " pathEditMode="relative" rAng="0" ptsTypes="AA">
                                      <p:cBhvr>
                                        <p:cTn id="1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32315 L -0.003 0.49537 " pathEditMode="relative" rAng="0" ptsTypes="AA">
                                      <p:cBhvr>
                                        <p:cTn id="1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49537 L 0.20976 0.49676 " pathEditMode="relative" rAng="0" ptsTypes="AA">
                                      <p:cBhvr>
                                        <p:cTn id="2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3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76 0.49676 L 0.21107 0.28171 " pathEditMode="relative" rAng="0" ptsTypes="AA">
                                      <p:cBhvr>
                                        <p:cTn id="2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07 0.28171 L 0.21107 0.06505 " pathEditMode="relative" rAng="0" ptsTypes="AA">
                                      <p:cBhvr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07 0.06505 L 0.43477 0.28009 " pathEditMode="relative" rAng="0" ptsTypes="AA">
                                      <p:cBhvr>
                                        <p:cTn id="35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5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477 0.28009 L 0.43477 0.06574 " pathEditMode="relative" rAng="0" ptsTypes="AA">
                                      <p:cBhvr>
                                        <p:cTn id="3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477 0.06574 L 0.58412 0.45046 " pathEditMode="relative" rAng="0" ptsTypes="AA">
                                      <p:cBhvr>
                                        <p:cTn id="4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412 0.45046 L 0.61185 0.23009 " pathEditMode="relative" rAng="0" ptsTypes="AA">
                                      <p:cBhvr>
                                        <p:cTn id="4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" y="-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85 0.23009 L -0.00625 0.5 " pathEditMode="relative" rAng="0" ptsTypes="AA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11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1" grpId="8" animBg="1"/>
      <p:bldP spid="11" grpId="9" animBg="1"/>
      <p:bldP spid="11" grpId="10" animBg="1"/>
      <p:bldP spid="11" grpId="11" animBg="1"/>
      <p:bldP spid="11" grpId="1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5A635B-0B14-4E1F-A4BA-DDDE9AEC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Experiment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B79ECF7-9D8A-4B85-B771-F05E31B5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33" y="1939864"/>
            <a:ext cx="5571931" cy="4469364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fan is placed approximately 40cm away from the subject, blowing towards the chest to neck area, to detect temperature changes.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normal fan with the same method, and compare the differences between the two.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MG_0402">
            <a:extLst>
              <a:ext uri="{FF2B5EF4-FFF2-40B4-BE49-F238E27FC236}">
                <a16:creationId xmlns:a16="http://schemas.microsoft.com/office/drawing/2014/main" xmlns="" id="{2D0687B1-49CC-486D-B39C-AEF6EE4CD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82" y="1857736"/>
            <a:ext cx="5403979" cy="4051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69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649BF06-D53F-4F6A-ABBC-BA95AAD7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8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Analysis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xmlns="" id="{96F0DDA2-8F3E-4C57-920C-9D09A2C9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8098"/>
            <a:ext cx="5974907" cy="441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0F92A72-7B65-4D23-8651-EE98F63DE4FE}"/>
              </a:ext>
            </a:extLst>
          </p:cNvPr>
          <p:cNvSpPr/>
          <p:nvPr/>
        </p:nvSpPr>
        <p:spPr>
          <a:xfrm>
            <a:off x="866898" y="3148479"/>
            <a:ext cx="1965033" cy="1310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810E77D-F696-49CE-BAF1-3D08475F6C13}"/>
              </a:ext>
            </a:extLst>
          </p:cNvPr>
          <p:cNvSpPr/>
          <p:nvPr/>
        </p:nvSpPr>
        <p:spPr>
          <a:xfrm>
            <a:off x="3613687" y="2992997"/>
            <a:ext cx="2191094" cy="1012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https://cdn.discordapp.com/attachments/857950470206521355/1108011992796647424/image.png">
            <a:extLst>
              <a:ext uri="{FF2B5EF4-FFF2-40B4-BE49-F238E27FC236}">
                <a16:creationId xmlns:a16="http://schemas.microsoft.com/office/drawing/2014/main" xmlns="" id="{0893F788-24C1-4EEE-BDD4-6B096F50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56" y="1878594"/>
            <a:ext cx="6059784" cy="44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9E10DFA4-D410-4234-9F56-0DA10D197D33}"/>
              </a:ext>
            </a:extLst>
          </p:cNvPr>
          <p:cNvSpPr txBox="1"/>
          <p:nvPr/>
        </p:nvSpPr>
        <p:spPr>
          <a:xfrm>
            <a:off x="1953748" y="6125125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temperature:32.78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2013C3B1-98EA-4E36-A093-3570964DFE6C}"/>
              </a:ext>
            </a:extLst>
          </p:cNvPr>
          <p:cNvSpPr txBox="1"/>
          <p:nvPr/>
        </p:nvSpPr>
        <p:spPr>
          <a:xfrm>
            <a:off x="8068409" y="6125591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temperature:34.36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B0A0F43F-3FB1-4DFC-9A2C-CE46A6291BB5}"/>
              </a:ext>
            </a:extLst>
          </p:cNvPr>
          <p:cNvSpPr txBox="1"/>
          <p:nvPr/>
        </p:nvSpPr>
        <p:spPr>
          <a:xfrm>
            <a:off x="1493661" y="1289312"/>
            <a:ext cx="919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two line charts illustrating variations at different temperatures.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83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4E24AEE-5902-4A8F-A1F1-715B23AA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Analysis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xmlns="" id="{7F0B92E6-811B-4AFC-A72F-E8B9AF53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84" y="1827056"/>
            <a:ext cx="6394087" cy="465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888FA79-6018-4BFC-AFFA-FA86CAB8E2F7}"/>
              </a:ext>
            </a:extLst>
          </p:cNvPr>
          <p:cNvSpPr/>
          <p:nvPr/>
        </p:nvSpPr>
        <p:spPr>
          <a:xfrm>
            <a:off x="3365231" y="2572138"/>
            <a:ext cx="2037194" cy="1366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D3E3C9EE-5ABE-4A3B-98C6-BB4620EA104F}"/>
              </a:ext>
            </a:extLst>
          </p:cNvPr>
          <p:cNvSpPr txBox="1"/>
          <p:nvPr/>
        </p:nvSpPr>
        <p:spPr>
          <a:xfrm>
            <a:off x="2659584" y="1455491"/>
            <a:ext cx="666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a line chart of commercially available fans.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xmlns="" id="{9E10DFA4-D410-4234-9F56-0DA10D197D33}"/>
              </a:ext>
            </a:extLst>
          </p:cNvPr>
          <p:cNvSpPr txBox="1"/>
          <p:nvPr/>
        </p:nvSpPr>
        <p:spPr>
          <a:xfrm>
            <a:off x="4821101" y="6351565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temperature:32.78</a:t>
            </a:r>
            <a:endParaRPr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165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5AAE9D4-9D9D-4B8E-8746-4B71847D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Result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D239D5D-3059-46AF-9607-615C22D6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fan trained with Q-learning spends more time on training, but as time progresses, it clearly outperforms typical commercially available fans in maintaining the optimal temperature.</a:t>
            </a:r>
          </a:p>
          <a:p>
            <a:pPr>
              <a:lnSpc>
                <a:spcPct val="12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TW" alt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97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97310"/>
            <a:ext cx="121919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107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Q&amp;A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/>
            </a:r>
            <a:b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74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00EDD19-6802-4EC3-95CE-CFFAB042CF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F3C847-CF63-40C6-896F-F01A02E1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Outline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xmlns="" id="{DB17E863-922E-4C26-BD64-E8FD41D286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32EAA013-6EF8-4A7B-82A1-8B89CEDC3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altLang="zh-TW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Motivation</a:t>
            </a: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altLang="zh-TW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Goal</a:t>
            </a: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altLang="zh-TW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Methods </a:t>
            </a:r>
            <a:r>
              <a:rPr lang="en-US" altLang="zh-TW" sz="32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 Materials</a:t>
            </a:r>
            <a:endParaRPr lang="en-US" altLang="zh-TW" sz="3200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altLang="zh-TW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Experiment</a:t>
            </a: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altLang="zh-TW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Analysis</a:t>
            </a:r>
          </a:p>
          <a:p>
            <a:pPr marL="457200" indent="-457200">
              <a:spcBef>
                <a:spcPts val="3000"/>
              </a:spcBef>
              <a:buFont typeface="+mj-lt"/>
              <a:buAutoNum type="arabicPeriod"/>
            </a:pPr>
            <a:r>
              <a:rPr lang="en-US" altLang="zh-TW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Result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2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38078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00A0936-4186-4BAF-A973-CE28756A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8DD71CF-91DD-4CA4-8EB0-5D8579D9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08" y="1535479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Fans on the market only consider ambient temperature and do not take into account the user's body temperature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speeds are limited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Unable to meet everyone's needs</a:t>
            </a:r>
          </a:p>
          <a:p>
            <a:endParaRPr lang="zh-TW" altLang="en-US" dirty="0"/>
          </a:p>
        </p:txBody>
      </p:sp>
      <p:graphicFrame>
        <p:nvGraphicFramePr>
          <p:cNvPr id="4" name="內容版面配置區 6">
            <a:extLst>
              <a:ext uri="{FF2B5EF4-FFF2-40B4-BE49-F238E27FC236}">
                <a16:creationId xmlns:a16="http://schemas.microsoft.com/office/drawing/2014/main" xmlns="" id="{7A459D2A-A932-4AE7-810F-EBC4FDA12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730027"/>
              </p:ext>
            </p:extLst>
          </p:nvPr>
        </p:nvGraphicFramePr>
        <p:xfrm>
          <a:off x="1767253" y="3974122"/>
          <a:ext cx="8255978" cy="25058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27989">
                  <a:extLst>
                    <a:ext uri="{9D8B030D-6E8A-4147-A177-3AD203B41FA5}">
                      <a16:colId xmlns:a16="http://schemas.microsoft.com/office/drawing/2014/main" xmlns="" val="2203758043"/>
                    </a:ext>
                  </a:extLst>
                </a:gridCol>
                <a:gridCol w="4127989">
                  <a:extLst>
                    <a:ext uri="{9D8B030D-6E8A-4147-A177-3AD203B41FA5}">
                      <a16:colId xmlns:a16="http://schemas.microsoft.com/office/drawing/2014/main" xmlns="" val="2116593691"/>
                    </a:ext>
                  </a:extLst>
                </a:gridCol>
              </a:tblGrid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Function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Commercially available fans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4241290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Fan speed limit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6042361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effectLst/>
                        </a:rPr>
                        <a:t>Temperature regulation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503119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Wifi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V/X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893931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personalize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502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26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14BAAF2-B81D-44DF-9F88-92A219D7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8543D51-1F10-4F15-AD18-5A660845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92" y="165857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personalized fan that automatically adjusts its airflow based on body temperature.</a:t>
            </a:r>
          </a:p>
        </p:txBody>
      </p:sp>
      <p:graphicFrame>
        <p:nvGraphicFramePr>
          <p:cNvPr id="6" name="內容版面配置區 6">
            <a:extLst>
              <a:ext uri="{FF2B5EF4-FFF2-40B4-BE49-F238E27FC236}">
                <a16:creationId xmlns:a16="http://schemas.microsoft.com/office/drawing/2014/main" xmlns="" id="{21B4BB20-D1AF-47DE-B73C-90401DD1D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301483"/>
              </p:ext>
            </p:extLst>
          </p:nvPr>
        </p:nvGraphicFramePr>
        <p:xfrm>
          <a:off x="1513171" y="2960315"/>
          <a:ext cx="8896920" cy="30360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48460">
                  <a:extLst>
                    <a:ext uri="{9D8B030D-6E8A-4147-A177-3AD203B41FA5}">
                      <a16:colId xmlns:a16="http://schemas.microsoft.com/office/drawing/2014/main" xmlns="" val="2203758043"/>
                    </a:ext>
                  </a:extLst>
                </a:gridCol>
                <a:gridCol w="4448460">
                  <a:extLst>
                    <a:ext uri="{9D8B030D-6E8A-4147-A177-3AD203B41FA5}">
                      <a16:colId xmlns:a16="http://schemas.microsoft.com/office/drawing/2014/main" xmlns="" val="1495557075"/>
                    </a:ext>
                  </a:extLst>
                </a:gridCol>
              </a:tblGrid>
              <a:tr h="607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Our fan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4241290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Fan speed limit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X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6042361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effectLst/>
                        </a:rPr>
                        <a:t>Temperature regulation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1503119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Wifi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4893931"/>
                  </a:ext>
                </a:extLst>
              </a:tr>
              <a:tr h="6072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personalize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V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502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86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06A8469-EA02-4DA4-B7C6-A38C4250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990" y="383786"/>
            <a:ext cx="10515600" cy="1325563"/>
          </a:xfrm>
        </p:spPr>
        <p:txBody>
          <a:bodyPr/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Methods</a:t>
            </a:r>
            <a:r>
              <a:rPr lang="zh-TW" altLang="en-US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 Materials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036E801-D0B7-40E1-8E3C-E7B58413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41" y="1928262"/>
            <a:ext cx="11646159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achieve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fan speeds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effects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fan?</a:t>
            </a:r>
          </a:p>
          <a:p>
            <a:pPr lvl="1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Hardware used in the project </a:t>
            </a:r>
          </a:p>
          <a:p>
            <a:pPr lvl="1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Using PWM</a:t>
            </a:r>
          </a:p>
          <a:p>
            <a:pPr lvl="1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Find the most suitable temperature for the user</a:t>
            </a:r>
          </a:p>
          <a:p>
            <a:pPr lvl="1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</a:p>
          <a:p>
            <a:pPr lvl="1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Design a suitable algorithm to train the fan</a:t>
            </a:r>
          </a:p>
          <a:p>
            <a:pPr lvl="1">
              <a:lnSpc>
                <a:spcPct val="210000"/>
              </a:lnSpc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05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E3C12E-E49F-4F35-AF54-19FF1504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Hardware used in the project-1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" name="Picture 2" descr="IMG_0406">
            <a:extLst>
              <a:ext uri="{FF2B5EF4-FFF2-40B4-BE49-F238E27FC236}">
                <a16:creationId xmlns:a16="http://schemas.microsoft.com/office/drawing/2014/main" xmlns="" id="{C593D1D6-5A60-442C-B1D2-658DACC277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r="12007" b="3404"/>
          <a:stretch>
            <a:fillRect/>
          </a:stretch>
        </p:blipFill>
        <p:spPr bwMode="auto">
          <a:xfrm rot="5400000">
            <a:off x="2351840" y="1360345"/>
            <a:ext cx="2559763" cy="37589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9D815F60-515E-4A4E-A12D-C560AAC52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608" y="1530962"/>
            <a:ext cx="2172003" cy="32580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xmlns="" id="{436534A8-B8A8-409F-9940-0FFE2D24EE88}"/>
              </a:ext>
            </a:extLst>
          </p:cNvPr>
          <p:cNvSpPr/>
          <p:nvPr/>
        </p:nvSpPr>
        <p:spPr>
          <a:xfrm>
            <a:off x="1933550" y="4788967"/>
            <a:ext cx="3396342" cy="14555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Mega2560</a:t>
            </a:r>
          </a:p>
          <a:p>
            <a:pPr algn="ctr"/>
            <a:endParaRPr lang="en-US" altLang="zh-TW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as a bridge between hardware and software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xmlns="" id="{9689F627-E5EF-4824-B6AE-2D94B13E63F7}"/>
              </a:ext>
            </a:extLst>
          </p:cNvPr>
          <p:cNvSpPr/>
          <p:nvPr/>
        </p:nvSpPr>
        <p:spPr>
          <a:xfrm>
            <a:off x="6847438" y="4788967"/>
            <a:ext cx="3396342" cy="14555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ESP-01S</a:t>
            </a:r>
          </a:p>
          <a:p>
            <a:pPr algn="ctr"/>
            <a:endParaRPr lang="en-US" altLang="zh-TW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mega2560 connect to 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17F6551-9BEB-45CC-97D7-F0537D96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Hardware used in the project-2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Picture 3" descr="IMG_0404">
            <a:extLst>
              <a:ext uri="{FF2B5EF4-FFF2-40B4-BE49-F238E27FC236}">
                <a16:creationId xmlns:a16="http://schemas.microsoft.com/office/drawing/2014/main" xmlns="" id="{C72EA429-6889-422A-8B43-E75CA551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7" t="15860" r="21707" b="41103"/>
          <a:stretch>
            <a:fillRect/>
          </a:stretch>
        </p:blipFill>
        <p:spPr bwMode="auto">
          <a:xfrm>
            <a:off x="1911158" y="1875972"/>
            <a:ext cx="3200400" cy="284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7" name="Picture 4" descr="IMG_0405">
            <a:extLst>
              <a:ext uri="{FF2B5EF4-FFF2-40B4-BE49-F238E27FC236}">
                <a16:creationId xmlns:a16="http://schemas.microsoft.com/office/drawing/2014/main" xmlns="" id="{D5B23A02-1A17-4FFC-BF6D-A7B31CBD3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t="12985" r="880" b="10127"/>
          <a:stretch>
            <a:fillRect/>
          </a:stretch>
        </p:blipFill>
        <p:spPr bwMode="auto">
          <a:xfrm>
            <a:off x="7357105" y="1766434"/>
            <a:ext cx="2811463" cy="2954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CD35327C-D480-42B1-903C-A90DEDC929DD}"/>
              </a:ext>
            </a:extLst>
          </p:cNvPr>
          <p:cNvSpPr/>
          <p:nvPr/>
        </p:nvSpPr>
        <p:spPr>
          <a:xfrm>
            <a:off x="1813187" y="5037300"/>
            <a:ext cx="3396342" cy="14555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L298N</a:t>
            </a:r>
          </a:p>
          <a:p>
            <a:pPr algn="ctr"/>
            <a:endParaRPr lang="en-US" altLang="zh-TW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the speed and direction of the fan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xmlns="" id="{20B9F654-112D-4816-A776-03EE715A4D77}"/>
              </a:ext>
            </a:extLst>
          </p:cNvPr>
          <p:cNvSpPr/>
          <p:nvPr/>
        </p:nvSpPr>
        <p:spPr>
          <a:xfrm>
            <a:off x="7064665" y="5037300"/>
            <a:ext cx="3396342" cy="145557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DS18B20</a:t>
            </a:r>
          </a:p>
          <a:p>
            <a:pPr algn="ctr"/>
            <a:endParaRPr lang="en-US" altLang="zh-TW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detect temperature</a:t>
            </a:r>
          </a:p>
        </p:txBody>
      </p:sp>
    </p:spTree>
    <p:extLst>
      <p:ext uri="{BB962C8B-B14F-4D97-AF65-F5344CB8AC3E}">
        <p14:creationId xmlns:p14="http://schemas.microsoft.com/office/powerpoint/2010/main" val="3286626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42F4172A-3555-4149-A3C9-8A65F898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414" y="4067399"/>
            <a:ext cx="9831172" cy="234347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F4792734-6CDC-4091-A3B5-A57007462273}"/>
              </a:ext>
            </a:extLst>
          </p:cNvPr>
          <p:cNvSpPr/>
          <p:nvPr/>
        </p:nvSpPr>
        <p:spPr>
          <a:xfrm>
            <a:off x="8014996" y="5971592"/>
            <a:ext cx="737118" cy="294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41EF0CD-8090-4A26-9F4C-70481733D6AB}"/>
              </a:ext>
            </a:extLst>
          </p:cNvPr>
          <p:cNvSpPr/>
          <p:nvPr/>
        </p:nvSpPr>
        <p:spPr>
          <a:xfrm>
            <a:off x="1324947" y="5971592"/>
            <a:ext cx="765110" cy="340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D37D1E8-0612-43AC-8307-A5C689FC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PWM</a:t>
            </a:r>
            <a:r>
              <a:rPr lang="en-US" altLang="zh-TW" b="1" dirty="0"/>
              <a:t>(Pulse-width modulation)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5AEE449-9B83-4F83-A517-271B89B1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output voltage by adjusting the duty cycle of the pulse waveform.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VDC= </a:t>
            </a:r>
            <a:r>
              <a:rPr lang="en-US" altLang="zh-TW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MaxVin</a:t>
            </a:r>
            <a:r>
              <a:rPr lang="en-US" altLang="zh-TW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  Duty Cycle</a:t>
            </a:r>
          </a:p>
          <a:p>
            <a:pPr marL="0" indent="0" algn="ctr">
              <a:buNone/>
            </a:pP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851DE43-7400-48F1-B4D5-BB46F0B624B8}"/>
              </a:ext>
            </a:extLst>
          </p:cNvPr>
          <p:cNvSpPr txBox="1"/>
          <p:nvPr/>
        </p:nvSpPr>
        <p:spPr>
          <a:xfrm>
            <a:off x="1259632" y="5958755"/>
            <a:ext cx="128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Duty cycle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AB08D45-5AE8-4E01-A597-5CA12693C11B}"/>
              </a:ext>
            </a:extLst>
          </p:cNvPr>
          <p:cNvSpPr txBox="1"/>
          <p:nvPr/>
        </p:nvSpPr>
        <p:spPr>
          <a:xfrm>
            <a:off x="7896807" y="5965173"/>
            <a:ext cx="128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Duty cycle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3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9EE32F-91C1-49DC-9E05-5B933455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 suitable temperature </a:t>
            </a:r>
            <a:endParaRPr lang="zh-TW" altLang="en-US" sz="54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27D6038D-3EB4-45E0-9B16-E4566D7A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060"/>
            <a:ext cx="11979499" cy="3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40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1335</Words>
  <Application>Microsoft Office PowerPoint</Application>
  <PresentationFormat>自訂</PresentationFormat>
  <Paragraphs>225</Paragraphs>
  <Slides>17</Slides>
  <Notes>17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Smart Fan Based on Reinforcement Learning and Its Applications</vt:lpstr>
      <vt:lpstr>Outline</vt:lpstr>
      <vt:lpstr>Motivation</vt:lpstr>
      <vt:lpstr>Goal</vt:lpstr>
      <vt:lpstr>Methods &amp; Materials</vt:lpstr>
      <vt:lpstr>Hardware used in the project-1</vt:lpstr>
      <vt:lpstr>Hardware used in the project-2</vt:lpstr>
      <vt:lpstr>PWM(Pulse-width modulation)</vt:lpstr>
      <vt:lpstr>Find  suitable temperature </vt:lpstr>
      <vt:lpstr>Q-learning </vt:lpstr>
      <vt:lpstr>Q-table</vt:lpstr>
      <vt:lpstr>PowerPoint 簡報</vt:lpstr>
      <vt:lpstr>Experiment</vt:lpstr>
      <vt:lpstr>Analysis</vt:lpstr>
      <vt:lpstr>Analysis</vt:lpstr>
      <vt:lpstr>Result</vt:lpstr>
      <vt:lpstr>Q&amp;A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基於強化學習的智能風扇及應用</dc:title>
  <dc:creator>陳政鴻</dc:creator>
  <cp:lastModifiedBy>user</cp:lastModifiedBy>
  <cp:revision>94</cp:revision>
  <dcterms:created xsi:type="dcterms:W3CDTF">2023-05-15T14:30:59Z</dcterms:created>
  <dcterms:modified xsi:type="dcterms:W3CDTF">2023-05-19T04:49:47Z</dcterms:modified>
</cp:coreProperties>
</file>