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72" r:id="rId2"/>
    <p:sldId id="259" r:id="rId3"/>
    <p:sldId id="275" r:id="rId4"/>
    <p:sldId id="276" r:id="rId5"/>
    <p:sldId id="277" r:id="rId6"/>
    <p:sldId id="278" r:id="rId7"/>
    <p:sldId id="299" r:id="rId8"/>
    <p:sldId id="279" r:id="rId9"/>
    <p:sldId id="265" r:id="rId10"/>
    <p:sldId id="266" r:id="rId11"/>
    <p:sldId id="267" r:id="rId12"/>
    <p:sldId id="268" r:id="rId13"/>
    <p:sldId id="281" r:id="rId14"/>
    <p:sldId id="300" r:id="rId15"/>
    <p:sldId id="282" r:id="rId16"/>
    <p:sldId id="301" r:id="rId17"/>
    <p:sldId id="302" r:id="rId18"/>
    <p:sldId id="303" r:id="rId19"/>
    <p:sldId id="309" r:id="rId20"/>
    <p:sldId id="317" r:id="rId21"/>
    <p:sldId id="326" r:id="rId22"/>
    <p:sldId id="344" r:id="rId23"/>
    <p:sldId id="346" r:id="rId24"/>
    <p:sldId id="343" r:id="rId25"/>
    <p:sldId id="284" r:id="rId26"/>
    <p:sldId id="285" r:id="rId27"/>
    <p:sldId id="286" r:id="rId28"/>
    <p:sldId id="287" r:id="rId29"/>
    <p:sldId id="288" r:id="rId30"/>
    <p:sldId id="335" r:id="rId31"/>
    <p:sldId id="305" r:id="rId32"/>
    <p:sldId id="34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C7AFB-9245-4B4D-AD90-EA2580088C99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F72BA-B282-A74F-B267-E97C29A8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5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、讲解什么是外部样式表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、介绍</a:t>
            </a:r>
            <a:r>
              <a:rPr lang="en-US" altLang="zh-CN" dirty="0"/>
              <a:t>HTML</a:t>
            </a:r>
            <a:r>
              <a:rPr lang="zh-CN" altLang="en-US" dirty="0"/>
              <a:t>引入外部样式表的两种方法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、标红的重点强调下，其他的可以略讲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教员可以打开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Photoshop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工具，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演示如何获取颜色值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2CD08B-D38A-46D8-B8F0-B146865F4D6D}" type="slidenum">
              <a:rPr lang="zh-CN" altLang="en-US"/>
              <a:t>21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强调实际网页</a:t>
            </a:r>
            <a:r>
              <a:rPr lang="zh-CN" altLang="en-US" b="0" dirty="0">
                <a:ea typeface="宋体" panose="02010600030101010101" pitchFamily="2" charset="-122"/>
              </a:rPr>
              <a:t>开发中通常只设置两种状态，一是</a:t>
            </a:r>
            <a:r>
              <a:rPr lang="en-US" altLang="zh-CN" b="0" dirty="0">
                <a:ea typeface="宋体" panose="02010600030101010101" pitchFamily="2" charset="-122"/>
              </a:rPr>
              <a:t>a</a:t>
            </a:r>
            <a:r>
              <a:rPr lang="en-US" altLang="en-US" sz="1200" b="0" kern="1200" dirty="0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{color:#333;}</a:t>
            </a:r>
            <a:r>
              <a:rPr lang="zh-CN" altLang="en-US" sz="1200" b="0" kern="1200" dirty="0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，一是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a:hover {	color:#B46210;}</a:t>
            </a:r>
            <a:endParaRPr lang="zh-CN" altLang="en-US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 err="1"/>
              <a:t>xxxxxxx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教学指导；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总结部分</a:t>
            </a:r>
            <a:r>
              <a:rPr lang="zh-CN" altLang="zh-CN">
                <a:ea typeface="宋体" panose="02010600030101010101" pitchFamily="2" charset="-122"/>
              </a:rPr>
              <a:t>主要达到以下几个目的：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zh-CN" altLang="zh-CN" b="1">
                <a:ea typeface="宋体" panose="02010600030101010101" pitchFamily="2" charset="-122"/>
              </a:rPr>
              <a:t>回顾内容</a:t>
            </a:r>
            <a:r>
              <a:rPr lang="zh-CN" altLang="en-US" b="1">
                <a:ea typeface="宋体" panose="02010600030101010101" pitchFamily="2" charset="-122"/>
              </a:rPr>
              <a:t>。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注意与</a:t>
            </a:r>
            <a:r>
              <a:rPr lang="zh-CN" altLang="zh-CN">
                <a:solidFill>
                  <a:srgbClr val="C00000"/>
                </a:solidFill>
                <a:ea typeface="宋体" panose="02010600030101010101" pitchFamily="2" charset="-122"/>
              </a:rPr>
              <a:t>与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本章任务和目标</a:t>
            </a:r>
            <a:r>
              <a:rPr lang="zh-CN" altLang="zh-CN">
                <a:solidFill>
                  <a:srgbClr val="C00000"/>
                </a:solidFill>
                <a:ea typeface="宋体" panose="02010600030101010101" pitchFamily="2" charset="-122"/>
              </a:rPr>
              <a:t>不一样。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本章任务和目标是</a:t>
            </a:r>
            <a:r>
              <a:rPr lang="zh-CN" altLang="zh-CN">
                <a:ea typeface="宋体" panose="02010600030101010101" pitchFamily="2" charset="-122"/>
              </a:rPr>
              <a:t>是强调</a:t>
            </a:r>
            <a:r>
              <a:rPr lang="zh-CN" altLang="en-US">
                <a:ea typeface="宋体" panose="02010600030101010101" pitchFamily="2" charset="-122"/>
              </a:rPr>
              <a:t>内容概貌，学到技术，告知要学习什么；总结时，</a:t>
            </a:r>
            <a:r>
              <a:rPr lang="zh-CN" altLang="zh-CN">
                <a:ea typeface="宋体" panose="02010600030101010101" pitchFamily="2" charset="-122"/>
              </a:rPr>
              <a:t>要格外强调观点，把每一</a:t>
            </a:r>
            <a:r>
              <a:rPr lang="zh-CN" altLang="en-US">
                <a:ea typeface="宋体" panose="02010600030101010101" pitchFamily="2" charset="-122"/>
              </a:rPr>
              <a:t>个知识点</a:t>
            </a:r>
            <a:r>
              <a:rPr lang="zh-CN" altLang="zh-CN">
                <a:ea typeface="宋体" panose="02010600030101010101" pitchFamily="2" charset="-122"/>
              </a:rPr>
              <a:t>的观点</a:t>
            </a:r>
            <a:r>
              <a:rPr lang="zh-CN" altLang="en-US">
                <a:ea typeface="宋体" panose="02010600030101010101" pitchFamily="2" charset="-122"/>
              </a:rPr>
              <a:t>结论</a:t>
            </a:r>
            <a:r>
              <a:rPr lang="zh-CN" altLang="zh-CN">
                <a:ea typeface="宋体" panose="02010600030101010101" pitchFamily="2" charset="-122"/>
              </a:rPr>
              <a:t>都尽量突出出来。</a:t>
            </a:r>
            <a:endParaRPr lang="en-US" altLang="zh-CN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</a:rPr>
              <a:t>2</a:t>
            </a:r>
            <a:r>
              <a:rPr lang="zh-CN" altLang="en-US" b="1">
                <a:ea typeface="宋体" panose="02010600030101010101" pitchFamily="2" charset="-122"/>
              </a:rPr>
              <a:t>、</a:t>
            </a:r>
            <a:r>
              <a:rPr lang="zh-CN" altLang="zh-CN" b="1">
                <a:ea typeface="宋体" panose="02010600030101010101" pitchFamily="2" charset="-122"/>
              </a:rPr>
              <a:t>整理逻辑</a:t>
            </a:r>
            <a:r>
              <a:rPr lang="zh-CN" altLang="en-US" b="1">
                <a:ea typeface="宋体" panose="02010600030101010101" pitchFamily="2" charset="-122"/>
              </a:rPr>
              <a:t>。</a:t>
            </a:r>
            <a:r>
              <a:rPr lang="zh-CN" altLang="zh-CN">
                <a:ea typeface="宋体" panose="02010600030101010101" pitchFamily="2" charset="-122"/>
              </a:rPr>
              <a:t>还应该把观点之间的逻辑联系梳理出来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r>
              <a:rPr lang="zh-CN" altLang="zh-CN">
                <a:ea typeface="宋体" panose="02010600030101010101" pitchFamily="2" charset="-122"/>
              </a:rPr>
              <a:t>从而使</a:t>
            </a:r>
            <a:r>
              <a:rPr lang="zh-CN" altLang="en-US">
                <a:ea typeface="宋体" panose="02010600030101010101" pitchFamily="2" charset="-122"/>
              </a:rPr>
              <a:t>知识</a:t>
            </a:r>
            <a:r>
              <a:rPr lang="zh-CN" altLang="zh-CN">
                <a:ea typeface="宋体" panose="02010600030101010101" pitchFamily="2" charset="-122"/>
              </a:rPr>
              <a:t>系统化、逻辑化。要帮助</a:t>
            </a:r>
            <a:r>
              <a:rPr lang="zh-CN" altLang="en-US">
                <a:ea typeface="宋体" panose="02010600030101010101" pitchFamily="2" charset="-122"/>
              </a:rPr>
              <a:t>学员</a:t>
            </a:r>
            <a:r>
              <a:rPr lang="zh-CN" altLang="zh-CN">
                <a:ea typeface="宋体" panose="02010600030101010101" pitchFamily="2" charset="-122"/>
              </a:rPr>
              <a:t>整清逻辑是总结的一大任务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0B0B1C-76B9-403A-B144-E528BFF32123}" type="slidenum">
              <a:rPr lang="zh-CN" altLang="en-US" smtClean="0"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教学指导；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总结部分</a:t>
            </a:r>
            <a:r>
              <a:rPr lang="zh-CN" altLang="zh-CN">
                <a:ea typeface="宋体" panose="02010600030101010101" pitchFamily="2" charset="-122"/>
              </a:rPr>
              <a:t>主要达到以下几个目的：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zh-CN" altLang="zh-CN" b="1">
                <a:ea typeface="宋体" panose="02010600030101010101" pitchFamily="2" charset="-122"/>
              </a:rPr>
              <a:t>回顾内容</a:t>
            </a:r>
            <a:r>
              <a:rPr lang="zh-CN" altLang="en-US" b="1">
                <a:ea typeface="宋体" panose="02010600030101010101" pitchFamily="2" charset="-122"/>
              </a:rPr>
              <a:t>。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注意与</a:t>
            </a:r>
            <a:r>
              <a:rPr lang="zh-CN" altLang="zh-CN">
                <a:solidFill>
                  <a:srgbClr val="C00000"/>
                </a:solidFill>
                <a:ea typeface="宋体" panose="02010600030101010101" pitchFamily="2" charset="-122"/>
              </a:rPr>
              <a:t>与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本章任务和目标</a:t>
            </a:r>
            <a:r>
              <a:rPr lang="zh-CN" altLang="zh-CN">
                <a:solidFill>
                  <a:srgbClr val="C00000"/>
                </a:solidFill>
                <a:ea typeface="宋体" panose="02010600030101010101" pitchFamily="2" charset="-122"/>
              </a:rPr>
              <a:t>不一样。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</a:rPr>
              <a:t>本章任务和目标是</a:t>
            </a:r>
            <a:r>
              <a:rPr lang="zh-CN" altLang="zh-CN">
                <a:ea typeface="宋体" panose="02010600030101010101" pitchFamily="2" charset="-122"/>
              </a:rPr>
              <a:t>是强调</a:t>
            </a:r>
            <a:r>
              <a:rPr lang="zh-CN" altLang="en-US">
                <a:ea typeface="宋体" panose="02010600030101010101" pitchFamily="2" charset="-122"/>
              </a:rPr>
              <a:t>内容概貌，学到技术，告知要学习什么；总结时，</a:t>
            </a:r>
            <a:r>
              <a:rPr lang="zh-CN" altLang="zh-CN">
                <a:ea typeface="宋体" panose="02010600030101010101" pitchFamily="2" charset="-122"/>
              </a:rPr>
              <a:t>要格外强调观点，把每一</a:t>
            </a:r>
            <a:r>
              <a:rPr lang="zh-CN" altLang="en-US">
                <a:ea typeface="宋体" panose="02010600030101010101" pitchFamily="2" charset="-122"/>
              </a:rPr>
              <a:t>个知识点</a:t>
            </a:r>
            <a:r>
              <a:rPr lang="zh-CN" altLang="zh-CN">
                <a:ea typeface="宋体" panose="02010600030101010101" pitchFamily="2" charset="-122"/>
              </a:rPr>
              <a:t>的观点</a:t>
            </a:r>
            <a:r>
              <a:rPr lang="zh-CN" altLang="en-US">
                <a:ea typeface="宋体" panose="02010600030101010101" pitchFamily="2" charset="-122"/>
              </a:rPr>
              <a:t>结论</a:t>
            </a:r>
            <a:r>
              <a:rPr lang="zh-CN" altLang="zh-CN">
                <a:ea typeface="宋体" panose="02010600030101010101" pitchFamily="2" charset="-122"/>
              </a:rPr>
              <a:t>都尽量突出出来。</a:t>
            </a:r>
            <a:endParaRPr lang="en-US" altLang="zh-CN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</a:rPr>
              <a:t>2</a:t>
            </a:r>
            <a:r>
              <a:rPr lang="zh-CN" altLang="en-US" b="1">
                <a:ea typeface="宋体" panose="02010600030101010101" pitchFamily="2" charset="-122"/>
              </a:rPr>
              <a:t>、</a:t>
            </a:r>
            <a:r>
              <a:rPr lang="zh-CN" altLang="zh-CN" b="1">
                <a:ea typeface="宋体" panose="02010600030101010101" pitchFamily="2" charset="-122"/>
              </a:rPr>
              <a:t>整理逻辑</a:t>
            </a:r>
            <a:r>
              <a:rPr lang="zh-CN" altLang="en-US" b="1">
                <a:ea typeface="宋体" panose="02010600030101010101" pitchFamily="2" charset="-122"/>
              </a:rPr>
              <a:t>。</a:t>
            </a:r>
            <a:r>
              <a:rPr lang="zh-CN" altLang="zh-CN">
                <a:ea typeface="宋体" panose="02010600030101010101" pitchFamily="2" charset="-122"/>
              </a:rPr>
              <a:t>还应该把观点之间的逻辑联系梳理出来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r>
              <a:rPr lang="zh-CN" altLang="zh-CN">
                <a:ea typeface="宋体" panose="02010600030101010101" pitchFamily="2" charset="-122"/>
              </a:rPr>
              <a:t>从而使</a:t>
            </a:r>
            <a:r>
              <a:rPr lang="zh-CN" altLang="en-US">
                <a:ea typeface="宋体" panose="02010600030101010101" pitchFamily="2" charset="-122"/>
              </a:rPr>
              <a:t>知识</a:t>
            </a:r>
            <a:r>
              <a:rPr lang="zh-CN" altLang="zh-CN">
                <a:ea typeface="宋体" panose="02010600030101010101" pitchFamily="2" charset="-122"/>
              </a:rPr>
              <a:t>系统化、逻辑化。要帮助</a:t>
            </a:r>
            <a:r>
              <a:rPr lang="zh-CN" altLang="en-US">
                <a:ea typeface="宋体" panose="02010600030101010101" pitchFamily="2" charset="-122"/>
              </a:rPr>
              <a:t>学员</a:t>
            </a:r>
            <a:r>
              <a:rPr lang="zh-CN" altLang="zh-CN">
                <a:ea typeface="宋体" panose="02010600030101010101" pitchFamily="2" charset="-122"/>
              </a:rPr>
              <a:t>整清逻辑是总结的一大任务</a:t>
            </a:r>
            <a:r>
              <a:rPr lang="zh-CN" altLang="en-US">
                <a:ea typeface="宋体" panose="02010600030101010101" pitchFamily="2" charset="-122"/>
              </a:rPr>
              <a:t>。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0B0B1C-76B9-403A-B144-E528BFF32123}" type="slidenum">
              <a:rPr lang="zh-CN" altLang="en-US" smtClean="0"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、首先介绍三种选择器，然后讲解标签选择器，说明什么是标签选择器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、然后实例，边演示边讲解，演示如何在</a:t>
            </a:r>
            <a:r>
              <a:rPr lang="en-US" altLang="zh-CN" dirty="0"/>
              <a:t>HTML</a:t>
            </a:r>
            <a:r>
              <a:rPr lang="zh-CN" altLang="en-US" dirty="0"/>
              <a:t>中创建</a:t>
            </a:r>
            <a:r>
              <a:rPr lang="en-US" altLang="zh-CN" dirty="0"/>
              <a:t>CSS</a:t>
            </a:r>
            <a:r>
              <a:rPr lang="zh-CN" altLang="en-US" dirty="0"/>
              <a:t>样式及如何创建标签选择器，</a:t>
            </a:r>
            <a:r>
              <a:rPr lang="en-US" altLang="zh-CN" dirty="0"/>
              <a:t>HTML</a:t>
            </a:r>
            <a:r>
              <a:rPr lang="zh-CN" altLang="en-US" dirty="0"/>
              <a:t>如何应用标签选择器，最后在浏览器中查看页面效果，说明标签选择器声明后立即对标签产生作用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、最后总结标签选择器的语法结构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、讲解一些特殊的实现效果，单纯使用标签选择器不能实现，从而引出类选择器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、对比标签选择器进行讲解，强调选择器名称不一样，再讲解如何在</a:t>
            </a:r>
            <a:r>
              <a:rPr lang="en-US" altLang="zh-CN" dirty="0"/>
              <a:t>HTML</a:t>
            </a:r>
            <a:r>
              <a:rPr lang="zh-CN" altLang="en-US" dirty="0"/>
              <a:t>标签中应用类选择器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、最后实例，边演示边讲解，演示如何在</a:t>
            </a:r>
            <a:r>
              <a:rPr lang="en-US" altLang="zh-CN" dirty="0"/>
              <a:t>HTML</a:t>
            </a:r>
            <a:r>
              <a:rPr lang="zh-CN" altLang="en-US" dirty="0"/>
              <a:t>中创建类选择器，以及</a:t>
            </a:r>
            <a:r>
              <a:rPr lang="en-US" altLang="zh-CN" dirty="0"/>
              <a:t>HTML</a:t>
            </a:r>
            <a:r>
              <a:rPr lang="zh-CN" altLang="en-US" dirty="0"/>
              <a:t>如何应用类选择器，最后在浏览器中查看页面效果，说明类选择器在网页中的应用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、对比类选对器和标签选择器讲解</a:t>
            </a:r>
            <a:r>
              <a:rPr lang="en-US" altLang="zh-CN" dirty="0"/>
              <a:t>ID</a:t>
            </a:r>
            <a:r>
              <a:rPr lang="zh-CN" altLang="en-US" dirty="0"/>
              <a:t>选择器的语法结构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、强调</a:t>
            </a:r>
            <a:r>
              <a:rPr lang="en-US" altLang="zh-CN" dirty="0"/>
              <a:t>ID</a:t>
            </a:r>
            <a:r>
              <a:rPr lang="zh-CN" altLang="en-US" dirty="0"/>
              <a:t>选择器的名称就是</a:t>
            </a:r>
            <a:r>
              <a:rPr lang="en-US" altLang="zh-CN" dirty="0"/>
              <a:t>HTML</a:t>
            </a:r>
            <a:r>
              <a:rPr lang="zh-CN" altLang="en-US" dirty="0"/>
              <a:t>中标签</a:t>
            </a:r>
            <a:r>
              <a:rPr lang="zh-CN" altLang="en-US" baseline="0" dirty="0"/>
              <a:t>的</a:t>
            </a:r>
            <a:r>
              <a:rPr lang="en-US" altLang="zh-CN" baseline="0" dirty="0"/>
              <a:t>ID</a:t>
            </a:r>
            <a:r>
              <a:rPr lang="zh-CN" altLang="en-US" baseline="0" dirty="0"/>
              <a:t>名称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、最后实例，边演示边讲解，演示如何在</a:t>
            </a:r>
            <a:r>
              <a:rPr lang="en-US" altLang="zh-CN" dirty="0"/>
              <a:t>HTML</a:t>
            </a:r>
            <a:r>
              <a:rPr lang="zh-CN" altLang="en-US" dirty="0"/>
              <a:t>中创建</a:t>
            </a:r>
            <a:r>
              <a:rPr lang="en-US" altLang="zh-CN" dirty="0"/>
              <a:t>ID</a:t>
            </a:r>
            <a:r>
              <a:rPr lang="zh-CN" altLang="en-US" dirty="0"/>
              <a:t>选择器，以及在</a:t>
            </a:r>
            <a:r>
              <a:rPr lang="en-US" altLang="zh-CN" dirty="0"/>
              <a:t>HTML</a:t>
            </a:r>
            <a:r>
              <a:rPr lang="zh-CN" altLang="en-US" dirty="0"/>
              <a:t>如何设置</a:t>
            </a:r>
            <a:r>
              <a:rPr lang="en-US" altLang="zh-CN" dirty="0"/>
              <a:t>ID</a:t>
            </a:r>
            <a:r>
              <a:rPr lang="zh-CN" altLang="en-US" dirty="0"/>
              <a:t>，最后在浏览器中查看页面效果，说明</a:t>
            </a:r>
            <a:r>
              <a:rPr lang="en-US" altLang="zh-CN" dirty="0"/>
              <a:t>ID</a:t>
            </a:r>
            <a:r>
              <a:rPr lang="zh-CN" altLang="en-US" dirty="0"/>
              <a:t>选择器如何应用到对应的标签中，以及</a:t>
            </a:r>
            <a:r>
              <a:rPr lang="en-US" altLang="zh-CN" dirty="0"/>
              <a:t>ID</a:t>
            </a:r>
            <a:r>
              <a:rPr lang="zh-CN" altLang="en-US" dirty="0"/>
              <a:t>选择器在网页中的应用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介绍在</a:t>
            </a:r>
            <a:r>
              <a:rPr lang="en-US" altLang="zh-CN" dirty="0"/>
              <a:t>HTML</a:t>
            </a:r>
            <a:r>
              <a:rPr lang="zh-CN" altLang="en-US" dirty="0"/>
              <a:t>引入</a:t>
            </a:r>
            <a:r>
              <a:rPr lang="en-US" altLang="zh-CN" dirty="0"/>
              <a:t>CSS</a:t>
            </a:r>
            <a:r>
              <a:rPr lang="zh-CN" altLang="en-US" dirty="0"/>
              <a:t>样式表有</a:t>
            </a:r>
            <a:r>
              <a:rPr lang="en-US" altLang="zh-CN" dirty="0"/>
              <a:t>3</a:t>
            </a:r>
            <a:r>
              <a:rPr lang="zh-CN" altLang="en-US" dirty="0"/>
              <a:t>种方法即可，后面详细讲解各种方法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、讲解使用</a:t>
            </a:r>
            <a:r>
              <a:rPr lang="en-US" altLang="zh-CN" dirty="0"/>
              <a:t>style</a:t>
            </a:r>
            <a:r>
              <a:rPr lang="zh-CN" altLang="en-US" dirty="0"/>
              <a:t>属性在标签</a:t>
            </a:r>
            <a:r>
              <a:rPr lang="zh-CN" altLang="en-US" baseline="0" dirty="0"/>
              <a:t>中引入</a:t>
            </a:r>
            <a:r>
              <a:rPr lang="en-US" altLang="zh-CN" baseline="0" dirty="0"/>
              <a:t>CSS</a:t>
            </a:r>
            <a:r>
              <a:rPr lang="zh-CN" altLang="en-US" baseline="0" dirty="0"/>
              <a:t>样式的用法</a:t>
            </a:r>
            <a:endParaRPr lang="en-US" altLang="zh-CN" baseline="0" dirty="0"/>
          </a:p>
          <a:p>
            <a:r>
              <a:rPr lang="en-US" altLang="zh-CN" baseline="0" dirty="0"/>
              <a:t>2</a:t>
            </a:r>
            <a:r>
              <a:rPr lang="zh-CN" altLang="en-US" baseline="0" dirty="0"/>
              <a:t>、说明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使用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style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属性设置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样式仅对当前的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标签起作为，并且是写在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HTML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标签中的</a:t>
            </a:r>
            <a:endParaRPr lang="en-US" altLang="zh-CN" sz="1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、总结说明这种方式不能起到内容与表现相分离，本质上没有体现出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CSS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的优势，因此不推荐使用。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、讲解什么是内部样式表，说明前面的例子全部都是使用了内部样式表</a:t>
            </a:r>
            <a:endParaRPr lang="en-US" altLang="zh-CN" baseline="0" dirty="0"/>
          </a:p>
          <a:p>
            <a:r>
              <a:rPr lang="en-US" altLang="zh-CN" baseline="0" dirty="0"/>
              <a:t>2</a:t>
            </a:r>
            <a:r>
              <a:rPr lang="zh-CN" altLang="en-US" baseline="0" dirty="0"/>
              <a:t>、讲解使用内部样式表的优点和缺点</a:t>
            </a:r>
            <a:endParaRPr lang="en-US" altLang="zh-CN" baseline="0" dirty="0"/>
          </a:p>
          <a:p>
            <a:r>
              <a:rPr lang="en-US" altLang="zh-CN" baseline="0" dirty="0"/>
              <a:t>3</a:t>
            </a:r>
            <a:r>
              <a:rPr lang="zh-CN" altLang="en-US" baseline="0" dirty="0"/>
              <a:t>、最后总结引出外部样式表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CD5F-4784-7ACA-F74D-D57B4AE39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2655E-8941-3CE2-9C1A-B3CCB74D6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D3271-F659-E99B-09E3-113AD844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1931-5A01-4049-BFE0-624D2A0D086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7EB9C-AB79-6ABA-1F36-B4A26CD2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04FD0-3FFF-5114-8246-ECCF0162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6819-B070-DA48-8A51-D99C6CAB5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6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90A1-16A3-30B8-2556-5382CBE5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96890-9623-659A-B579-29CD2D068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DA9E5-5BF5-3FA9-B692-9AEF7C88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1931-5A01-4049-BFE0-624D2A0D086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AC158-CD8E-7462-12B8-5716CA28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E1474-DB6C-2663-E97A-BC8F587B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6819-B070-DA48-8A51-D99C6CAB5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0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48127-9326-EDCC-D638-15A32D903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45B3E-547E-D853-9224-AF831A22B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14EE7-6308-F92D-A0CC-7BE47408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1931-5A01-4049-BFE0-624D2A0D086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8B828-6F29-67AF-B7B5-D0206E73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2D560-4210-4792-439B-FDE5FF65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6819-B070-DA48-8A51-D99C6CAB5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24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056005" y="365125"/>
            <a:ext cx="8519160" cy="72961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Heiti SC" panose="02000000000000000000" charset="-122"/>
                <a:ea typeface="Heiti SC" panose="02000000000000000000" charset="-122"/>
              </a:defRPr>
            </a:lvl1pPr>
          </a:lstStyle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iti SC" panose="02000000000000000000" charset="-122"/>
                <a:ea typeface="Heiti SC" panose="02000000000000000000" charset="-122"/>
              </a:defRPr>
            </a:lvl1pPr>
            <a:lvl2pPr>
              <a:defRPr>
                <a:latin typeface="Heiti SC" panose="02000000000000000000" charset="-122"/>
                <a:ea typeface="Heiti SC" panose="02000000000000000000" charset="-122"/>
              </a:defRPr>
            </a:lvl2pPr>
            <a:lvl3pPr>
              <a:defRPr>
                <a:latin typeface="Heiti SC" panose="02000000000000000000" charset="-122"/>
                <a:ea typeface="Heiti SC" panose="02000000000000000000" charset="-122"/>
              </a:defRPr>
            </a:lvl3pPr>
            <a:lvl4pPr>
              <a:defRPr>
                <a:latin typeface="Heiti SC" panose="02000000000000000000" charset="-122"/>
                <a:ea typeface="Heiti SC" panose="02000000000000000000" charset="-122"/>
              </a:defRPr>
            </a:lvl4pPr>
            <a:lvl5pPr>
              <a:defRPr>
                <a:latin typeface="Heiti SC" panose="02000000000000000000" charset="-122"/>
                <a:ea typeface="Heiti SC" panose="02000000000000000000" charset="-122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8" name="矩形 47"/>
          <p:cNvSpPr/>
          <p:nvPr userDrawn="1"/>
        </p:nvSpPr>
        <p:spPr>
          <a:xfrm>
            <a:off x="-1219010" y="403690"/>
            <a:ext cx="1948184" cy="505726"/>
          </a:xfrm>
          <a:prstGeom prst="rect">
            <a:avLst/>
          </a:prstGeom>
          <a:solidFill>
            <a:srgbClr val="FF4B4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953" y="1453700"/>
            <a:ext cx="79022" cy="2822222"/>
          </a:xfrm>
          <a:prstGeom prst="rect">
            <a:avLst/>
          </a:prstGeom>
        </p:spPr>
      </p:pic>
      <p:pic>
        <p:nvPicPr>
          <p:cNvPr id="27" name="图形 2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6799" y="319298"/>
            <a:ext cx="200025" cy="1066800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769447" y="5823078"/>
            <a:ext cx="1295400" cy="666750"/>
          </a:xfrm>
          <a:prstGeom prst="rect">
            <a:avLst/>
          </a:prstGeom>
        </p:spPr>
      </p:pic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244918" y="6151678"/>
            <a:ext cx="1047750" cy="1047750"/>
          </a:xfrm>
          <a:prstGeom prst="rect">
            <a:avLst/>
          </a:prstGeom>
        </p:spPr>
      </p:pic>
      <p:pic>
        <p:nvPicPr>
          <p:cNvPr id="2" name="Picture 1" descr="jiangren-logo-sm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84385" y="267335"/>
            <a:ext cx="2062480" cy="60325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4466762" y="6399508"/>
            <a:ext cx="3250333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986882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522E-8E6D-D3E6-4BCA-DCE56E7B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E9875-FD4D-310A-EC21-1E355EC96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FD1AF-1698-3E3B-68D7-EC9B02B5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1931-5A01-4049-BFE0-624D2A0D086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CE183-FCB4-3055-D7CB-088E540B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1E221-949B-D165-3283-5DB0A175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6819-B070-DA48-8A51-D99C6CAB5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6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4C62-2DAE-90DB-CCD3-283DD7B2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4A17C-6262-A564-D469-9BF753D48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1EB2-AE53-B9A5-C1AC-0685966C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1931-5A01-4049-BFE0-624D2A0D086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3F9D6-841D-5D49-9DF0-CA0D3DFDF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D401D-DE38-22C5-C04B-14ABE8C1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6819-B070-DA48-8A51-D99C6CAB5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4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E4B41-C3B2-60BE-1D21-E1DDD2CE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FD679-63A5-FB48-02FA-895B54A21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36B05-B595-7134-4771-8A02F6C0A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5AF35-9CB8-E864-140D-E2BFB88D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1931-5A01-4049-BFE0-624D2A0D086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79229-5A2D-2B63-1BD0-6C1C6084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AE1EB-E069-B12E-2935-1AF1A7D4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6819-B070-DA48-8A51-D99C6CAB5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9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2DB5-E601-5CF6-54C3-43808CFD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4988C-2C65-71C0-FF51-E8A023FC7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78FC2-C4E1-5AED-B0C5-C4DDC5C31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90BDF-CDAB-3C9A-717D-98DA4BEC2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4A2D8-F9AB-8C00-A4D0-A3FAA29CB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BDF497-A03D-F2B4-ECA9-2AC07CCC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1931-5A01-4049-BFE0-624D2A0D086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F3B04-0E8C-755B-9ED4-7E701E69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FDBF5-AC87-4D72-03EB-ABBE3F7D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6819-B070-DA48-8A51-D99C6CAB5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5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3911-B90D-566A-730F-7E536A71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D04CA-0AE7-E935-56C2-8367B091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1931-5A01-4049-BFE0-624D2A0D086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F6A8C-9FCA-2B8D-9444-DC06E2D4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B4E64-6646-7F33-83D5-4EF823EF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6819-B070-DA48-8A51-D99C6CAB5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2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513FA8-D5AF-574B-35F0-F0EA348B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1931-5A01-4049-BFE0-624D2A0D086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D73056-A67A-C9E6-90E7-39C70458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60E24-543A-E368-B99D-DCEC0C63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6819-B070-DA48-8A51-D99C6CAB5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2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9850-B955-9BD6-03E7-39D8B56D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3563B-8FA4-900A-F0DA-49C65D03C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B5AD5-9FBF-D156-8734-AE8FBC2C3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912D4-1A8C-AC38-0390-5CC6799C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1931-5A01-4049-BFE0-624D2A0D086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A2BD6-473A-DF14-0034-B8B3FFA7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C2203-E8AA-3706-CFBE-59D4D075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6819-B070-DA48-8A51-D99C6CAB5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3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7733-9BB7-8281-CD7C-2D46DE75A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740865-F670-59A8-650A-9CE66DEC3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7A542-FB49-D06D-0FAF-A69575B69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5C356-D2BA-A72B-639A-CFABD721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1931-5A01-4049-BFE0-624D2A0D086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5983C-B50E-B63E-C158-AD297019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BCA9A-842E-0A54-1BA0-EF430AAA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6819-B070-DA48-8A51-D99C6CAB5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28A7E-226A-711A-0075-D9BC01B3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47781-B11D-5F62-A521-C6A9B0B41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1CCF3-8904-5A20-3448-E57CAD3FF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01931-5A01-4049-BFE0-624D2A0D086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9EAA8-57BC-1CDA-B119-5853F012C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F18E7-379B-4E30-F7BE-2D14D3785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86819-B070-DA48-8A51-D99C6CAB5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6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5.png"/><Relationship Id="rId3" Type="http://schemas.openxmlformats.org/officeDocument/2006/relationships/image" Target="../media/image1.emf"/><Relationship Id="rId7" Type="http://schemas.openxmlformats.org/officeDocument/2006/relationships/image" Target="../media/image9.emf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11" Type="http://schemas.openxmlformats.org/officeDocument/2006/relationships/image" Target="../media/image13.png"/><Relationship Id="rId5" Type="http://schemas.openxmlformats.org/officeDocument/2006/relationships/image" Target="../media/image7.emf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emf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413068"/>
                </a:solidFill>
                <a:latin typeface="+mn-lt"/>
                <a:ea typeface="+mn-ea"/>
                <a:cs typeface="+mn-cs"/>
                <a:sym typeface="等线"/>
              </a:rPr>
              <a:t>CSS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b="1" dirty="0">
                <a:ln>
                  <a:noFill/>
                </a:ln>
                <a:solidFill>
                  <a:srgbClr val="413068"/>
                </a:solidFill>
                <a:effectLst/>
                <a:latin typeface="+mn-lt"/>
                <a:ea typeface="+mn-ea"/>
                <a:sym typeface="等线"/>
              </a:rPr>
              <a:t>subtitle</a:t>
            </a:r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47" y="4129087"/>
            <a:ext cx="79022" cy="28222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4464" y="139532"/>
            <a:ext cx="327378" cy="17046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8444" y="418169"/>
            <a:ext cx="2483556" cy="24835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6435" y="5114922"/>
            <a:ext cx="1507405" cy="15135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25366" y="6139699"/>
            <a:ext cx="521283" cy="99866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0766" y="5108324"/>
            <a:ext cx="690453" cy="690453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70195" y="6135613"/>
            <a:ext cx="1514328" cy="281735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61462" y="6101986"/>
            <a:ext cx="2857707" cy="2857707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9308" y="2874149"/>
            <a:ext cx="504825" cy="142875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7458" y="413304"/>
            <a:ext cx="674319" cy="66850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838346" y="2550299"/>
            <a:ext cx="619125" cy="466725"/>
          </a:xfrm>
          <a:prstGeom prst="rect">
            <a:avLst/>
          </a:prstGeom>
        </p:spPr>
      </p:pic>
      <p:pic>
        <p:nvPicPr>
          <p:cNvPr id="21" name="图形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62867" y="-1162247"/>
            <a:ext cx="1535021" cy="1535021"/>
          </a:xfrm>
          <a:prstGeom prst="rect">
            <a:avLst/>
          </a:prstGeom>
        </p:spPr>
      </p:pic>
      <p:pic>
        <p:nvPicPr>
          <p:cNvPr id="20" name="图形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02832" y="-263926"/>
            <a:ext cx="753341" cy="753341"/>
          </a:xfrm>
          <a:prstGeom prst="rect">
            <a:avLst/>
          </a:prstGeom>
        </p:spPr>
      </p:pic>
      <p:pic>
        <p:nvPicPr>
          <p:cNvPr id="2" name="图形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97888" y="6580893"/>
            <a:ext cx="552450" cy="5524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66762" y="6399508"/>
            <a:ext cx="3250333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kern="200" cap="none" spc="100" normalizeH="0" dirty="0" err="1">
                <a:ln>
                  <a:noFill/>
                </a:ln>
                <a:solidFill>
                  <a:srgbClr val="413068"/>
                </a:solidFill>
                <a:effectLst/>
                <a:uFillTx/>
                <a:latin typeface="+mn-lt"/>
                <a:ea typeface="+mn-ea"/>
                <a:cs typeface="+mn-cs"/>
                <a:sym typeface="等线"/>
              </a:rPr>
              <a:t>www.</a:t>
            </a:r>
            <a:r>
              <a:rPr lang="en-US" altLang="zh-CN" sz="1200" b="1" kern="200" spc="100" dirty="0" err="1"/>
              <a:t>jiangren.com.au</a:t>
            </a:r>
            <a:endParaRPr kumimoji="0" lang="en-US" sz="1200" b="1" i="0" u="none" strike="noStrike" kern="200" cap="none" spc="100" normalizeH="0" dirty="0">
              <a:ln>
                <a:noFill/>
              </a:ln>
              <a:solidFill>
                <a:srgbClr val="413068"/>
              </a:solidFill>
              <a:effectLst/>
              <a:uFillTx/>
              <a:latin typeface="+mn-lt"/>
              <a:ea typeface="+mn-ea"/>
              <a:cs typeface="+mn-cs"/>
              <a:sym typeface="等线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5158609" y="274020"/>
            <a:ext cx="5437505" cy="521970"/>
          </a:xfrm>
        </p:spPr>
        <p:txBody>
          <a:bodyPr>
            <a:normAutofit fontScale="90000"/>
          </a:bodyPr>
          <a:lstStyle/>
          <a:p>
            <a:r>
              <a:rPr lang="en-US" dirty="0"/>
              <a:t>HTML</a:t>
            </a:r>
            <a:r>
              <a:rPr lang="zh-CN" altLang="en-US" dirty="0"/>
              <a:t>中引入</a:t>
            </a:r>
            <a:r>
              <a:rPr lang="en-US" dirty="0"/>
              <a:t>CSS</a:t>
            </a:r>
            <a:r>
              <a:rPr lang="zh-CN" altLang="en-US" dirty="0"/>
              <a:t>样式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行内样式</a:t>
            </a:r>
            <a:endParaRPr lang="en-US" altLang="zh-CN"/>
          </a:p>
          <a:p>
            <a:pPr lvl="1"/>
            <a:r>
              <a:rPr lang="zh-CN" altLang="en-US"/>
              <a:t>使用</a:t>
            </a:r>
            <a:r>
              <a:rPr lang="en-US" altLang="zh-CN"/>
              <a:t>style</a:t>
            </a:r>
            <a:r>
              <a:rPr lang="zh-CN" altLang="en-US"/>
              <a:t>属性引入</a:t>
            </a:r>
            <a:r>
              <a:rPr lang="en-US" altLang="zh-CN"/>
              <a:t>CSS</a:t>
            </a:r>
            <a:r>
              <a:rPr lang="zh-CN" altLang="en-US"/>
              <a:t>样式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166910" y="3362926"/>
            <a:ext cx="8215370" cy="923818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&lt;h1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style="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color:red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;"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&gt;style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属性的应用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&lt;/h1&gt;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&lt;p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style="font-size:14px; 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color:green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;"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直接在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HTML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标签中设置的样式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&lt;/p&gt;</a:t>
            </a:r>
          </a:p>
        </p:txBody>
      </p:sp>
      <p:grpSp>
        <p:nvGrpSpPr>
          <p:cNvPr id="6" name="组合 70"/>
          <p:cNvGrpSpPr/>
          <p:nvPr/>
        </p:nvGrpSpPr>
        <p:grpSpPr>
          <a:xfrm>
            <a:off x="1666844" y="2786058"/>
            <a:ext cx="992719" cy="414475"/>
            <a:chOff x="1000100" y="2528843"/>
            <a:chExt cx="992719" cy="414475"/>
          </a:xfrm>
        </p:grpSpPr>
        <p:pic>
          <p:nvPicPr>
            <p:cNvPr id="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99399" y="2536690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rPr>
                <a:t>实例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4906361" y="323382"/>
            <a:ext cx="5437505" cy="521970"/>
          </a:xfrm>
        </p:spPr>
        <p:txBody>
          <a:bodyPr>
            <a:normAutofit fontScale="90000"/>
          </a:bodyPr>
          <a:lstStyle/>
          <a:p>
            <a:r>
              <a:rPr lang="en-US" dirty="0"/>
              <a:t>HTML</a:t>
            </a:r>
            <a:r>
              <a:rPr lang="zh-CN" altLang="en-US" dirty="0"/>
              <a:t>中引入</a:t>
            </a:r>
            <a:r>
              <a:rPr lang="en-US" dirty="0"/>
              <a:t>CSS</a:t>
            </a:r>
            <a:r>
              <a:rPr lang="zh-CN" altLang="en-US" dirty="0"/>
              <a:t>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450428"/>
            <a:ext cx="10515600" cy="4726535"/>
          </a:xfrm>
        </p:spPr>
        <p:txBody>
          <a:bodyPr>
            <a:normAutofit/>
          </a:bodyPr>
          <a:lstStyle/>
          <a:p>
            <a:r>
              <a:rPr lang="zh-CN" altLang="en-US" dirty="0"/>
              <a:t>内部样式表</a:t>
            </a:r>
            <a:endParaRPr lang="en-US" altLang="zh-CN" dirty="0"/>
          </a:p>
          <a:p>
            <a:pPr lvl="1"/>
            <a:r>
              <a:rPr lang="en-US" altLang="zh-CN" dirty="0"/>
              <a:t>CSS</a:t>
            </a:r>
            <a:r>
              <a:rPr lang="zh-CN" altLang="en-US" dirty="0"/>
              <a:t>代码写在</a:t>
            </a:r>
            <a:r>
              <a:rPr lang="en-US" altLang="zh-CN" dirty="0"/>
              <a:t>&lt;head&gt;</a:t>
            </a:r>
            <a:r>
              <a:rPr lang="zh-CN" altLang="en-US" dirty="0"/>
              <a:t>的</a:t>
            </a:r>
            <a:r>
              <a:rPr lang="en-US" altLang="zh-CN" dirty="0"/>
              <a:t>&lt;style&gt;</a:t>
            </a:r>
            <a:r>
              <a:rPr lang="zh-CN" altLang="en-US" dirty="0"/>
              <a:t>标签中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方便在同页面中修改样式</a:t>
            </a:r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不利于在多页面间共享复用代码及维护，对内容与样式的分离也不够彻底</a:t>
            </a:r>
          </a:p>
          <a:p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967001" y="2660581"/>
            <a:ext cx="6984776" cy="1340713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&lt;style&gt;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h1{color: green; }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&lt;/style&gt;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4853809" y="268186"/>
            <a:ext cx="5437505" cy="521970"/>
          </a:xfrm>
        </p:spPr>
        <p:txBody>
          <a:bodyPr>
            <a:normAutofit fontScale="90000"/>
          </a:bodyPr>
          <a:lstStyle/>
          <a:p>
            <a:r>
              <a:rPr lang="en-US" dirty="0"/>
              <a:t>HTML</a:t>
            </a:r>
            <a:r>
              <a:rPr lang="zh-CN" altLang="en-US" dirty="0"/>
              <a:t>中引入</a:t>
            </a:r>
            <a:r>
              <a:rPr lang="en-US" dirty="0"/>
              <a:t>CSS</a:t>
            </a:r>
            <a:r>
              <a:rPr lang="zh-CN" altLang="en-US" dirty="0"/>
              <a:t>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C2442-0E60-E1E4-3AF9-EEA86CF2F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77" y="1589797"/>
            <a:ext cx="9622260" cy="4032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E30704-BD12-C7CD-190D-4DCE489C963B}"/>
              </a:ext>
            </a:extLst>
          </p:cNvPr>
          <p:cNvSpPr txBox="1"/>
          <p:nvPr/>
        </p:nvSpPr>
        <p:spPr>
          <a:xfrm>
            <a:off x="1818290" y="1051035"/>
            <a:ext cx="2705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Emmet</a:t>
            </a:r>
            <a:r>
              <a:rPr lang="zh-CN" altLang="en-US" sz="4000" dirty="0"/>
              <a:t>语法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225E3C-F226-F73E-1701-E8FD586A652B}"/>
              </a:ext>
            </a:extLst>
          </p:cNvPr>
          <p:cNvSpPr txBox="1"/>
          <p:nvPr/>
        </p:nvSpPr>
        <p:spPr>
          <a:xfrm>
            <a:off x="1818290" y="2186151"/>
            <a:ext cx="4241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快速生成html结构语法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239161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634357"/>
            <a:ext cx="3646378" cy="521970"/>
          </a:xfrm>
        </p:spPr>
        <p:txBody>
          <a:bodyPr>
            <a:noAutofit/>
          </a:bodyPr>
          <a:lstStyle/>
          <a:p>
            <a:r>
              <a:rPr lang="zh-CN" altLang="en-US" dirty="0"/>
              <a:t>后代选择器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2701114" y="2614633"/>
            <a:ext cx="6840760" cy="5067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body p</a:t>
            </a:r>
            <a:r>
              <a:rPr lang="en-US" altLang="zh-CN" b="1" dirty="0"/>
              <a:t>{  background: red;  }</a:t>
            </a:r>
          </a:p>
        </p:txBody>
      </p:sp>
      <p:grpSp>
        <p:nvGrpSpPr>
          <p:cNvPr id="18" name="组合 68"/>
          <p:cNvGrpSpPr/>
          <p:nvPr/>
        </p:nvGrpSpPr>
        <p:grpSpPr bwMode="auto">
          <a:xfrm>
            <a:off x="1524000" y="4571357"/>
            <a:ext cx="1050608" cy="414338"/>
            <a:chOff x="1000100" y="3950459"/>
            <a:chExt cx="1051351" cy="414475"/>
          </a:xfrm>
        </p:grpSpPr>
        <p:pic>
          <p:nvPicPr>
            <p:cNvPr id="19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357540" y="3958241"/>
              <a:ext cx="693911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charset="-122"/>
                  <a:ea typeface="黑体" panose="02010609060101010101" charset="-122"/>
                </a:rPr>
                <a:t>注意</a:t>
              </a:r>
            </a:p>
          </p:txBody>
        </p:sp>
      </p:grpSp>
      <p:grpSp>
        <p:nvGrpSpPr>
          <p:cNvPr id="21" name="组合 71"/>
          <p:cNvGrpSpPr/>
          <p:nvPr/>
        </p:nvGrpSpPr>
        <p:grpSpPr>
          <a:xfrm>
            <a:off x="1696992" y="2110691"/>
            <a:ext cx="992719" cy="398780"/>
            <a:chOff x="1000100" y="1801951"/>
            <a:chExt cx="992719" cy="398780"/>
          </a:xfrm>
        </p:grpSpPr>
        <p:pic>
          <p:nvPicPr>
            <p:cNvPr id="22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1299399" y="1801951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rPr>
                <a:t>语法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2662510" y="4700555"/>
            <a:ext cx="6673850" cy="857250"/>
          </a:xfrm>
          <a:prstGeom prst="roundRect">
            <a:avLst>
              <a:gd name="adj" fmla="val 115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后代选择器两个选择符之间必须要以空格隔开，中间不能有任何其他的符号插入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7C26DE-F5C2-6CF7-2FAF-81A715FF9738}"/>
              </a:ext>
            </a:extLst>
          </p:cNvPr>
          <p:cNvSpPr txBox="1"/>
          <p:nvPr/>
        </p:nvSpPr>
        <p:spPr>
          <a:xfrm>
            <a:off x="1744718" y="1205043"/>
            <a:ext cx="90604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子元素选择器</a:t>
            </a:r>
            <a:r>
              <a:rPr lang="zh-CN" altLang="en-US" sz="3600" dirty="0"/>
              <a:t>： 只能选择最近一级子元素。</a:t>
            </a:r>
            <a:endParaRPr lang="en-AU" altLang="zh-CN" sz="3600" dirty="0"/>
          </a:p>
          <a:p>
            <a:endParaRPr lang="en-AU" sz="3600" dirty="0"/>
          </a:p>
          <a:p>
            <a:r>
              <a:rPr lang="en-US" sz="3600" dirty="0"/>
              <a:t>元素</a:t>
            </a:r>
            <a:r>
              <a:rPr lang="en-US" altLang="zh-CN" sz="3600" dirty="0"/>
              <a:t>1</a:t>
            </a:r>
            <a:r>
              <a:rPr lang="zh-CN" altLang="en-US" sz="3600" dirty="0"/>
              <a:t>和元素</a:t>
            </a:r>
            <a:r>
              <a:rPr lang="en-US" altLang="zh-CN" sz="3600" dirty="0"/>
              <a:t>2</a:t>
            </a:r>
            <a:r>
              <a:rPr lang="zh-CN" altLang="en-US" sz="3600" dirty="0"/>
              <a:t>之间用大于号隔开</a:t>
            </a:r>
            <a:endParaRPr lang="en-US" sz="3600" dirty="0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ED33E942-A48D-D0CF-EE42-4D952BAD7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286" y="3645267"/>
            <a:ext cx="6840760" cy="5067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body&gt;p</a:t>
            </a:r>
            <a:r>
              <a:rPr lang="en-US" altLang="zh-CN" b="1" dirty="0"/>
              <a:t>{  background: pink;  }</a:t>
            </a:r>
          </a:p>
        </p:txBody>
      </p:sp>
    </p:spTree>
    <p:extLst>
      <p:ext uri="{BB962C8B-B14F-4D97-AF65-F5344CB8AC3E}">
        <p14:creationId xmlns:p14="http://schemas.microsoft.com/office/powerpoint/2010/main" val="422056347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7896" y="315385"/>
            <a:ext cx="4213965" cy="52197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结构伪类选择器</a:t>
            </a:r>
            <a:endParaRPr lang="en-US" altLang="zh-CN" dirty="0"/>
          </a:p>
        </p:txBody>
      </p:sp>
      <p:graphicFrame>
        <p:nvGraphicFramePr>
          <p:cNvPr id="11" name="Group 29"/>
          <p:cNvGraphicFramePr>
            <a:graphicFrameLocks noGrp="1"/>
          </p:cNvGraphicFramePr>
          <p:nvPr/>
        </p:nvGraphicFramePr>
        <p:xfrm>
          <a:off x="1919536" y="1340768"/>
          <a:ext cx="8174990" cy="451231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342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+mn-cs"/>
                        </a:rPr>
                        <a:t>选择器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+mn-cs"/>
                        </a:rPr>
                        <a:t>功能描述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50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E:first-child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作为父元素的第一个子元素的元素</a:t>
                      </a: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E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E:last-child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作为父元素的最后一个子元素的元素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E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074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E F:nth-child(n)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选择父级元素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E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的第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n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个子元素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，（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n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可以是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、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2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、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3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），关键字为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even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、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odd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E:first-of-type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选择父元素内具有指定类型的第一个</a:t>
                      </a: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E</a:t>
                      </a:r>
                      <a:r>
                        <a:rPr lang="zh-CN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元素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E:last-of-type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选择父元素内具有指定类型的最后一个</a:t>
                      </a: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E</a:t>
                      </a:r>
                      <a:r>
                        <a:rPr lang="zh-CN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元素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E</a:t>
                      </a:r>
                      <a:r>
                        <a:rPr lang="en-US" sz="1800" b="1" kern="1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 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F:nth-of-type(n)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选择父元素内具有指定类型的第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n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个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元素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23034" y="286353"/>
            <a:ext cx="4865578" cy="52197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结构伪类选择器</a:t>
            </a:r>
            <a:endParaRPr lang="en-US" altLang="zh-CN" dirty="0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2524125" y="1269306"/>
            <a:ext cx="5112568" cy="175323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/>
              <a:t>ul</a:t>
            </a:r>
            <a:r>
              <a:rPr lang="en-US" altLang="zh-CN" b="1" dirty="0"/>
              <a:t> </a:t>
            </a:r>
            <a:r>
              <a:rPr lang="en-US" altLang="zh-CN" b="1" dirty="0" err="1"/>
              <a:t>li:first-child</a:t>
            </a:r>
            <a:r>
              <a:rPr lang="en-US" altLang="zh-CN" b="1" dirty="0"/>
              <a:t>{ background: red;}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/>
              <a:t>ul</a:t>
            </a:r>
            <a:r>
              <a:rPr lang="en-US" altLang="zh-CN" b="1" dirty="0"/>
              <a:t> </a:t>
            </a:r>
            <a:r>
              <a:rPr lang="en-US" altLang="zh-CN" b="1" dirty="0" err="1"/>
              <a:t>li:last-child</a:t>
            </a:r>
            <a:r>
              <a:rPr lang="en-US" altLang="zh-CN" b="1" dirty="0"/>
              <a:t>{ background: green;}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p:nth-child(1){ background: yellow;}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p:nth-of-type(2){ background: blue;}</a:t>
            </a:r>
          </a:p>
        </p:txBody>
      </p:sp>
      <p:pic>
        <p:nvPicPr>
          <p:cNvPr id="9218" name="Picture 2" descr="C:\Users\yaling.he\Desktop\Chapter04截图\Chapter04截图\图4.25　结构伪类选择器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2924944"/>
            <a:ext cx="4289945" cy="346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8759" y="286353"/>
            <a:ext cx="4129853" cy="52197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属性选择器</a:t>
            </a:r>
            <a:endParaRPr lang="en-US" altLang="zh-CN" dirty="0"/>
          </a:p>
        </p:txBody>
      </p:sp>
      <p:graphicFrame>
        <p:nvGraphicFramePr>
          <p:cNvPr id="11" name="Group 29"/>
          <p:cNvGraphicFramePr>
            <a:graphicFrameLocks noGrp="1"/>
          </p:cNvGraphicFramePr>
          <p:nvPr/>
        </p:nvGraphicFramePr>
        <p:xfrm>
          <a:off x="1991544" y="1091960"/>
          <a:ext cx="8174990" cy="499872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342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</a:t>
                      </a:r>
                      <a:r>
                        <a:rPr kumimoji="0" 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+mn-cs"/>
                        </a:rPr>
                        <a:t>选择器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cs typeface="+mn-cs"/>
                        </a:rPr>
                        <a:t>功能描述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25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E[</a:t>
                      </a:r>
                      <a:r>
                        <a:rPr lang="en-US" sz="1800" b="1" kern="1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attr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]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选择匹配具有属性</a:t>
                      </a: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attr</a:t>
                      </a:r>
                      <a:r>
                        <a:rPr lang="zh-CN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的</a:t>
                      </a: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E</a:t>
                      </a:r>
                      <a:r>
                        <a:rPr lang="zh-CN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元素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7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E[</a:t>
                      </a:r>
                      <a:r>
                        <a:rPr lang="en-US" sz="1800" b="1" kern="1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attr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=</a:t>
                      </a:r>
                      <a:r>
                        <a:rPr lang="en-US" sz="1800" b="1" kern="1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val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]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选择匹配具有属性</a:t>
                      </a:r>
                      <a:r>
                        <a:rPr lang="en-US" sz="1800" b="1" kern="1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attr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的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E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元素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,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并且属性值为</a:t>
                      </a:r>
                      <a:r>
                        <a:rPr lang="en-US" sz="1800" b="1" kern="1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val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（其中</a:t>
                      </a:r>
                      <a:r>
                        <a:rPr lang="en-US" sz="1800" b="1" kern="1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val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区分大小写）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07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E[attr^=val]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选择匹配元素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E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，且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E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元素定义了属性</a:t>
                      </a:r>
                      <a:r>
                        <a:rPr lang="en-US" sz="1800" b="1" kern="1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attr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，其属性值是以</a:t>
                      </a:r>
                      <a:r>
                        <a:rPr lang="en-US" sz="1800" b="1" kern="1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val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开头的任意字符串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07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E[attr$=val]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选择匹配元素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E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，且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E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元素定义了属性</a:t>
                      </a:r>
                      <a:r>
                        <a:rPr lang="en-US" sz="1800" b="1" kern="1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attr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，其属性值是以</a:t>
                      </a:r>
                      <a:r>
                        <a:rPr lang="en-US" sz="1800" b="1" kern="1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val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结尾的任意字符串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17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E[</a:t>
                      </a:r>
                      <a:r>
                        <a:rPr lang="en-US" sz="1800" b="1" kern="1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attr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*=</a:t>
                      </a:r>
                      <a:r>
                        <a:rPr lang="en-US" sz="1800" b="1" kern="1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val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]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选择匹配元素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E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，且</a:t>
                      </a: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E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元素定义了属性</a:t>
                      </a:r>
                      <a:r>
                        <a:rPr lang="en-US" sz="1800" b="1" kern="1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attr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，其属性值包含了“</a:t>
                      </a:r>
                      <a:r>
                        <a:rPr lang="en-US" sz="1800" b="1" kern="1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val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”，换句话说，字符串</a:t>
                      </a:r>
                      <a:r>
                        <a:rPr lang="en-US" sz="1800" b="1" kern="1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val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与属性值中的任意位置相匹配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810250" y="286385"/>
            <a:ext cx="5437505" cy="52197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4.3 CSS</a:t>
            </a:r>
            <a:r>
              <a:t>常用属性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600" dirty="0">
                <a:sym typeface="+mn-ea"/>
              </a:rPr>
              <a:t>&lt;span&gt;</a:t>
            </a:r>
            <a:r>
              <a:rPr lang="zh-CN" altLang="en-US" sz="2600" dirty="0">
                <a:sym typeface="+mn-ea"/>
              </a:rPr>
              <a:t>标签的作用</a:t>
            </a:r>
            <a:endParaRPr lang="en-US" altLang="zh-CN" sz="2600" dirty="0"/>
          </a:p>
          <a:p>
            <a:pPr lvl="1"/>
            <a:r>
              <a:rPr lang="zh-CN" altLang="en-US" sz="2600" dirty="0">
                <a:sym typeface="+mn-ea"/>
              </a:rPr>
              <a:t>能让某</a:t>
            </a:r>
            <a:r>
              <a:rPr lang="zh-CN" altLang="zh-CN" sz="2600" dirty="0">
                <a:sym typeface="+mn-ea"/>
              </a:rPr>
              <a:t>几个文字或者某个词语凸显出来</a:t>
            </a:r>
          </a:p>
          <a:p>
            <a:pPr lvl="1"/>
            <a:endParaRPr lang="zh-CN" altLang="zh-CN" sz="2600" dirty="0">
              <a:sym typeface="+mn-ea"/>
            </a:endParaRPr>
          </a:p>
          <a:p>
            <a:pPr lvl="1"/>
            <a:endParaRPr lang="zh-CN" altLang="zh-CN" sz="2600" dirty="0">
              <a:sym typeface="+mn-ea"/>
            </a:endParaRPr>
          </a:p>
          <a:p>
            <a:pPr lvl="0"/>
            <a:r>
              <a:rPr lang="zh-CN" altLang="zh-CN" sz="2815" dirty="0">
                <a:sym typeface="+mn-ea"/>
              </a:rPr>
              <a:t>CSS的属性单位</a:t>
            </a:r>
          </a:p>
          <a:p>
            <a:pPr lvl="1"/>
            <a:r>
              <a:rPr lang="zh-CN" altLang="zh-CN" sz="2595" dirty="0">
                <a:sym typeface="+mn-ea"/>
              </a:rPr>
              <a:t>1. 长度单位</a:t>
            </a:r>
          </a:p>
          <a:p>
            <a:pPr lvl="2"/>
            <a:r>
              <a:rPr lang="zh-CN" altLang="zh-CN" sz="2160" dirty="0">
                <a:sym typeface="+mn-ea"/>
              </a:rPr>
              <a:t>长度单位有相对长度单位和绝对长度单位两种类型。相对长度单位指相对于另一长度的长度，主要有em、ex、ch、rem、%和可视区百分比长度单位vw、vh、vmin、vmax</a:t>
            </a:r>
          </a:p>
          <a:p>
            <a:pPr lvl="1"/>
            <a:r>
              <a:rPr lang="zh-CN" altLang="zh-CN" sz="2590" dirty="0">
                <a:sym typeface="+mn-ea"/>
              </a:rPr>
              <a:t>2. 颜色单位</a:t>
            </a:r>
          </a:p>
          <a:p>
            <a:pPr lvl="2"/>
            <a:r>
              <a:rPr lang="zh-CN" altLang="zh-CN" sz="2155" dirty="0">
                <a:sym typeface="+mn-ea"/>
              </a:rPr>
              <a:t>用十六进制数方式表示颜色值</a:t>
            </a:r>
          </a:p>
          <a:p>
            <a:pPr lvl="2"/>
            <a:r>
              <a:rPr lang="zh-CN" altLang="zh-CN" sz="2155" dirty="0">
                <a:sym typeface="+mn-ea"/>
              </a:rPr>
              <a:t>用rgb()函数方式表示颜色值</a:t>
            </a:r>
          </a:p>
          <a:p>
            <a:pPr lvl="2"/>
            <a:r>
              <a:rPr lang="zh-CN" altLang="zh-CN" sz="2155" dirty="0">
                <a:sym typeface="+mn-ea"/>
              </a:rPr>
              <a:t>用rgba()函数方式表示颜色值</a:t>
            </a:r>
          </a:p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2" name="AutoShape 3"/>
          <p:cNvSpPr>
            <a:spLocks noChangeArrowheads="1"/>
          </p:cNvSpPr>
          <p:nvPr/>
        </p:nvSpPr>
        <p:spPr bwMode="auto">
          <a:xfrm>
            <a:off x="2956561" y="2668073"/>
            <a:ext cx="7717790" cy="4508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&lt;p&gt;</a:t>
            </a:r>
            <a:r>
              <a:rPr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我的母亲有</a:t>
            </a:r>
            <a:r>
              <a:rPr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&lt;span style="</a:t>
            </a:r>
            <a:r>
              <a:rPr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color:blue</a:t>
            </a:r>
            <a:r>
              <a:rPr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  <a:r>
              <a:rPr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蓝色</a:t>
            </a:r>
            <a:r>
              <a:rPr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&lt;/span&gt; </a:t>
            </a:r>
            <a:r>
              <a:rPr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的眼睛</a:t>
            </a:r>
            <a:r>
              <a:rPr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。&lt;/p&gt;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7961630" y="286068"/>
            <a:ext cx="2527300" cy="521970"/>
          </a:xfrm>
        </p:spPr>
        <p:txBody>
          <a:bodyPr wrap="square">
            <a:normAutofit fontScale="90000"/>
          </a:bodyPr>
          <a:lstStyle/>
          <a:p>
            <a:r>
              <a:rPr lang="en-US" altLang="zh-CN" dirty="0"/>
              <a:t>4.1</a:t>
            </a:r>
            <a:r>
              <a:rPr lang="en-US" dirty="0"/>
              <a:t>CSS3</a:t>
            </a:r>
            <a:r>
              <a:rPr dirty="0"/>
              <a:t>简介</a:t>
            </a:r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>
          <a:xfrm>
            <a:off x="838200" y="1250731"/>
            <a:ext cx="10515600" cy="4926232"/>
          </a:xfrm>
        </p:spPr>
        <p:txBody>
          <a:bodyPr/>
          <a:lstStyle/>
          <a:p>
            <a:r>
              <a:rPr lang="en-US" altLang="zh-CN" b="1" dirty="0"/>
              <a:t>CSS</a:t>
            </a:r>
            <a:r>
              <a:rPr lang="zh-CN" altLang="en-US" b="1" dirty="0"/>
              <a:t>的概念</a:t>
            </a:r>
            <a:endParaRPr lang="en-US" altLang="zh-CN" b="1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ascading 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/>
              <a:t>tyle 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/>
              <a:t>heet  </a:t>
            </a:r>
            <a:r>
              <a:rPr lang="zh-CN" altLang="en-US" dirty="0"/>
              <a:t>级联样式表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表现</a:t>
            </a:r>
            <a:r>
              <a:rPr lang="en-US" altLang="zh-CN" dirty="0"/>
              <a:t>HTML</a:t>
            </a:r>
            <a:r>
              <a:rPr lang="zh-CN" altLang="en-US" dirty="0"/>
              <a:t>或</a:t>
            </a:r>
            <a:r>
              <a:rPr lang="en-US" altLang="zh-CN" dirty="0"/>
              <a:t>XHTML</a:t>
            </a:r>
            <a:r>
              <a:rPr lang="zh-CN" altLang="en-US" dirty="0"/>
              <a:t>文件样式的计算机</a:t>
            </a:r>
            <a:r>
              <a:rPr lang="zh-CN" altLang="en-US" dirty="0">
                <a:solidFill>
                  <a:srgbClr val="FF0000"/>
                </a:solidFill>
              </a:rPr>
              <a:t>语言</a:t>
            </a:r>
          </a:p>
          <a:p>
            <a:pPr lvl="2"/>
            <a:r>
              <a:rPr lang="zh-CN" altLang="en-US" dirty="0"/>
              <a:t>包括对字体、颜色、边距、高度、宽度、背景图片、网页定位等设定</a:t>
            </a:r>
          </a:p>
          <a:p>
            <a:endParaRPr lang="zh-CN" altLang="en-US" dirty="0"/>
          </a:p>
        </p:txBody>
      </p:sp>
      <p:grpSp>
        <p:nvGrpSpPr>
          <p:cNvPr id="6" name="Group 4"/>
          <p:cNvGrpSpPr/>
          <p:nvPr/>
        </p:nvGrpSpPr>
        <p:grpSpPr bwMode="auto">
          <a:xfrm>
            <a:off x="2640013" y="3286125"/>
            <a:ext cx="6888162" cy="2597150"/>
            <a:chOff x="0" y="0"/>
            <a:chExt cx="10847" cy="4090"/>
          </a:xfrm>
        </p:grpSpPr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0" y="1390"/>
            <a:ext cx="2887" cy="2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howAsIcon="1" r:id="rId3" imgW="561975" imgH="523875" progId="Package">
                    <p:embed/>
                  </p:oleObj>
                </mc:Choice>
                <mc:Fallback>
                  <p:oleObj showAsIcon="1" r:id="rId3" imgW="561975" imgH="523875" progId="Package">
                    <p:embed/>
                    <p:pic>
                      <p:nvPicPr>
                        <p:cNvPr id="7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390"/>
                          <a:ext cx="2887" cy="2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7" y="265"/>
              <a:ext cx="6010" cy="3553"/>
            </a:xfrm>
            <a:prstGeom prst="rect">
              <a:avLst/>
            </a:prstGeom>
            <a:noFill/>
            <a:ln w="9525" cmpd="sng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Freeform 12"/>
            <p:cNvGrpSpPr/>
            <p:nvPr/>
          </p:nvGrpSpPr>
          <p:grpSpPr bwMode="auto">
            <a:xfrm>
              <a:off x="2065" y="0"/>
              <a:ext cx="2660" cy="1450"/>
              <a:chOff x="0" y="0"/>
              <a:chExt cx="1064" cy="580"/>
            </a:xfrm>
          </p:grpSpPr>
          <p:pic>
            <p:nvPicPr>
              <p:cNvPr id="10" name="Freeform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064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 rot="19800000">
                <a:off x="-26" y="85"/>
                <a:ext cx="959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aseline="-25000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7228" y="286353"/>
            <a:ext cx="4161384" cy="52197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文本颜色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color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1"/>
            <a:r>
              <a:rPr lang="en-US" altLang="zh-CN" dirty="0"/>
              <a:t>RGB</a:t>
            </a:r>
          </a:p>
          <a:p>
            <a:pPr lvl="2"/>
            <a:r>
              <a:rPr lang="zh-CN" altLang="en-US" dirty="0"/>
              <a:t>十六进制方法表示颜色：</a:t>
            </a:r>
            <a:r>
              <a:rPr lang="zh-CN" altLang="zh-CN" dirty="0"/>
              <a:t>前两位表示红色分量，中间两位表示绿色分量，最后两位表示蓝色分量</a:t>
            </a:r>
            <a:endParaRPr lang="en-US" altLang="zh-CN" dirty="0"/>
          </a:p>
          <a:p>
            <a:pPr lvl="2"/>
            <a:r>
              <a:rPr lang="en-US" altLang="zh-CN" dirty="0" err="1"/>
              <a:t>rgb</a:t>
            </a:r>
            <a:r>
              <a:rPr lang="en-US" altLang="zh-CN" dirty="0"/>
              <a:t>(</a:t>
            </a:r>
            <a:r>
              <a:rPr lang="en-US" altLang="zh-CN" dirty="0" err="1"/>
              <a:t>r,g,b</a:t>
            </a:r>
            <a:r>
              <a:rPr lang="en-US" altLang="zh-CN" dirty="0"/>
              <a:t>) : </a:t>
            </a:r>
            <a:r>
              <a:rPr lang="zh-CN" altLang="zh-CN" dirty="0"/>
              <a:t>正整数的取值为</a:t>
            </a:r>
            <a:r>
              <a:rPr lang="en-US" altLang="zh-CN" dirty="0"/>
              <a:t>0</a:t>
            </a:r>
            <a:r>
              <a:rPr lang="zh-CN" altLang="zh-CN" dirty="0"/>
              <a:t>～</a:t>
            </a:r>
            <a:r>
              <a:rPr lang="en-US" altLang="zh-CN" dirty="0"/>
              <a:t>255</a:t>
            </a:r>
          </a:p>
          <a:p>
            <a:pPr lvl="1"/>
            <a:r>
              <a:rPr lang="en-US" altLang="zh-CN" dirty="0"/>
              <a:t>RGBA</a:t>
            </a:r>
          </a:p>
          <a:p>
            <a:pPr lvl="2"/>
            <a:r>
              <a:rPr lang="zh-CN" altLang="zh-CN" dirty="0"/>
              <a:t>在</a:t>
            </a:r>
            <a:r>
              <a:rPr lang="en-US" altLang="zh-CN" dirty="0"/>
              <a:t>RGB</a:t>
            </a:r>
            <a:r>
              <a:rPr lang="zh-CN" altLang="zh-CN" dirty="0"/>
              <a:t>基础上增加了控制</a:t>
            </a:r>
            <a:r>
              <a:rPr lang="en-US" altLang="zh-CN" dirty="0"/>
              <a:t>alpha</a:t>
            </a:r>
            <a:r>
              <a:rPr lang="zh-CN" altLang="zh-CN" dirty="0"/>
              <a:t>透明度的参数，其中这个透明通道值为</a:t>
            </a:r>
            <a:r>
              <a:rPr lang="en-US" altLang="zh-CN" dirty="0"/>
              <a:t>0</a:t>
            </a:r>
            <a:r>
              <a:rPr lang="zh-CN" altLang="zh-CN" dirty="0"/>
              <a:t>～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957285" y="4545967"/>
            <a:ext cx="3899271" cy="175323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color: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#A983D8;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color: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#EEFF66;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/>
              <a:t>color:rgb</a:t>
            </a:r>
            <a:r>
              <a:rPr lang="en-US" altLang="zh-CN" b="1" dirty="0"/>
              <a:t>(0,255,255);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/>
              <a:t>color:rgba</a:t>
            </a:r>
            <a:r>
              <a:rPr lang="en-US" altLang="zh-CN" b="1" dirty="0"/>
              <a:t>(0,0,255,0.5);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8"/>
          <p:cNvSpPr>
            <a:spLocks noGrp="1" noChangeArrowheads="1"/>
          </p:cNvSpPr>
          <p:nvPr>
            <p:ph type="title"/>
          </p:nvPr>
        </p:nvSpPr>
        <p:spPr>
          <a:xfrm>
            <a:off x="1624596" y="215542"/>
            <a:ext cx="5909344" cy="52197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CSS</a:t>
            </a:r>
            <a:r>
              <a:rPr lang="zh-CN" altLang="en-US" dirty="0"/>
              <a:t>设置超链接</a:t>
            </a:r>
          </a:p>
        </p:txBody>
      </p:sp>
      <p:graphicFrame>
        <p:nvGraphicFramePr>
          <p:cNvPr id="16" name="Group 29"/>
          <p:cNvGraphicFramePr>
            <a:graphicFrameLocks noGrp="1"/>
          </p:cNvGraphicFramePr>
          <p:nvPr/>
        </p:nvGraphicFramePr>
        <p:xfrm>
          <a:off x="2095472" y="1071546"/>
          <a:ext cx="8143875" cy="309499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445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3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伪类名称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含义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实例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a:link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未单击访问时超链接样式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a:link{color:#9ef5f9;}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4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a:visited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单击访问后超链接样式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a:visited {color:#333;}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a:hover</a:t>
                      </a:r>
                      <a:endParaRPr lang="zh-CN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鼠标悬浮其上的超链接样式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a:hover{color:#ff7300;}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a:active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鼠标单击未释放的超链接样式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a:active {color:#999;}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AutoShape 11"/>
          <p:cNvSpPr>
            <a:spLocks noChangeArrowheads="1"/>
          </p:cNvSpPr>
          <p:nvPr/>
        </p:nvSpPr>
        <p:spPr bwMode="gray">
          <a:xfrm>
            <a:off x="2166910" y="4500570"/>
            <a:ext cx="7943878" cy="73027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设置伪类的顺序：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a:link-&gt;a:visited-&gt;a:hover-&gt;a:active</a:t>
            </a:r>
          </a:p>
        </p:txBody>
      </p:sp>
      <p:grpSp>
        <p:nvGrpSpPr>
          <p:cNvPr id="25" name="组合 14"/>
          <p:cNvGrpSpPr/>
          <p:nvPr/>
        </p:nvGrpSpPr>
        <p:grpSpPr bwMode="auto">
          <a:xfrm>
            <a:off x="4007768" y="6021288"/>
            <a:ext cx="4572000" cy="428625"/>
            <a:chOff x="3143240" y="5143512"/>
            <a:chExt cx="4572032" cy="428628"/>
          </a:xfrm>
        </p:grpSpPr>
        <p:sp>
          <p:nvSpPr>
            <p:cNvPr id="26" name="圆角矩形 2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 bwMode="auto">
            <a:xfrm>
              <a:off x="4540407" y="5187962"/>
              <a:ext cx="2439687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实例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16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charset="-122"/>
                  <a:ea typeface="微软雅黑" panose="020B0503020204020204" charset="-122"/>
                </a:rPr>
                <a:t>：超链接样式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pic>
        <p:nvPicPr>
          <p:cNvPr id="2" name="图片 7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365" y="3347085"/>
            <a:ext cx="3897630" cy="271843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4604C0-AA75-EE56-AFF9-753DC2A52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120991"/>
              </p:ext>
            </p:extLst>
          </p:nvPr>
        </p:nvGraphicFramePr>
        <p:xfrm>
          <a:off x="1114097" y="1676400"/>
          <a:ext cx="1039473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946">
                  <a:extLst>
                    <a:ext uri="{9D8B030D-6E8A-4147-A177-3AD203B41FA5}">
                      <a16:colId xmlns:a16="http://schemas.microsoft.com/office/drawing/2014/main" val="2217364012"/>
                    </a:ext>
                  </a:extLst>
                </a:gridCol>
                <a:gridCol w="2078946">
                  <a:extLst>
                    <a:ext uri="{9D8B030D-6E8A-4147-A177-3AD203B41FA5}">
                      <a16:colId xmlns:a16="http://schemas.microsoft.com/office/drawing/2014/main" val="3873874330"/>
                    </a:ext>
                  </a:extLst>
                </a:gridCol>
                <a:gridCol w="2078946">
                  <a:extLst>
                    <a:ext uri="{9D8B030D-6E8A-4147-A177-3AD203B41FA5}">
                      <a16:colId xmlns:a16="http://schemas.microsoft.com/office/drawing/2014/main" val="2114955048"/>
                    </a:ext>
                  </a:extLst>
                </a:gridCol>
                <a:gridCol w="2078946">
                  <a:extLst>
                    <a:ext uri="{9D8B030D-6E8A-4147-A177-3AD203B41FA5}">
                      <a16:colId xmlns:a16="http://schemas.microsoft.com/office/drawing/2014/main" val="1502399299"/>
                    </a:ext>
                  </a:extLst>
                </a:gridCol>
                <a:gridCol w="2078946">
                  <a:extLst>
                    <a:ext uri="{9D8B030D-6E8A-4147-A177-3AD203B41FA5}">
                      <a16:colId xmlns:a16="http://schemas.microsoft.com/office/drawing/2014/main" val="779636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元素模式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元素排列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设置样式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默认宽度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包含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80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块级元素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一行只能放几个块级元素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可以设置宽高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容器的</a:t>
                      </a:r>
                      <a:r>
                        <a:rPr lang="en-US" altLang="zh-CN" dirty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可以包含任何标签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97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行内元素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一行可以放多个行内元素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不可以直接设置宽高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他本身的内容的宽度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容纳文本或其他行内元素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36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行内块元素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inline-block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一行放多个行内块元素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可以设置宽高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他本身内容的宽度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318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63296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93E291-453A-EC9A-C96F-57380A298CA9}"/>
              </a:ext>
            </a:extLst>
          </p:cNvPr>
          <p:cNvSpPr txBox="1"/>
          <p:nvPr/>
        </p:nvSpPr>
        <p:spPr>
          <a:xfrm>
            <a:off x="1051034" y="1439916"/>
            <a:ext cx="1059777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单行文字垂直居中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 err="1">
                <a:solidFill>
                  <a:srgbClr val="FF0000"/>
                </a:solidFill>
              </a:rPr>
              <a:t>让文字的行高等于盒子的高度</a:t>
            </a:r>
            <a:r>
              <a:rPr lang="zh-CN" altLang="en-US" sz="2800" dirty="0"/>
              <a:t>，就可以让文字在当前盒子垂直居中</a:t>
            </a:r>
            <a:endParaRPr lang="en-US" sz="2800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A9D7F061-83E8-E56D-33DA-11EB8680B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044" y="3343088"/>
            <a:ext cx="3759638" cy="25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7518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7307611" y="230458"/>
            <a:ext cx="1944340" cy="52197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背景属性</a:t>
            </a:r>
            <a:endParaRPr lang="en-US" altLang="zh-CN" dirty="0"/>
          </a:p>
        </p:txBody>
      </p:sp>
      <p:sp>
        <p:nvSpPr>
          <p:cNvPr id="13" name="内容占位符 2"/>
          <p:cNvSpPr txBox="1"/>
          <p:nvPr/>
        </p:nvSpPr>
        <p:spPr bwMode="auto">
          <a:xfrm>
            <a:off x="1188804" y="1083345"/>
            <a:ext cx="7645398" cy="514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anose="020B050302020402020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graphicFrame>
        <p:nvGraphicFramePr>
          <p:cNvPr id="4" name="表格 3"/>
          <p:cNvGraphicFramePr/>
          <p:nvPr/>
        </p:nvGraphicFramePr>
        <p:xfrm>
          <a:off x="1904365" y="1339850"/>
          <a:ext cx="8084185" cy="5241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9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背 景 属 性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    能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取 值 方 式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background-color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设置对象的背景颜色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属性的值为有效的色彩数值</a:t>
                      </a:r>
                      <a:endParaRPr lang="en-US" altLang="en-US" sz="12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background-image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设置背景图片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可以通过URL指定值来设定绝对或相对路径指定网页的背景图像，例如，background-image：url（图片路径）</a:t>
                      </a:r>
                      <a:endParaRPr lang="en-US" altLang="en-US" sz="12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background-repeat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背景平铺，设置指定背景图像的平铺方式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repeat：背景图像平铺（有横向和纵向两种取值：repeat-x:图像横向平铺；repeat-y:图像纵向平铺；norepeat：不平铺）</a:t>
                      </a:r>
                      <a:endParaRPr lang="en-US" altLang="en-US" sz="12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background-attachment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背景附加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scroll：背景图像是随内容滚动的；fixed：背景图像固定，即内容滚动而图像不动</a:t>
                      </a:r>
                      <a:endParaRPr lang="en-US" altLang="en-US" sz="12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background-position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背景位置，确定背景的水平和垂直位置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该属性可取Xpos和Ypos，单位是px，分别表示水平位置和垂直位置。还可以使用百分比表示背景的位置，即X%和Y% 。可以用X、Y方向关键词来表示，水平方向的关键词有左对齐（left）、右对齐（right）和水平居中（center），垂直方向的关键词有顶部（top）、底部（bottom）和垂直居中（center）</a:t>
                      </a:r>
                      <a:endParaRPr lang="en-US" altLang="en-US" sz="12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background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该属性是复合属性，即上面几个属性的随意组合，它用于设定对象的背景样式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该属性实际上对应上面几个具体属性的取值，如background：url（xxx.jpg）就等价于background-image：url（xxx.jpg）</a:t>
                      </a:r>
                      <a:endParaRPr lang="en-US" altLang="en-US" sz="12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background-size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规定背景图像的尺寸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uto(默认值，使用背景图片保持原样)，percentage(当使用百分值时，不是相对于背景的尺寸大小来计算的，而是相对于元素宽度来计算的)，cover(整个背景图片放大填充了整个元素)，contain(让背景图片保持本身的宽高比例，将背景图片缩放到宽度或者高度正好适应所定义背景的区域)</a:t>
                      </a:r>
                      <a:endParaRPr lang="en-US" altLang="en-US" sz="12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E98828-EEBB-EFEB-5917-D15360FC37CE}"/>
              </a:ext>
            </a:extLst>
          </p:cNvPr>
          <p:cNvSpPr txBox="1"/>
          <p:nvPr/>
        </p:nvSpPr>
        <p:spPr>
          <a:xfrm>
            <a:off x="1870841" y="903890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CSS</a:t>
            </a:r>
            <a:r>
              <a:rPr lang="zh-CN" altLang="en-US" dirty="0"/>
              <a:t> 三大特性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7FE2E-82E0-4C9B-1097-971837B349F8}"/>
              </a:ext>
            </a:extLst>
          </p:cNvPr>
          <p:cNvSpPr txBox="1"/>
          <p:nvPr/>
        </p:nvSpPr>
        <p:spPr>
          <a:xfrm>
            <a:off x="1965434" y="2039007"/>
            <a:ext cx="6647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层叠性</a:t>
            </a:r>
            <a:r>
              <a:rPr lang="zh-CN" altLang="en-US" dirty="0"/>
              <a:t>：</a:t>
            </a:r>
            <a:endParaRPr lang="en-US" dirty="0"/>
          </a:p>
          <a:p>
            <a:r>
              <a:rPr lang="en-US" dirty="0" err="1"/>
              <a:t>样式冲突</a:t>
            </a:r>
            <a:r>
              <a:rPr lang="zh-CN" altLang="en-US" dirty="0"/>
              <a:t>，遵循就近原则，哪个样式离结构近，就执行哪个样式</a:t>
            </a:r>
            <a:endParaRPr lang="en-AU" altLang="zh-CN" dirty="0"/>
          </a:p>
          <a:p>
            <a:r>
              <a:rPr lang="en-US" dirty="0" err="1"/>
              <a:t>样式不冲突</a:t>
            </a:r>
            <a:r>
              <a:rPr lang="zh-CN" altLang="en-US" dirty="0"/>
              <a:t>，不会重叠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A82EE0-BE3C-5C6D-651E-9A60083939B8}"/>
              </a:ext>
            </a:extLst>
          </p:cNvPr>
          <p:cNvSpPr txBox="1"/>
          <p:nvPr/>
        </p:nvSpPr>
        <p:spPr>
          <a:xfrm>
            <a:off x="1944414" y="3752193"/>
            <a:ext cx="81853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继承性</a:t>
            </a:r>
            <a:r>
              <a:rPr lang="zh-CN" altLang="en-US" dirty="0"/>
              <a:t>：</a:t>
            </a:r>
            <a:endParaRPr lang="en-AU" altLang="zh-CN" dirty="0"/>
          </a:p>
          <a:p>
            <a:r>
              <a:rPr lang="zh-CN" altLang="en-US" dirty="0"/>
              <a:t>子标签会继承父标签的文字相关样式，比如</a:t>
            </a:r>
            <a:r>
              <a:rPr lang="en-US" altLang="zh-CN" dirty="0"/>
              <a:t>Text-,</a:t>
            </a:r>
            <a:r>
              <a:rPr lang="zh-CN" altLang="en-US" dirty="0"/>
              <a:t> </a:t>
            </a:r>
            <a:r>
              <a:rPr lang="en-US" altLang="zh-CN" dirty="0"/>
              <a:t>font-,</a:t>
            </a:r>
            <a:r>
              <a:rPr lang="zh-CN" altLang="en-US" dirty="0"/>
              <a:t> </a:t>
            </a:r>
            <a:r>
              <a:rPr lang="en-US" altLang="zh-CN" dirty="0"/>
              <a:t>line-</a:t>
            </a:r>
            <a:r>
              <a:rPr lang="zh-CN" altLang="en-US" dirty="0"/>
              <a:t>和</a:t>
            </a:r>
            <a:r>
              <a:rPr lang="en-US" altLang="zh-CN" dirty="0"/>
              <a:t>color</a:t>
            </a:r>
            <a:r>
              <a:rPr lang="zh-CN" altLang="en-US" dirty="0"/>
              <a:t>属性会继承。</a:t>
            </a:r>
            <a:endParaRPr lang="en-AU" altLang="zh-CN" dirty="0"/>
          </a:p>
          <a:p>
            <a:r>
              <a:rPr lang="zh-CN" altLang="en-US" dirty="0"/>
              <a:t>高度和盒模型内外边距等不会继承</a:t>
            </a:r>
            <a:endParaRPr lang="en-AU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5438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4F2D1BA-5DBB-7540-A835-4E02CF0F2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777" y="1213221"/>
            <a:ext cx="7404445" cy="51484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0B1354-F9D7-F5E7-981C-7567ED1BFCCC}"/>
              </a:ext>
            </a:extLst>
          </p:cNvPr>
          <p:cNvSpPr txBox="1"/>
          <p:nvPr/>
        </p:nvSpPr>
        <p:spPr>
          <a:xfrm>
            <a:off x="1723696" y="49637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优先级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5113873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793134-4222-FA93-B9AE-151757E3AB42}"/>
              </a:ext>
            </a:extLst>
          </p:cNvPr>
          <p:cNvSpPr txBox="1"/>
          <p:nvPr/>
        </p:nvSpPr>
        <p:spPr>
          <a:xfrm>
            <a:off x="1986455" y="100899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盒模型</a:t>
            </a:r>
            <a:endParaRPr lang="en-US" sz="3600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86BBCF0-83E2-17A9-1EBF-7A8B76C69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159" y="2022175"/>
            <a:ext cx="6795702" cy="36514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CDD1F3-E8F1-C00E-7568-4E9D8B1EA8D0}"/>
              </a:ext>
            </a:extLst>
          </p:cNvPr>
          <p:cNvSpPr txBox="1"/>
          <p:nvPr/>
        </p:nvSpPr>
        <p:spPr>
          <a:xfrm>
            <a:off x="10352690" y="2081048"/>
            <a:ext cx="9363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Border</a:t>
            </a:r>
          </a:p>
          <a:p>
            <a:r>
              <a:rPr lang="en-US" altLang="zh-CN" dirty="0"/>
              <a:t>Padding</a:t>
            </a:r>
          </a:p>
          <a:p>
            <a:r>
              <a:rPr lang="en-US" altLang="zh-CN" dirty="0"/>
              <a:t>Margin</a:t>
            </a:r>
          </a:p>
          <a:p>
            <a:r>
              <a:rPr lang="en-US" altLang="zh-CN" dirty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5833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84C7BD-5BF0-67E4-8F9F-1F894DAF9E8A}"/>
              </a:ext>
            </a:extLst>
          </p:cNvPr>
          <p:cNvSpPr txBox="1"/>
          <p:nvPr/>
        </p:nvSpPr>
        <p:spPr>
          <a:xfrm>
            <a:off x="1261242" y="1145628"/>
            <a:ext cx="999260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Margin应用</a:t>
            </a:r>
            <a:endParaRPr lang="en-US" sz="3600" dirty="0"/>
          </a:p>
          <a:p>
            <a:endParaRPr lang="en-US" sz="3200" dirty="0"/>
          </a:p>
          <a:p>
            <a:r>
              <a:rPr lang="en-US" sz="3200" dirty="0" err="1"/>
              <a:t>Margin可以让</a:t>
            </a:r>
            <a:r>
              <a:rPr lang="en-US" sz="3200" dirty="0" err="1">
                <a:solidFill>
                  <a:srgbClr val="FF0000"/>
                </a:solidFill>
              </a:rPr>
              <a:t>块级</a:t>
            </a:r>
            <a:r>
              <a:rPr lang="en-US" sz="3200" dirty="0" err="1"/>
              <a:t>盒子</a:t>
            </a:r>
            <a:r>
              <a:rPr lang="en-US" sz="3200" dirty="0" err="1">
                <a:solidFill>
                  <a:srgbClr val="FF0000"/>
                </a:solidFill>
              </a:rPr>
              <a:t>水平居中</a:t>
            </a:r>
            <a:r>
              <a:rPr lang="zh-CN" altLang="en-US" sz="3200" dirty="0"/>
              <a:t>，需要满足两个条件：</a:t>
            </a:r>
            <a:endParaRPr lang="en-AU" altLang="zh-CN" sz="3200" dirty="0"/>
          </a:p>
          <a:p>
            <a:endParaRPr lang="en-AU" sz="3200" dirty="0"/>
          </a:p>
          <a:p>
            <a:r>
              <a:rPr lang="en-US" altLang="zh-CN" sz="3200" dirty="0"/>
              <a:t>1.</a:t>
            </a:r>
            <a:r>
              <a:rPr lang="zh-CN" altLang="en-US" sz="3200" dirty="0"/>
              <a:t>盒子必须</a:t>
            </a:r>
            <a:r>
              <a:rPr lang="zh-CN" altLang="en-US" sz="3200" dirty="0">
                <a:solidFill>
                  <a:srgbClr val="FF0000"/>
                </a:solidFill>
              </a:rPr>
              <a:t>指定了宽度</a:t>
            </a:r>
            <a:r>
              <a:rPr lang="en-US" altLang="zh-CN" sz="3200" dirty="0"/>
              <a:t>width</a:t>
            </a:r>
          </a:p>
          <a:p>
            <a:r>
              <a:rPr lang="en-US" altLang="zh-CN" sz="3200" dirty="0"/>
              <a:t>2.</a:t>
            </a:r>
            <a:r>
              <a:rPr lang="zh-CN" altLang="en-US" sz="3200" dirty="0"/>
              <a:t>盒子</a:t>
            </a:r>
            <a:r>
              <a:rPr lang="zh-CN" altLang="en-US" sz="3200" dirty="0">
                <a:solidFill>
                  <a:srgbClr val="FF0000"/>
                </a:solidFill>
              </a:rPr>
              <a:t>左右外边距</a:t>
            </a:r>
            <a:r>
              <a:rPr lang="zh-CN" altLang="en-US" sz="3200" dirty="0"/>
              <a:t>都设置为</a:t>
            </a:r>
            <a:r>
              <a:rPr lang="en-US" altLang="zh-CN" sz="3200" dirty="0"/>
              <a:t>auto</a:t>
            </a:r>
          </a:p>
          <a:p>
            <a:endParaRPr lang="en-US" altLang="zh-CN" sz="3200" dirty="0"/>
          </a:p>
          <a:p>
            <a:r>
              <a:rPr lang="en-US" sz="3200" dirty="0"/>
              <a:t>Margin</a:t>
            </a:r>
            <a:r>
              <a:rPr lang="en-US" altLang="zh-CN" sz="3200" dirty="0"/>
              <a:t>:</a:t>
            </a:r>
            <a:r>
              <a:rPr lang="zh-CN" altLang="en-US" sz="3200" dirty="0"/>
              <a:t> </a:t>
            </a:r>
            <a:r>
              <a:rPr lang="en-US" altLang="zh-CN" sz="3200" dirty="0"/>
              <a:t>0</a:t>
            </a:r>
            <a:r>
              <a:rPr lang="zh-CN" altLang="en-US" sz="3200" dirty="0"/>
              <a:t> </a:t>
            </a:r>
            <a:r>
              <a:rPr lang="en-US" altLang="zh-CN" sz="3200" dirty="0"/>
              <a:t>auto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4061762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E43FFD-3DCF-E30D-7A9D-D47986399583}"/>
              </a:ext>
            </a:extLst>
          </p:cNvPr>
          <p:cNvSpPr txBox="1"/>
          <p:nvPr/>
        </p:nvSpPr>
        <p:spPr>
          <a:xfrm>
            <a:off x="1334814" y="1345324"/>
            <a:ext cx="965900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清除内外边距</a:t>
            </a:r>
            <a:endParaRPr lang="en-US" sz="3600" dirty="0"/>
          </a:p>
          <a:p>
            <a:endParaRPr lang="en-US" dirty="0"/>
          </a:p>
          <a:p>
            <a:r>
              <a:rPr lang="en-US" sz="3200" dirty="0" err="1"/>
              <a:t>网页元素很多都带有默认的内外编剧</a:t>
            </a:r>
            <a:r>
              <a:rPr lang="zh-CN" altLang="en-US" sz="3200" dirty="0"/>
              <a:t>，而且不同浏览器默认的也不一样，因此我们在布局前，要先清除网页元素的默认内外边距。</a:t>
            </a:r>
            <a:endParaRPr lang="en-AU" altLang="zh-CN" sz="3200" dirty="0"/>
          </a:p>
          <a:p>
            <a:endParaRPr lang="en-AU" sz="3200" dirty="0"/>
          </a:p>
          <a:p>
            <a:endParaRPr lang="en-US" altLang="zh-CN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15917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5759647" y="269685"/>
            <a:ext cx="3744540" cy="52197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CSS3</a:t>
            </a:r>
            <a:r>
              <a:rPr lang="zh-CN" altLang="en-US" dirty="0"/>
              <a:t>基本选择器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838200" y="996632"/>
            <a:ext cx="10515600" cy="5180331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标签选择器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类选择器</a:t>
            </a:r>
            <a:endParaRPr lang="en-US" altLang="zh-CN" dirty="0"/>
          </a:p>
          <a:p>
            <a:r>
              <a:rPr lang="en-US" altLang="zh-CN" dirty="0"/>
              <a:t>ID</a:t>
            </a:r>
            <a:r>
              <a:rPr lang="zh-CN" altLang="en-US" dirty="0"/>
              <a:t>选择器</a:t>
            </a: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4364045" y="1662155"/>
            <a:ext cx="7645400" cy="114300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latin typeface="+mn-lt"/>
                <a:ea typeface="微软雅黑" panose="020B0503020204020204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latin typeface="+mn-lt"/>
                <a:ea typeface="微软雅黑" panose="020B050302020402020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pPr lvl="1"/>
            <a:r>
              <a:rPr lang="en-US" altLang="zh-CN" dirty="0"/>
              <a:t>HTML</a:t>
            </a:r>
            <a:r>
              <a:rPr lang="zh-CN" altLang="en-US" dirty="0"/>
              <a:t>标签作为标签选择器的名称</a:t>
            </a:r>
          </a:p>
          <a:p>
            <a:pPr lvl="2"/>
            <a:r>
              <a:rPr lang="en-US" altLang="zh-CN" dirty="0"/>
              <a:t>&lt;h1&gt;…&lt;h6&gt;</a:t>
            </a:r>
            <a:r>
              <a:rPr lang="zh-CN" altLang="en-US" dirty="0"/>
              <a:t>、</a:t>
            </a:r>
            <a:r>
              <a:rPr lang="en-US" altLang="zh-CN" dirty="0"/>
              <a:t>&lt;p&gt;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/&gt;</a:t>
            </a:r>
            <a:endParaRPr lang="zh-CN" altLang="en-US" dirty="0"/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6381752" y="4143931"/>
            <a:ext cx="2857520" cy="5067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/>
              <a:t>p { font-size:16px;}</a:t>
            </a:r>
            <a:endParaRPr lang="zh-CN" altLang="zh-CN" b="1" dirty="0">
              <a:latin typeface="+mn-lt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5881686" y="5163950"/>
            <a:ext cx="1372122" cy="408192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标签选择器</a:t>
            </a:r>
          </a:p>
        </p:txBody>
      </p:sp>
      <p:cxnSp>
        <p:nvCxnSpPr>
          <p:cNvPr id="15" name="直接箭头连接符 14"/>
          <p:cNvCxnSpPr>
            <a:stCxn id="14" idx="0"/>
          </p:cNvCxnSpPr>
          <p:nvPr/>
        </p:nvCxnSpPr>
        <p:spPr>
          <a:xfrm rot="16200000" flipV="1">
            <a:off x="7785198" y="4857055"/>
            <a:ext cx="591510" cy="2141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7394486" y="5143943"/>
            <a:ext cx="916092" cy="408192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声明</a:t>
            </a: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6881818" y="4572008"/>
            <a:ext cx="1500198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箭头连接符 20"/>
          <p:cNvCxnSpPr/>
          <p:nvPr/>
        </p:nvCxnSpPr>
        <p:spPr>
          <a:xfrm rot="16200000" flipV="1">
            <a:off x="6317790" y="4807015"/>
            <a:ext cx="500066" cy="2941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AutoShape 14"/>
          <p:cNvSpPr>
            <a:spLocks noChangeArrowheads="1"/>
          </p:cNvSpPr>
          <p:nvPr/>
        </p:nvSpPr>
        <p:spPr bwMode="auto">
          <a:xfrm>
            <a:off x="6953256" y="3215117"/>
            <a:ext cx="682512" cy="408192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属性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rot="16200000" flipH="1">
            <a:off x="6927576" y="3882748"/>
            <a:ext cx="734385" cy="135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AutoShape 14"/>
          <p:cNvSpPr>
            <a:spLocks noChangeArrowheads="1"/>
          </p:cNvSpPr>
          <p:nvPr/>
        </p:nvSpPr>
        <p:spPr bwMode="auto">
          <a:xfrm>
            <a:off x="7857171" y="3215117"/>
            <a:ext cx="452642" cy="408192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值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rot="16200000" flipH="1">
            <a:off x="7825747" y="3984306"/>
            <a:ext cx="734385" cy="1238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2" name="组合 71"/>
          <p:cNvGrpSpPr/>
          <p:nvPr/>
        </p:nvGrpSpPr>
        <p:grpSpPr>
          <a:xfrm>
            <a:off x="5095868" y="3858293"/>
            <a:ext cx="992719" cy="398780"/>
            <a:chOff x="1000100" y="1801951"/>
            <a:chExt cx="992719" cy="398780"/>
          </a:xfrm>
        </p:grpSpPr>
        <p:pic>
          <p:nvPicPr>
            <p:cNvPr id="3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34" name="TextBox 33"/>
            <p:cNvSpPr txBox="1"/>
            <p:nvPr/>
          </p:nvSpPr>
          <p:spPr>
            <a:xfrm>
              <a:off x="1299399" y="1801951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rPr>
                <a:t>语法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-2.77778E-7 0.1641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3.33333E-6 0.1840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9" grpId="0" bldLvl="0" animBg="1"/>
      <p:bldP spid="27" grpId="0" bldLvl="0" animBg="1"/>
      <p:bldP spid="29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1358977" y="544859"/>
            <a:ext cx="4288209" cy="52197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CSS3</a:t>
            </a:r>
            <a:r>
              <a:rPr lang="zh-CN" altLang="zh-CN" dirty="0"/>
              <a:t>渐变</a:t>
            </a:r>
            <a:endParaRPr lang="zh-CN" altLang="en-US" dirty="0"/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>
          <a:xfrm>
            <a:off x="2308254" y="1214422"/>
            <a:ext cx="7748186" cy="5143536"/>
          </a:xfrm>
        </p:spPr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</a:rPr>
              <a:t>线性渐变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zh-CN" dirty="0"/>
              <a:t>颜色沿着一条直线过渡：从左到右、从右到左、从上到下等</a:t>
            </a:r>
          </a:p>
          <a:p>
            <a:pPr lvl="1"/>
            <a:endParaRPr lang="zh-CN" altLang="zh-CN" dirty="0">
              <a:solidFill>
                <a:srgbClr val="FF0000"/>
              </a:solidFill>
            </a:endParaRPr>
          </a:p>
          <a:p>
            <a:pPr lvl="1"/>
            <a:endParaRPr lang="zh-CN" altLang="zh-CN" dirty="0">
              <a:solidFill>
                <a:srgbClr val="FF0000"/>
              </a:solidFill>
            </a:endParaRPr>
          </a:p>
          <a:p>
            <a:pPr lvl="1"/>
            <a:endParaRPr lang="zh-CN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径向渐变</a:t>
            </a:r>
            <a:endParaRPr lang="en-US" altLang="zh-CN" dirty="0"/>
          </a:p>
          <a:p>
            <a:pPr lvl="1"/>
            <a:r>
              <a:rPr lang="zh-CN" altLang="zh-CN" dirty="0"/>
              <a:t>圆形或椭圆形渐变，颜色不再沿着一条直线变化，而是从一个起点朝所有方向混合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2722284" y="2477141"/>
            <a:ext cx="693420" cy="39878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</a:rPr>
              <a:t>语法</a:t>
            </a:r>
          </a:p>
        </p:txBody>
      </p:sp>
      <p:pic>
        <p:nvPicPr>
          <p:cNvPr id="6" name="Picture 3" descr="E:\设计支持\模板设计\Y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186" y="2481515"/>
            <a:ext cx="422600" cy="39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376513" y="3190862"/>
            <a:ext cx="7072362" cy="35719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anchor="ctr" anchorCtr="0"/>
          <a:lstStyle/>
          <a:p>
            <a:pPr marL="342900" lvl="0" indent="-342900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linear-gradient ( position,  color1,  color2,…)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264299" y="3209254"/>
            <a:ext cx="936104" cy="323976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AutoShape 16"/>
          <p:cNvSpPr>
            <a:spLocks noChangeArrowheads="1"/>
          </p:cNvSpPr>
          <p:nvPr/>
        </p:nvSpPr>
        <p:spPr bwMode="auto">
          <a:xfrm>
            <a:off x="4987097" y="2487484"/>
            <a:ext cx="1285314" cy="408192"/>
          </a:xfrm>
          <a:prstGeom prst="wedgeRoundRectCallout">
            <a:avLst>
              <a:gd name="adj1" fmla="val 49614"/>
              <a:gd name="adj2" fmla="val -3602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渐变方向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344419" y="3209255"/>
            <a:ext cx="720080" cy="31478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5492052" y="3925279"/>
            <a:ext cx="1704734" cy="408192"/>
          </a:xfrm>
          <a:prstGeom prst="wedgeRoundRectCallout">
            <a:avLst>
              <a:gd name="adj1" fmla="val 50653"/>
              <a:gd name="adj2" fmla="val -2539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第一种颜色值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6419847" y="3528822"/>
            <a:ext cx="284612" cy="37642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6704459" y="2487484"/>
            <a:ext cx="1495178" cy="408192"/>
          </a:xfrm>
          <a:prstGeom prst="wedgeRoundRectCallout">
            <a:avLst>
              <a:gd name="adj1" fmla="val 50272"/>
              <a:gd name="adj2" fmla="val 4389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第二种颜色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5624339" y="2887106"/>
            <a:ext cx="45694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H="1">
            <a:off x="7551425" y="2892267"/>
            <a:ext cx="11429" cy="31698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7187828" y="3224728"/>
            <a:ext cx="727197" cy="304094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2" grpId="0" bldLvl="0" animBg="1"/>
      <p:bldP spid="13" grpId="0" bldLvl="0" animBg="1"/>
      <p:bldP spid="14" grpId="0" bldLvl="0" animBg="1"/>
      <p:bldP spid="17" grpId="0" bldLvl="0" animBg="1"/>
      <p:bldP spid="28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9239250" y="304959"/>
            <a:ext cx="971550" cy="52197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>
                <a:solidFill>
                  <a:srgbClr val="121F55"/>
                </a:solidFill>
              </a:rPr>
              <a:t>小结</a:t>
            </a:r>
          </a:p>
        </p:txBody>
      </p:sp>
      <p:sp>
        <p:nvSpPr>
          <p:cNvPr id="70659" name="TextBox 4"/>
          <p:cNvSpPr txBox="1">
            <a:spLocks noChangeArrowheads="1"/>
          </p:cNvSpPr>
          <p:nvPr/>
        </p:nvSpPr>
        <p:spPr bwMode="auto">
          <a:xfrm>
            <a:off x="3673475" y="1112581"/>
            <a:ext cx="6094933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ea typeface="微软雅黑" panose="020B0503020204020204" charset="-122"/>
                <a:cs typeface="Arial" panose="020B0604020202020204" pitchFamily="34" charset="0"/>
              </a:rPr>
              <a:t>CSS</a:t>
            </a:r>
            <a:r>
              <a:rPr lang="zh-CN" altLang="en-US" sz="2000" b="1" dirty="0">
                <a:ea typeface="微软雅黑" panose="020B0503020204020204" charset="-122"/>
                <a:cs typeface="Arial" panose="020B0604020202020204" pitchFamily="34" charset="0"/>
              </a:rPr>
              <a:t>概念</a:t>
            </a:r>
            <a:endParaRPr lang="en-US" altLang="zh-CN" sz="20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ea typeface="微软雅黑" panose="020B0503020204020204" charset="-122"/>
                <a:cs typeface="Arial" panose="020B0604020202020204" pitchFamily="34" charset="0"/>
              </a:rPr>
              <a:t>CSS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charset="-122"/>
                <a:cs typeface="Arial" panose="020B0604020202020204" pitchFamily="34" charset="0"/>
              </a:rPr>
              <a:t>语法规则，使用</a:t>
            </a:r>
            <a:r>
              <a:rPr lang="en-US" altLang="zh-CN" sz="2000" b="1" dirty="0">
                <a:solidFill>
                  <a:srgbClr val="FF0000"/>
                </a:solidFill>
                <a:ea typeface="微软雅黑" panose="020B0503020204020204" charset="-122"/>
                <a:cs typeface="Arial" panose="020B0604020202020204" pitchFamily="34" charset="0"/>
              </a:rPr>
              <a:t>&lt;style&gt;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charset="-122"/>
                <a:cs typeface="Arial" panose="020B0604020202020204" pitchFamily="34" charset="0"/>
              </a:rPr>
              <a:t>标签引入</a:t>
            </a:r>
            <a:r>
              <a:rPr lang="en-US" altLang="zh-CN" sz="2000" b="1" dirty="0">
                <a:solidFill>
                  <a:srgbClr val="FF0000"/>
                </a:solidFill>
                <a:ea typeface="微软雅黑" panose="020B0503020204020204" charset="-122"/>
                <a:cs typeface="Arial" panose="020B0604020202020204" pitchFamily="34" charset="0"/>
              </a:rPr>
              <a:t>CSS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charset="-122"/>
                <a:cs typeface="Arial" panose="020B0604020202020204" pitchFamily="34" charset="0"/>
              </a:rPr>
              <a:t>样式</a:t>
            </a:r>
            <a:endParaRPr lang="en-US" altLang="zh-CN" sz="20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r>
              <a:rPr lang="nl-NL" altLang="zh-CN" sz="2000" b="1" dirty="0">
                <a:solidFill>
                  <a:srgbClr val="FF0000"/>
                </a:solidFill>
                <a:ea typeface="微软雅黑" panose="020B0503020204020204" charset="-122"/>
                <a:cs typeface="Arial" panose="020B0604020202020204" pitchFamily="34" charset="0"/>
              </a:rPr>
              <a:t>HTML</a:t>
            </a:r>
            <a:r>
              <a:rPr lang="zh-CN" altLang="zh-CN" sz="2000" b="1" dirty="0">
                <a:solidFill>
                  <a:srgbClr val="FF0000"/>
                </a:solidFill>
                <a:ea typeface="微软雅黑" panose="020B0503020204020204" charset="-122"/>
                <a:cs typeface="Arial" panose="020B0604020202020204" pitchFamily="34" charset="0"/>
              </a:rPr>
              <a:t>中引入</a:t>
            </a:r>
            <a:r>
              <a:rPr lang="nl-NL" altLang="zh-CN" sz="2000" b="1" dirty="0">
                <a:solidFill>
                  <a:srgbClr val="FF0000"/>
                </a:solidFill>
                <a:ea typeface="微软雅黑" panose="020B0503020204020204" charset="-122"/>
                <a:cs typeface="Arial" panose="020B0604020202020204" pitchFamily="34" charset="0"/>
              </a:rPr>
              <a:t>CSS</a:t>
            </a:r>
            <a:r>
              <a:rPr lang="zh-CN" altLang="zh-CN" sz="2000" b="1" dirty="0">
                <a:solidFill>
                  <a:srgbClr val="FF0000"/>
                </a:solidFill>
                <a:ea typeface="微软雅黑" panose="020B0503020204020204" charset="-122"/>
                <a:cs typeface="Arial" panose="020B0604020202020204" pitchFamily="34" charset="0"/>
              </a:rPr>
              <a:t>样式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r>
              <a:rPr lang="nl-NL" altLang="zh-CN" sz="2000" b="1" dirty="0">
                <a:solidFill>
                  <a:srgbClr val="FF0000"/>
                </a:solidFill>
                <a:ea typeface="微软雅黑" panose="020B0503020204020204" charset="-122"/>
                <a:cs typeface="Arial" panose="020B0604020202020204" pitchFamily="34" charset="0"/>
              </a:rPr>
              <a:t>CSS3</a:t>
            </a:r>
            <a:r>
              <a:rPr lang="zh-CN" altLang="zh-CN" sz="2000" b="1" dirty="0">
                <a:solidFill>
                  <a:srgbClr val="FF0000"/>
                </a:solidFill>
                <a:ea typeface="微软雅黑" panose="020B0503020204020204" charset="-122"/>
                <a:cs typeface="Arial" panose="020B0604020202020204" pitchFamily="34" charset="0"/>
              </a:rPr>
              <a:t>的选择器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70660" name="AutoShape 3"/>
          <p:cNvSpPr/>
          <p:nvPr/>
        </p:nvSpPr>
        <p:spPr bwMode="auto">
          <a:xfrm>
            <a:off x="4943872" y="916335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charset="-122"/>
            </a:endParaRPr>
          </a:p>
        </p:txBody>
      </p:sp>
      <p:sp>
        <p:nvSpPr>
          <p:cNvPr id="70662" name="TextBox 12"/>
          <p:cNvSpPr txBox="1">
            <a:spLocks noChangeArrowheads="1"/>
          </p:cNvSpPr>
          <p:nvPr/>
        </p:nvSpPr>
        <p:spPr bwMode="auto">
          <a:xfrm>
            <a:off x="5015880" y="839034"/>
            <a:ext cx="2027237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anose="020B0503020204020204" charset="-122"/>
                <a:cs typeface="Arial" panose="020B0604020202020204" pitchFamily="34" charset="0"/>
              </a:rPr>
              <a:t>CSS</a:t>
            </a:r>
            <a:r>
              <a:rPr lang="zh-CN" altLang="en-US" sz="1600" b="1" dirty="0">
                <a:ea typeface="微软雅黑" panose="020B0503020204020204" charset="-122"/>
                <a:cs typeface="Arial" panose="020B0604020202020204" pitchFamily="34" charset="0"/>
              </a:rPr>
              <a:t>在网页中的应用</a:t>
            </a:r>
            <a:endParaRPr lang="en-US" altLang="zh-CN" sz="16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ea typeface="微软雅黑" panose="020B0503020204020204" charset="-122"/>
                <a:cs typeface="Arial" panose="020B0604020202020204" pitchFamily="34" charset="0"/>
              </a:rPr>
              <a:t>CSS</a:t>
            </a:r>
            <a:r>
              <a:rPr lang="zh-CN" altLang="zh-CN" sz="1600" b="1" dirty="0">
                <a:ea typeface="微软雅黑" panose="020B0503020204020204" charset="-122"/>
                <a:cs typeface="Arial" panose="020B0604020202020204" pitchFamily="34" charset="0"/>
              </a:rPr>
              <a:t>的发展史</a:t>
            </a:r>
            <a:endParaRPr lang="en-US" altLang="zh-CN" sz="16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ea typeface="微软雅黑" panose="020B0503020204020204" charset="-122"/>
                <a:cs typeface="Arial" panose="020B0604020202020204" pitchFamily="34" charset="0"/>
              </a:rPr>
              <a:t>CSS</a:t>
            </a:r>
            <a:r>
              <a:rPr lang="zh-CN" altLang="zh-CN" sz="1600" b="1" dirty="0">
                <a:ea typeface="微软雅黑" panose="020B0503020204020204" charset="-122"/>
                <a:cs typeface="Arial" panose="020B0604020202020204" pitchFamily="34" charset="0"/>
              </a:rPr>
              <a:t>的优势</a:t>
            </a:r>
            <a:endParaRPr lang="zh-CN" altLang="en-US" sz="1600" b="1" dirty="0"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70663" name="AutoShape 3"/>
          <p:cNvSpPr/>
          <p:nvPr/>
        </p:nvSpPr>
        <p:spPr bwMode="auto">
          <a:xfrm>
            <a:off x="5468887" y="3800760"/>
            <a:ext cx="214313" cy="1841500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charset="-122"/>
            </a:endParaRPr>
          </a:p>
        </p:txBody>
      </p:sp>
      <p:sp>
        <p:nvSpPr>
          <p:cNvPr id="70665" name="AutoShape 3"/>
          <p:cNvSpPr/>
          <p:nvPr/>
        </p:nvSpPr>
        <p:spPr bwMode="auto">
          <a:xfrm>
            <a:off x="3360738" y="1268761"/>
            <a:ext cx="312737" cy="3452750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charset="-122"/>
            </a:endParaRPr>
          </a:p>
        </p:txBody>
      </p:sp>
      <p:sp>
        <p:nvSpPr>
          <p:cNvPr id="12" name="AutoShape 3"/>
          <p:cNvSpPr/>
          <p:nvPr/>
        </p:nvSpPr>
        <p:spPr bwMode="auto">
          <a:xfrm>
            <a:off x="6312024" y="2724150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491412" y="2564904"/>
            <a:ext cx="202723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charset="-122"/>
                <a:cs typeface="Arial" panose="020B0604020202020204" pitchFamily="34" charset="0"/>
              </a:rPr>
              <a:t>行内样式</a:t>
            </a:r>
            <a:endParaRPr lang="en-US" altLang="zh-CN" sz="16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charset="-122"/>
                <a:cs typeface="Arial" panose="020B0604020202020204" pitchFamily="34" charset="0"/>
              </a:rPr>
              <a:t>内部样式</a:t>
            </a:r>
            <a:endParaRPr lang="en-US" altLang="zh-CN" sz="16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charset="-122"/>
                <a:cs typeface="Arial" panose="020B0604020202020204" pitchFamily="34" charset="0"/>
              </a:rPr>
              <a:t>外部样式</a:t>
            </a:r>
            <a:endParaRPr lang="en-US" altLang="zh-CN" sz="16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ea typeface="微软雅黑" panose="020B0503020204020204" charset="-122"/>
                <a:cs typeface="Arial" panose="020B0604020202020204" pitchFamily="34" charset="0"/>
              </a:rPr>
              <a:t>3</a:t>
            </a:r>
            <a:r>
              <a:rPr lang="zh-CN" altLang="en-US" sz="1600" b="1" dirty="0">
                <a:ea typeface="微软雅黑" panose="020B0503020204020204" charset="-122"/>
                <a:cs typeface="Arial" panose="020B0604020202020204" pitchFamily="34" charset="0"/>
              </a:rPr>
              <a:t>中样式的优先级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668466" y="3936680"/>
            <a:ext cx="202723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charset="-122"/>
                <a:cs typeface="Arial" panose="020B0604020202020204" pitchFamily="34" charset="0"/>
              </a:rPr>
              <a:t>基本选择器</a:t>
            </a:r>
            <a:endParaRPr lang="en-US" altLang="zh-CN" sz="16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charset="-122"/>
                <a:cs typeface="Arial" panose="020B0604020202020204" pitchFamily="34" charset="0"/>
              </a:rPr>
              <a:t>高级选择器</a:t>
            </a:r>
          </a:p>
        </p:txBody>
      </p:sp>
      <p:sp>
        <p:nvSpPr>
          <p:cNvPr id="15" name="AutoShape 3"/>
          <p:cNvSpPr/>
          <p:nvPr/>
        </p:nvSpPr>
        <p:spPr bwMode="auto">
          <a:xfrm>
            <a:off x="6851947" y="3800760"/>
            <a:ext cx="179388" cy="852376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960096" y="3719934"/>
            <a:ext cx="202723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charset="-122"/>
                <a:cs typeface="Arial" panose="020B0604020202020204" pitchFamily="34" charset="0"/>
              </a:rPr>
              <a:t>标签选择器</a:t>
            </a:r>
            <a:endParaRPr lang="en-US" altLang="zh-CN" sz="16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charset="-122"/>
                <a:cs typeface="Arial" panose="020B0604020202020204" pitchFamily="34" charset="0"/>
              </a:rPr>
              <a:t>类选择器</a:t>
            </a:r>
            <a:endParaRPr lang="en-US" altLang="zh-CN" sz="16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ea typeface="微软雅黑" panose="020B0503020204020204" charset="-122"/>
                <a:cs typeface="Arial" panose="020B0604020202020204" pitchFamily="34" charset="0"/>
              </a:rPr>
              <a:t>ID</a:t>
            </a:r>
            <a:r>
              <a:rPr lang="zh-CN" altLang="en-US" sz="1600" b="1" dirty="0">
                <a:ea typeface="微软雅黑" panose="020B0503020204020204" charset="-122"/>
                <a:cs typeface="Arial" panose="020B0604020202020204" pitchFamily="34" charset="0"/>
              </a:rPr>
              <a:t>选择器</a:t>
            </a:r>
            <a:endParaRPr lang="en-US" altLang="zh-CN" sz="16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ea typeface="微软雅黑" panose="020B0503020204020204" charset="-122"/>
                <a:cs typeface="Arial" panose="020B0604020202020204" pitchFamily="34" charset="0"/>
              </a:rPr>
              <a:t>3</a:t>
            </a:r>
            <a:r>
              <a:rPr lang="zh-CN" altLang="en-US" sz="1600" b="1" dirty="0">
                <a:ea typeface="微软雅黑" panose="020B0503020204020204" charset="-122"/>
                <a:cs typeface="Arial" panose="020B0604020202020204" pitchFamily="34" charset="0"/>
              </a:rPr>
              <a:t>中选择器的优先级</a:t>
            </a:r>
          </a:p>
        </p:txBody>
      </p:sp>
      <p:sp>
        <p:nvSpPr>
          <p:cNvPr id="17" name="AutoShape 3"/>
          <p:cNvSpPr/>
          <p:nvPr/>
        </p:nvSpPr>
        <p:spPr bwMode="auto">
          <a:xfrm>
            <a:off x="6819700" y="4937410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charset="-122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061373" y="4874336"/>
            <a:ext cx="2027237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charset="-122"/>
                <a:cs typeface="Arial" panose="020B0604020202020204" pitchFamily="34" charset="0"/>
              </a:rPr>
              <a:t>层次选择器</a:t>
            </a:r>
            <a:endParaRPr lang="en-US" altLang="zh-CN" sz="16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charset="-122"/>
                <a:cs typeface="Arial" panose="020B0604020202020204" pitchFamily="34" charset="0"/>
              </a:rPr>
              <a:t>结构伪类选择器</a:t>
            </a:r>
            <a:endParaRPr lang="en-US" altLang="zh-CN" sz="16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charset="-122"/>
                <a:cs typeface="Arial" panose="020B0604020202020204" pitchFamily="34" charset="0"/>
              </a:rPr>
              <a:t>属性选择器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9239250" y="304959"/>
            <a:ext cx="971550" cy="52197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>
                <a:solidFill>
                  <a:srgbClr val="121F55"/>
                </a:solidFill>
                <a:sym typeface="+mn-ea"/>
              </a:rPr>
              <a:t>小</a:t>
            </a:r>
            <a:r>
              <a:rPr>
                <a:solidFill>
                  <a:srgbClr val="121F55"/>
                </a:solidFill>
              </a:rPr>
              <a:t>结</a:t>
            </a:r>
          </a:p>
        </p:txBody>
      </p:sp>
      <p:sp>
        <p:nvSpPr>
          <p:cNvPr id="70659" name="TextBox 4"/>
          <p:cNvSpPr txBox="1">
            <a:spLocks noChangeArrowheads="1"/>
          </p:cNvSpPr>
          <p:nvPr/>
        </p:nvSpPr>
        <p:spPr bwMode="auto">
          <a:xfrm>
            <a:off x="3673475" y="1503363"/>
            <a:ext cx="6887021" cy="470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anose="020B0503020204020204" charset="-122"/>
                <a:cs typeface="Arial" panose="020B0604020202020204" pitchFamily="34" charset="0"/>
              </a:rPr>
              <a:t>编辑网页文本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ea typeface="微软雅黑" panose="020B0503020204020204" charset="-122"/>
                <a:cs typeface="Arial" panose="020B0604020202020204" pitchFamily="34" charset="0"/>
              </a:rPr>
              <a:t>使用</a:t>
            </a:r>
            <a:r>
              <a:rPr lang="en-US" altLang="zh-CN" sz="2000" b="1" dirty="0">
                <a:ea typeface="微软雅黑" panose="020B0503020204020204" charset="-122"/>
                <a:cs typeface="Arial" panose="020B0604020202020204" pitchFamily="34" charset="0"/>
              </a:rPr>
              <a:t>CSS</a:t>
            </a:r>
            <a:r>
              <a:rPr lang="zh-CN" altLang="en-US" sz="2000" b="1" dirty="0">
                <a:ea typeface="微软雅黑" panose="020B0503020204020204" charset="-122"/>
                <a:cs typeface="Arial" panose="020B0604020202020204" pitchFamily="34" charset="0"/>
              </a:rPr>
              <a:t>的超链接样式设置伪类超链接在不同状态下的样式</a:t>
            </a:r>
            <a:endParaRPr lang="en-US" altLang="zh-CN" sz="20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ea typeface="微软雅黑" panose="020B0503020204020204" charset="-122"/>
                <a:cs typeface="Arial" panose="020B0604020202020204" pitchFamily="34" charset="0"/>
              </a:rPr>
              <a:t>列表样式</a:t>
            </a:r>
            <a:r>
              <a:rPr lang="en-US" altLang="zh-CN" sz="2000" b="1" dirty="0">
                <a:ea typeface="微软雅黑" panose="020B0503020204020204" charset="-122"/>
                <a:cs typeface="Arial" panose="020B0604020202020204" pitchFamily="34" charset="0"/>
              </a:rPr>
              <a:t>:list-style</a:t>
            </a:r>
          </a:p>
          <a:p>
            <a:pPr eaLnBrk="1" hangingPunct="1"/>
            <a:endParaRPr lang="en-US" altLang="zh-CN" sz="20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zh-CN" sz="2000" b="1" dirty="0">
                <a:solidFill>
                  <a:srgbClr val="FF0000"/>
                </a:solidFill>
                <a:ea typeface="微软雅黑" panose="020B0503020204020204" charset="-122"/>
                <a:cs typeface="Arial" panose="020B0604020202020204" pitchFamily="34" charset="0"/>
              </a:rPr>
              <a:t>背景样式 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70660" name="AutoShape 3"/>
          <p:cNvSpPr/>
          <p:nvPr/>
        </p:nvSpPr>
        <p:spPr bwMode="auto">
          <a:xfrm>
            <a:off x="6888088" y="1511846"/>
            <a:ext cx="211386" cy="112506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charset="-122"/>
            </a:endParaRPr>
          </a:p>
        </p:txBody>
      </p:sp>
      <p:sp>
        <p:nvSpPr>
          <p:cNvPr id="70662" name="TextBox 12"/>
          <p:cNvSpPr txBox="1">
            <a:spLocks noChangeArrowheads="1"/>
          </p:cNvSpPr>
          <p:nvPr/>
        </p:nvSpPr>
        <p:spPr bwMode="auto">
          <a:xfrm>
            <a:off x="7032104" y="1457489"/>
            <a:ext cx="2027237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anose="020B0503020204020204" charset="-122"/>
                <a:cs typeface="Arial" panose="020B0604020202020204" pitchFamily="34" charset="0"/>
              </a:rPr>
              <a:t>color</a:t>
            </a:r>
          </a:p>
          <a:p>
            <a:pPr eaLnBrk="1" hangingPunct="1"/>
            <a:r>
              <a:rPr lang="en-US" altLang="zh-CN" sz="1600" b="1" dirty="0">
                <a:ea typeface="微软雅黑" panose="020B0503020204020204" charset="-122"/>
                <a:cs typeface="Arial" panose="020B0604020202020204" pitchFamily="34" charset="0"/>
              </a:rPr>
              <a:t>text-align</a:t>
            </a:r>
          </a:p>
          <a:p>
            <a:pPr eaLnBrk="1" hangingPunct="1"/>
            <a:r>
              <a:rPr lang="en-US" altLang="zh-CN" sz="1600" b="1" dirty="0">
                <a:ea typeface="微软雅黑" panose="020B0503020204020204" charset="-122"/>
                <a:cs typeface="Arial" panose="020B0604020202020204" pitchFamily="34" charset="0"/>
              </a:rPr>
              <a:t>text-indent</a:t>
            </a:r>
          </a:p>
          <a:p>
            <a:pPr eaLnBrk="1" hangingPunct="1"/>
            <a:r>
              <a:rPr lang="en-US" altLang="zh-CN" sz="1600" b="1" dirty="0">
                <a:ea typeface="微软雅黑" panose="020B0503020204020204" charset="-122"/>
                <a:cs typeface="Arial" panose="020B0604020202020204" pitchFamily="34" charset="0"/>
              </a:rPr>
              <a:t>line-height</a:t>
            </a:r>
          </a:p>
          <a:p>
            <a:pPr eaLnBrk="1" hangingPunct="1"/>
            <a:r>
              <a:rPr lang="en-US" altLang="zh-CN" sz="1600" b="1" dirty="0">
                <a:ea typeface="微软雅黑" panose="020B0503020204020204" charset="-122"/>
                <a:cs typeface="Arial" panose="020B0604020202020204" pitchFamily="34" charset="0"/>
              </a:rPr>
              <a:t>text-decoration</a:t>
            </a:r>
          </a:p>
        </p:txBody>
      </p:sp>
      <p:sp>
        <p:nvSpPr>
          <p:cNvPr id="70663" name="AutoShape 3"/>
          <p:cNvSpPr/>
          <p:nvPr/>
        </p:nvSpPr>
        <p:spPr bwMode="auto">
          <a:xfrm>
            <a:off x="5375920" y="1268760"/>
            <a:ext cx="214313" cy="905074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charset="-122"/>
            </a:endParaRPr>
          </a:p>
        </p:txBody>
      </p:sp>
      <p:sp>
        <p:nvSpPr>
          <p:cNvPr id="70665" name="AutoShape 3"/>
          <p:cNvSpPr/>
          <p:nvPr/>
        </p:nvSpPr>
        <p:spPr bwMode="auto">
          <a:xfrm>
            <a:off x="3360738" y="1620837"/>
            <a:ext cx="312737" cy="4091929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charset="-122"/>
            </a:endParaRP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5510560" y="1229867"/>
            <a:ext cx="3177828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charset="-122"/>
                <a:cs typeface="Arial" panose="020B0604020202020204" pitchFamily="34" charset="0"/>
              </a:rPr>
              <a:t>字体样式（</a:t>
            </a:r>
            <a:r>
              <a:rPr lang="en-US" altLang="zh-CN" sz="1600" b="1" dirty="0">
                <a:ea typeface="微软雅黑" panose="020B0503020204020204" charset="-122"/>
                <a:cs typeface="Arial" panose="020B0604020202020204" pitchFamily="34" charset="0"/>
              </a:rPr>
              <a:t>font</a:t>
            </a:r>
            <a:r>
              <a:rPr lang="zh-CN" altLang="en-US" sz="1600" b="1" dirty="0">
                <a:ea typeface="微软雅黑" panose="020B0503020204020204" charset="-122"/>
                <a:cs typeface="Arial" panose="020B0604020202020204" pitchFamily="34" charset="0"/>
              </a:rPr>
              <a:t>）的书写</a:t>
            </a:r>
            <a:endParaRPr lang="en-US" altLang="zh-CN" sz="16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zh-CN" sz="1600" b="1" dirty="0">
                <a:ea typeface="微软雅黑" panose="020B0503020204020204" charset="-122"/>
                <a:cs typeface="Arial" panose="020B0604020202020204" pitchFamily="34" charset="0"/>
              </a:rPr>
              <a:t>排版网页文本</a:t>
            </a:r>
            <a:endParaRPr lang="en-US" altLang="zh-CN" sz="16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3" name="AutoShape 3"/>
          <p:cNvSpPr/>
          <p:nvPr/>
        </p:nvSpPr>
        <p:spPr bwMode="auto">
          <a:xfrm>
            <a:off x="4836715" y="4297461"/>
            <a:ext cx="214313" cy="905074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5021187" y="4269333"/>
            <a:ext cx="496324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charset="-122"/>
                <a:cs typeface="Arial" panose="020B0604020202020204" pitchFamily="34" charset="0"/>
              </a:rPr>
              <a:t>背景属性</a:t>
            </a:r>
            <a:endParaRPr lang="en-US" altLang="zh-CN" sz="16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charset="-122"/>
                <a:cs typeface="Arial" panose="020B0604020202020204" pitchFamily="34" charset="0"/>
              </a:rPr>
              <a:t>背景尺寸（</a:t>
            </a:r>
            <a:r>
              <a:rPr lang="en-US" altLang="zh-CN" sz="1600" b="1" dirty="0">
                <a:ea typeface="微软雅黑" panose="020B0503020204020204" charset="-122"/>
                <a:cs typeface="Arial" panose="020B0604020202020204" pitchFamily="34" charset="0"/>
              </a:rPr>
              <a:t>background-size</a:t>
            </a:r>
            <a:r>
              <a:rPr lang="zh-CN" altLang="en-US" sz="1600" b="1" dirty="0">
                <a:ea typeface="微软雅黑" panose="020B0503020204020204" charset="-122"/>
                <a:cs typeface="Arial" panose="020B0604020202020204" pitchFamily="34" charset="0"/>
              </a:rPr>
              <a:t>）不同取值的作用</a:t>
            </a:r>
            <a:endParaRPr lang="en-US" altLang="zh-CN" sz="1600" b="1" dirty="0"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6" name="AutoShape 3"/>
          <p:cNvSpPr/>
          <p:nvPr/>
        </p:nvSpPr>
        <p:spPr bwMode="auto">
          <a:xfrm>
            <a:off x="5975746" y="4009429"/>
            <a:ext cx="214313" cy="905074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charset="-122"/>
            </a:endParaRP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6168008" y="3981301"/>
            <a:ext cx="36004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charset="-122"/>
                <a:cs typeface="Arial" panose="020B0604020202020204" pitchFamily="34" charset="0"/>
              </a:rPr>
              <a:t>背景颜色（</a:t>
            </a:r>
            <a:r>
              <a:rPr lang="en-US" altLang="zh-CN" sz="1600" b="1" dirty="0">
                <a:ea typeface="微软雅黑" panose="020B0503020204020204" charset="-122"/>
                <a:cs typeface="Arial" panose="020B0604020202020204" pitchFamily="34" charset="0"/>
              </a:rPr>
              <a:t>background-color</a:t>
            </a:r>
            <a:r>
              <a:rPr lang="zh-CN" altLang="en-US" sz="1600" b="1" dirty="0">
                <a:ea typeface="微软雅黑" panose="020B0503020204020204" charset="-122"/>
                <a:cs typeface="Arial" panose="020B0604020202020204" pitchFamily="34" charset="0"/>
              </a:rPr>
              <a:t>）</a:t>
            </a:r>
            <a:endParaRPr lang="en-US" altLang="zh-CN" sz="16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charset="-122"/>
                <a:cs typeface="Arial" panose="020B0604020202020204" pitchFamily="34" charset="0"/>
              </a:rPr>
              <a:t>背景图像（</a:t>
            </a:r>
            <a:r>
              <a:rPr lang="en-US" altLang="zh-CN" sz="1600" b="1" dirty="0">
                <a:ea typeface="微软雅黑" panose="020B0503020204020204" charset="-122"/>
                <a:cs typeface="Arial" panose="020B0604020202020204" pitchFamily="34" charset="0"/>
              </a:rPr>
              <a:t>background-image</a:t>
            </a:r>
            <a:r>
              <a:rPr lang="zh-CN" altLang="en-US" sz="1600" b="1" dirty="0">
                <a:ea typeface="微软雅黑" panose="020B0503020204020204" charset="-122"/>
                <a:cs typeface="Arial" panose="020B0604020202020204" pitchFamily="34" charset="0"/>
              </a:rPr>
              <a:t>）</a:t>
            </a:r>
            <a:endParaRPr lang="en-US" altLang="zh-CN" sz="1600" b="1" dirty="0">
              <a:ea typeface="微软雅黑" panose="020B050302020402020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zh-CN" sz="1600" b="1" dirty="0">
                <a:ea typeface="微软雅黑" panose="020B0503020204020204" charset="-122"/>
                <a:cs typeface="Arial" panose="020B0604020202020204" pitchFamily="34" charset="0"/>
              </a:rPr>
              <a:t>背景定位</a:t>
            </a:r>
            <a:r>
              <a:rPr lang="en-US" altLang="zh-CN" sz="1600" b="1" dirty="0">
                <a:ea typeface="微软雅黑" panose="020B0503020204020204" charset="-122"/>
                <a:cs typeface="Arial" panose="020B0604020202020204" pitchFamily="34" charset="0"/>
              </a:rPr>
              <a:t>(background-position)</a:t>
            </a:r>
          </a:p>
          <a:p>
            <a:pPr eaLnBrk="1" hangingPunct="1"/>
            <a:r>
              <a:rPr lang="zh-CN" altLang="zh-CN" sz="1600" b="1" dirty="0">
                <a:ea typeface="微软雅黑" panose="020B0503020204020204" charset="-122"/>
                <a:cs typeface="Arial" panose="020B0604020202020204" pitchFamily="34" charset="0"/>
              </a:rPr>
              <a:t>背景重复方式</a:t>
            </a:r>
            <a:r>
              <a:rPr lang="en-US" altLang="zh-CN" sz="1600" b="1" dirty="0">
                <a:ea typeface="微软雅黑" panose="020B0503020204020204" charset="-122"/>
                <a:cs typeface="Arial" panose="020B0604020202020204" pitchFamily="34" charset="0"/>
              </a:rPr>
              <a:t>(background-repeat</a:t>
            </a:r>
            <a:r>
              <a:rPr lang="en-US" altLang="zh-CN" sz="1600" dirty="0"/>
              <a:t>)</a:t>
            </a:r>
            <a:endParaRPr lang="zh-CN" altLang="en-US" sz="1600" b="1" dirty="0"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5937538" y="404629"/>
            <a:ext cx="3528516" cy="52197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CSS3</a:t>
            </a:r>
            <a:r>
              <a:rPr lang="zh-CN" altLang="en-US" dirty="0"/>
              <a:t>基本选择器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838200" y="1198179"/>
            <a:ext cx="10515600" cy="4978784"/>
          </a:xfrm>
        </p:spPr>
        <p:txBody>
          <a:bodyPr/>
          <a:lstStyle/>
          <a:p>
            <a:r>
              <a:rPr lang="zh-CN" altLang="en-US" dirty="0"/>
              <a:t>标签选择器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类选择器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ID</a:t>
            </a:r>
            <a:r>
              <a:rPr lang="zh-CN" altLang="en-US" dirty="0"/>
              <a:t>选择器</a:t>
            </a: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2997014" y="3950546"/>
            <a:ext cx="2857520" cy="46487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. container { font-size:16px;}</a:t>
            </a:r>
            <a:endParaRPr lang="zh-CN" altLang="zh-CN" b="1" dirty="0">
              <a:latin typeface="+mn-lt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2925576" y="4949636"/>
            <a:ext cx="1142252" cy="408192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类选择器</a:t>
            </a:r>
          </a:p>
        </p:txBody>
      </p:sp>
      <p:cxnSp>
        <p:nvCxnSpPr>
          <p:cNvPr id="15" name="直接箭头连接符 14"/>
          <p:cNvCxnSpPr>
            <a:stCxn id="14" idx="0"/>
          </p:cNvCxnSpPr>
          <p:nvPr/>
        </p:nvCxnSpPr>
        <p:spPr>
          <a:xfrm rot="16200000" flipV="1">
            <a:off x="4724355" y="4653152"/>
            <a:ext cx="591511" cy="186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4438376" y="4929629"/>
            <a:ext cx="916092" cy="408192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声明</a:t>
            </a: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3997146" y="4357694"/>
            <a:ext cx="1500198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箭头连接符 20"/>
          <p:cNvCxnSpPr/>
          <p:nvPr/>
        </p:nvCxnSpPr>
        <p:spPr>
          <a:xfrm rot="16200000" flipV="1">
            <a:off x="3393430" y="4664456"/>
            <a:ext cx="500066" cy="2941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AutoShape 14"/>
          <p:cNvSpPr>
            <a:spLocks noChangeArrowheads="1"/>
          </p:cNvSpPr>
          <p:nvPr/>
        </p:nvSpPr>
        <p:spPr bwMode="auto">
          <a:xfrm>
            <a:off x="4095736" y="3000803"/>
            <a:ext cx="682512" cy="408192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属性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rot="5400000">
            <a:off x="4058386" y="3877350"/>
            <a:ext cx="734384" cy="1357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AutoShape 14"/>
          <p:cNvSpPr>
            <a:spLocks noChangeArrowheads="1"/>
          </p:cNvSpPr>
          <p:nvPr/>
        </p:nvSpPr>
        <p:spPr bwMode="auto">
          <a:xfrm>
            <a:off x="4972499" y="3000803"/>
            <a:ext cx="452642" cy="408192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值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rot="16200000" flipH="1">
            <a:off x="4831220" y="3780152"/>
            <a:ext cx="734385" cy="1238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71"/>
          <p:cNvGrpSpPr/>
          <p:nvPr/>
        </p:nvGrpSpPr>
        <p:grpSpPr>
          <a:xfrm>
            <a:off x="1711130" y="3358227"/>
            <a:ext cx="992719" cy="398780"/>
            <a:chOff x="1000100" y="1801951"/>
            <a:chExt cx="992719" cy="398780"/>
          </a:xfrm>
        </p:grpSpPr>
        <p:pic>
          <p:nvPicPr>
            <p:cNvPr id="3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34" name="TextBox 33"/>
            <p:cNvSpPr txBox="1"/>
            <p:nvPr/>
          </p:nvSpPr>
          <p:spPr>
            <a:xfrm>
              <a:off x="1299399" y="1801951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rPr>
                <a:t>语法</a:t>
              </a:r>
            </a:p>
          </p:txBody>
        </p:sp>
      </p:grpSp>
      <p:sp>
        <p:nvSpPr>
          <p:cNvPr id="25" name="AutoShape 14"/>
          <p:cNvSpPr>
            <a:spLocks noChangeArrowheads="1"/>
          </p:cNvSpPr>
          <p:nvPr/>
        </p:nvSpPr>
        <p:spPr bwMode="auto">
          <a:xfrm>
            <a:off x="2965330" y="3143679"/>
            <a:ext cx="912382" cy="408192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类名称</a:t>
            </a:r>
          </a:p>
        </p:txBody>
      </p:sp>
      <p:cxnSp>
        <p:nvCxnSpPr>
          <p:cNvPr id="26" name="直接箭头连接符 25"/>
          <p:cNvCxnSpPr/>
          <p:nvPr/>
        </p:nvCxnSpPr>
        <p:spPr>
          <a:xfrm rot="5400000">
            <a:off x="3236263" y="3869588"/>
            <a:ext cx="520071" cy="2941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AutoShape 3"/>
          <p:cNvSpPr>
            <a:spLocks noChangeArrowheads="1"/>
          </p:cNvSpPr>
          <p:nvPr/>
        </p:nvSpPr>
        <p:spPr bwMode="auto">
          <a:xfrm>
            <a:off x="5524496" y="2021431"/>
            <a:ext cx="5000628" cy="46544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/>
              <a:t>&lt;div</a:t>
            </a:r>
            <a:r>
              <a:rPr lang="zh-CN" altLang="en-US" b="1" dirty="0"/>
              <a:t>  </a:t>
            </a:r>
            <a:r>
              <a:rPr lang="en-US" altLang="zh-CN" b="1" dirty="0"/>
              <a:t>class= ”container"&gt;</a:t>
            </a:r>
            <a:r>
              <a:rPr lang="zh-CN" altLang="en-US" b="1" dirty="0"/>
              <a:t>标签内容</a:t>
            </a:r>
            <a:r>
              <a:rPr lang="en-US" altLang="zh-CN" b="1" dirty="0"/>
              <a:t>&lt;/div&gt;</a:t>
            </a:r>
          </a:p>
        </p:txBody>
      </p:sp>
      <p:sp>
        <p:nvSpPr>
          <p:cNvPr id="36" name="Freeform 12"/>
          <p:cNvSpPr/>
          <p:nvPr/>
        </p:nvSpPr>
        <p:spPr bwMode="auto">
          <a:xfrm rot="6847711" flipH="1">
            <a:off x="5263888" y="2101319"/>
            <a:ext cx="1841259" cy="2500330"/>
          </a:xfrm>
          <a:prstGeom prst="arc">
            <a:avLst>
              <a:gd name="adj1" fmla="val 10930154"/>
              <a:gd name="adj2" fmla="val 21172311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E43A4-5DBA-7A1F-44DA-41516D8BEA63}"/>
              </a:ext>
            </a:extLst>
          </p:cNvPr>
          <p:cNvSpPr txBox="1"/>
          <p:nvPr/>
        </p:nvSpPr>
        <p:spPr>
          <a:xfrm>
            <a:off x="1513490" y="63377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04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9" grpId="0" bldLvl="0" animBg="1"/>
      <p:bldP spid="27" grpId="0" bldLvl="0" animBg="1"/>
      <p:bldP spid="29" grpId="0" bldLvl="0" animBg="1"/>
      <p:bldP spid="25" grpId="0" bldLvl="0" animBg="1"/>
      <p:bldP spid="35" grpId="0" bldLvl="0" animBg="1"/>
      <p:bldP spid="3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6096000" y="263525"/>
            <a:ext cx="3456508" cy="52197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CSS3</a:t>
            </a:r>
            <a:r>
              <a:rPr lang="zh-CN" altLang="en-US" dirty="0"/>
              <a:t>基本选择器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838200" y="1168717"/>
            <a:ext cx="10515600" cy="5008246"/>
          </a:xfrm>
        </p:spPr>
        <p:txBody>
          <a:bodyPr/>
          <a:lstStyle/>
          <a:p>
            <a:r>
              <a:rPr lang="zh-CN" altLang="en-US" dirty="0"/>
              <a:t>标签选择器</a:t>
            </a:r>
            <a:endParaRPr lang="en-US" altLang="zh-CN" dirty="0"/>
          </a:p>
          <a:p>
            <a:r>
              <a:rPr lang="zh-CN" altLang="en-US" dirty="0"/>
              <a:t>类选择器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zh-CN" altLang="en-US" dirty="0">
                <a:solidFill>
                  <a:srgbClr val="FF0000"/>
                </a:solidFill>
              </a:rPr>
              <a:t>选择器</a:t>
            </a: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2997014" y="3929617"/>
            <a:ext cx="2857520" cy="5067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/>
              <a:t>#id { font-size:16px;}</a:t>
            </a:r>
            <a:endParaRPr lang="zh-CN" altLang="zh-CN" b="1" dirty="0">
              <a:latin typeface="+mn-lt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2666976" y="4949636"/>
            <a:ext cx="1115582" cy="408192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id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选择器</a:t>
            </a:r>
          </a:p>
        </p:txBody>
      </p:sp>
      <p:cxnSp>
        <p:nvCxnSpPr>
          <p:cNvPr id="15" name="直接箭头连接符 14"/>
          <p:cNvCxnSpPr>
            <a:stCxn id="14" idx="0"/>
          </p:cNvCxnSpPr>
          <p:nvPr/>
        </p:nvCxnSpPr>
        <p:spPr>
          <a:xfrm rot="5400000" flipH="1" flipV="1">
            <a:off x="4459380" y="4648006"/>
            <a:ext cx="591510" cy="1215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4179776" y="4929629"/>
            <a:ext cx="916092" cy="408192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声明</a:t>
            </a: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3738546" y="4357694"/>
            <a:ext cx="1500198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箭头连接符 20"/>
          <p:cNvCxnSpPr/>
          <p:nvPr/>
        </p:nvCxnSpPr>
        <p:spPr>
          <a:xfrm rot="16200000" flipV="1">
            <a:off x="3183090" y="4639691"/>
            <a:ext cx="500066" cy="2941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AutoShape 14"/>
          <p:cNvSpPr>
            <a:spLocks noChangeArrowheads="1"/>
          </p:cNvSpPr>
          <p:nvPr/>
        </p:nvSpPr>
        <p:spPr bwMode="auto">
          <a:xfrm>
            <a:off x="3809984" y="3000803"/>
            <a:ext cx="682512" cy="408192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属性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rot="5400000">
            <a:off x="3818989" y="3770035"/>
            <a:ext cx="734384" cy="1357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AutoShape 14"/>
          <p:cNvSpPr>
            <a:spLocks noChangeArrowheads="1"/>
          </p:cNvSpPr>
          <p:nvPr/>
        </p:nvSpPr>
        <p:spPr bwMode="auto">
          <a:xfrm>
            <a:off x="4686747" y="3000803"/>
            <a:ext cx="452642" cy="408192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值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rot="16200000" flipH="1">
            <a:off x="4649608" y="3770627"/>
            <a:ext cx="734385" cy="1238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71"/>
          <p:cNvGrpSpPr/>
          <p:nvPr/>
        </p:nvGrpSpPr>
        <p:grpSpPr>
          <a:xfrm>
            <a:off x="1711130" y="3358227"/>
            <a:ext cx="992719" cy="398780"/>
            <a:chOff x="1000100" y="1801951"/>
            <a:chExt cx="992719" cy="398780"/>
          </a:xfrm>
        </p:grpSpPr>
        <p:pic>
          <p:nvPicPr>
            <p:cNvPr id="33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34" name="TextBox 33"/>
            <p:cNvSpPr txBox="1"/>
            <p:nvPr/>
          </p:nvSpPr>
          <p:spPr>
            <a:xfrm>
              <a:off x="1299399" y="1801951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rPr>
                <a:t>语法</a:t>
              </a:r>
            </a:p>
          </p:txBody>
        </p:sp>
      </p:grpSp>
      <p:sp>
        <p:nvSpPr>
          <p:cNvPr id="25" name="AutoShape 14"/>
          <p:cNvSpPr>
            <a:spLocks noChangeArrowheads="1"/>
          </p:cNvSpPr>
          <p:nvPr/>
        </p:nvSpPr>
        <p:spPr bwMode="auto">
          <a:xfrm>
            <a:off x="2809852" y="3143679"/>
            <a:ext cx="885712" cy="408192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id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名称</a:t>
            </a:r>
          </a:p>
        </p:txBody>
      </p:sp>
      <p:cxnSp>
        <p:nvCxnSpPr>
          <p:cNvPr id="26" name="直接箭头连接符 25"/>
          <p:cNvCxnSpPr/>
          <p:nvPr/>
        </p:nvCxnSpPr>
        <p:spPr>
          <a:xfrm rot="5400000">
            <a:off x="3083234" y="3876665"/>
            <a:ext cx="520070" cy="1526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pic>
        <p:nvPicPr>
          <p:cNvPr id="703" name="图片 7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098" y="3756978"/>
            <a:ext cx="5234305" cy="193230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9" grpId="0" bldLvl="0" animBg="1"/>
      <p:bldP spid="27" grpId="0" bldLvl="0" animBg="1"/>
      <p:bldP spid="29" grpId="0" bldLvl="0" animBg="1"/>
      <p:bldP spid="2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360" y="286353"/>
            <a:ext cx="1152252" cy="52197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0145" y="2196662"/>
            <a:ext cx="10515600" cy="3990811"/>
          </a:xfrm>
        </p:spPr>
        <p:txBody>
          <a:bodyPr/>
          <a:lstStyle/>
          <a:p>
            <a:r>
              <a:rPr lang="zh-CN" altLang="en-US" dirty="0"/>
              <a:t>标签选择器直接应用于</a:t>
            </a:r>
            <a:r>
              <a:rPr lang="en-US" altLang="zh-CN" dirty="0"/>
              <a:t>HTML</a:t>
            </a:r>
            <a:r>
              <a:rPr lang="zh-CN" altLang="en-US" dirty="0"/>
              <a:t>标签</a:t>
            </a:r>
            <a:endParaRPr lang="en-US" altLang="zh-CN" dirty="0"/>
          </a:p>
          <a:p>
            <a:r>
              <a:rPr lang="zh-CN" altLang="en-US" dirty="0"/>
              <a:t>类选择器可在页面中多次使用   （开发中使用最多）</a:t>
            </a:r>
            <a:endParaRPr lang="en-US" dirty="0"/>
          </a:p>
          <a:p>
            <a:r>
              <a:rPr lang="en-US" dirty="0"/>
              <a:t>ID</a:t>
            </a:r>
            <a:r>
              <a:rPr lang="zh-CN" altLang="en-US" dirty="0"/>
              <a:t>选择器在同一个页面中只能使用一次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4097"/>
            <a:ext cx="10515600" cy="5062866"/>
          </a:xfrm>
        </p:spPr>
        <p:txBody>
          <a:bodyPr/>
          <a:lstStyle/>
          <a:p>
            <a:r>
              <a:rPr lang="zh-CN" altLang="zh-CN" dirty="0"/>
              <a:t>层次选择器</a:t>
            </a:r>
            <a:endParaRPr lang="en-US" altLang="zh-CN" dirty="0"/>
          </a:p>
          <a:p>
            <a:r>
              <a:rPr lang="zh-CN" altLang="zh-CN" dirty="0"/>
              <a:t>结构伪类选择器</a:t>
            </a:r>
            <a:endParaRPr lang="en-US" altLang="zh-CN" dirty="0"/>
          </a:p>
          <a:p>
            <a:r>
              <a:rPr lang="zh-CN" altLang="zh-CN" dirty="0"/>
              <a:t>属性选择器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3451860" y="2209800"/>
          <a:ext cx="7673340" cy="42119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5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5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选择器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代码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实例代码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通用选择器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*{}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选择所有元素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属性选择器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[&lt;条件&gt;]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[href]{}、[attr=”val”]{}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根据属性选择元素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并集选择器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&lt;选择器&gt;，&lt;选择器&gt;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em,strong{}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同时匹配多个选择器，取多个选择器的并集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后代选择器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&lt;选择器&gt;  &lt;选择器&gt;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.asideNav  li {}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先匹配第二个选择器的元素，并且属于第一个选择器内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4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子代选择器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&lt;选择器&gt;  &gt;&lt;选择器&gt;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ul&gt;li{}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匹配匹配第二个选择器，且为第一个选择器的元素的后代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93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兄弟选择器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&lt;选择器&gt;+&lt;选择器&gt;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p+a{}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匹配紧跟第一个选择器并匹配第二个选择器的元素，如紧跟p元素后的a元素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99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伪选择器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: :&lt;伪元素&gt; 或: &lt;伪类&gt;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p::first-line{}、a:hover{}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伪选择器不是直接对应HTML中定义的元素，而是向选择器增加特殊的效果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5C75632F-ECEF-FA28-61C6-C968D3AC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ID</a:t>
            </a:r>
            <a:r>
              <a:rPr lang="zh-CN" altLang="en-US" b="1" dirty="0"/>
              <a:t>选择器</a:t>
            </a:r>
            <a:r>
              <a:rPr lang="en-US" altLang="zh-CN" b="1" dirty="0"/>
              <a:t>&gt;</a:t>
            </a:r>
            <a:r>
              <a:rPr lang="zh-CN" altLang="en-US" b="1" dirty="0"/>
              <a:t>类选择器</a:t>
            </a:r>
            <a:r>
              <a:rPr lang="en-US" altLang="zh-CN" b="1" dirty="0"/>
              <a:t>&gt;</a:t>
            </a:r>
            <a:r>
              <a:rPr lang="zh-CN" altLang="en-US" b="1" dirty="0"/>
              <a:t>标签选择器</a:t>
            </a:r>
            <a:endParaRPr lang="en-US" b="1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3CA405-AF0F-2F5B-0859-9889F01AE876}"/>
              </a:ext>
            </a:extLst>
          </p:cNvPr>
          <p:cNvSpPr txBox="1"/>
          <p:nvPr/>
        </p:nvSpPr>
        <p:spPr>
          <a:xfrm>
            <a:off x="2259724" y="1492469"/>
            <a:ext cx="2198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Text</a:t>
            </a:r>
            <a:r>
              <a:rPr lang="zh-CN" altLang="en-US" sz="4000" b="1" dirty="0"/>
              <a:t> 属性</a:t>
            </a:r>
            <a:endParaRPr 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EDD65-CCB9-66E5-DA06-D56CF9D18A45}"/>
              </a:ext>
            </a:extLst>
          </p:cNvPr>
          <p:cNvSpPr txBox="1"/>
          <p:nvPr/>
        </p:nvSpPr>
        <p:spPr>
          <a:xfrm>
            <a:off x="2333295" y="2343807"/>
            <a:ext cx="78091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color</a:t>
            </a:r>
            <a:r>
              <a:rPr lang="zh-CN" altLang="en-US" sz="3600" dirty="0"/>
              <a:t>          </a:t>
            </a:r>
            <a:r>
              <a:rPr lang="en-AU" altLang="zh-CN" sz="3600" dirty="0"/>
              <a:t>	</a:t>
            </a:r>
          </a:p>
          <a:p>
            <a:r>
              <a:rPr lang="en-US" altLang="zh-CN" sz="3600" dirty="0"/>
              <a:t>Text-align</a:t>
            </a:r>
            <a:r>
              <a:rPr lang="zh-CN" altLang="en-US" sz="3600" dirty="0"/>
              <a:t>         </a:t>
            </a:r>
            <a:endParaRPr lang="en-AU" altLang="zh-CN" sz="3600" dirty="0"/>
          </a:p>
          <a:p>
            <a:r>
              <a:rPr lang="en-US" altLang="zh-CN" sz="3600" dirty="0"/>
              <a:t>text-indent</a:t>
            </a:r>
            <a:r>
              <a:rPr lang="zh-CN" altLang="en-US" sz="3600" dirty="0"/>
              <a:t>      </a:t>
            </a:r>
            <a:endParaRPr lang="en-US" altLang="zh-CN" sz="3600" dirty="0"/>
          </a:p>
          <a:p>
            <a:r>
              <a:rPr lang="zh-CN" altLang="en-US" sz="3600" dirty="0"/>
              <a:t> </a:t>
            </a:r>
            <a:r>
              <a:rPr lang="en-US" altLang="zh-CN" sz="3600" dirty="0"/>
              <a:t>text-decoration</a:t>
            </a:r>
            <a:r>
              <a:rPr lang="zh-CN" altLang="en-US" sz="3600" dirty="0"/>
              <a:t> </a:t>
            </a:r>
            <a:endParaRPr lang="en-US" altLang="zh-CN" sz="3600" dirty="0"/>
          </a:p>
          <a:p>
            <a:r>
              <a:rPr lang="zh-CN" altLang="en-US" sz="3600" dirty="0"/>
              <a:t> </a:t>
            </a:r>
            <a:r>
              <a:rPr lang="en-US" altLang="zh-CN" sz="3600" dirty="0"/>
              <a:t>line-height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099151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4969422" y="296895"/>
            <a:ext cx="5437505" cy="521970"/>
          </a:xfrm>
        </p:spPr>
        <p:txBody>
          <a:bodyPr>
            <a:normAutofit fontScale="90000"/>
          </a:bodyPr>
          <a:lstStyle/>
          <a:p>
            <a:r>
              <a:rPr lang="en-US" dirty="0"/>
              <a:t>HTML</a:t>
            </a:r>
            <a:r>
              <a:rPr lang="zh-CN" altLang="en-US" dirty="0"/>
              <a:t>中引入</a:t>
            </a:r>
            <a:r>
              <a:rPr lang="en-US" dirty="0"/>
              <a:t>CSS</a:t>
            </a:r>
            <a:r>
              <a:rPr lang="zh-CN" altLang="en-US" dirty="0"/>
              <a:t>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行内样式          （只控制一个标签）</a:t>
            </a:r>
            <a:endParaRPr lang="en-US" altLang="zh-CN" dirty="0"/>
          </a:p>
          <a:p>
            <a:r>
              <a:rPr lang="zh-CN" altLang="en-US" dirty="0"/>
              <a:t>内部样式表      （只控制一个页面）</a:t>
            </a:r>
            <a:endParaRPr lang="en-US" altLang="zh-CN" dirty="0"/>
          </a:p>
          <a:p>
            <a:r>
              <a:rPr lang="zh-CN" altLang="en-US" dirty="0"/>
              <a:t>外部样式表      （控制多个页面，最常用）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9251951" y="6421438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3301</TotalTime>
  <Words>2548</Words>
  <Application>Microsoft Macintosh PowerPoint</Application>
  <PresentationFormat>Widescreen</PresentationFormat>
  <Paragraphs>447</Paragraphs>
  <Slides>32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Heiti SC</vt:lpstr>
      <vt:lpstr>微软雅黑</vt:lpstr>
      <vt:lpstr>黑体</vt:lpstr>
      <vt:lpstr>宋体</vt:lpstr>
      <vt:lpstr>Arial</vt:lpstr>
      <vt:lpstr>Calibri</vt:lpstr>
      <vt:lpstr>Calibri Light</vt:lpstr>
      <vt:lpstr>Times New Roman</vt:lpstr>
      <vt:lpstr>Wingdings</vt:lpstr>
      <vt:lpstr>Office Theme</vt:lpstr>
      <vt:lpstr>Package</vt:lpstr>
      <vt:lpstr>CSS</vt:lpstr>
      <vt:lpstr>4.1CSS3简介</vt:lpstr>
      <vt:lpstr>CSS3基本选择器</vt:lpstr>
      <vt:lpstr>CSS3基本选择器</vt:lpstr>
      <vt:lpstr>CSS3基本选择器</vt:lpstr>
      <vt:lpstr>小结</vt:lpstr>
      <vt:lpstr>ID选择器&gt;类选择器&gt;标签选择器</vt:lpstr>
      <vt:lpstr>PowerPoint Presentation</vt:lpstr>
      <vt:lpstr>HTML中引入CSS样式</vt:lpstr>
      <vt:lpstr>HTML中引入CSS样式</vt:lpstr>
      <vt:lpstr>HTML中引入CSS样式</vt:lpstr>
      <vt:lpstr>HTML中引入CSS样式</vt:lpstr>
      <vt:lpstr>PowerPoint Presentation</vt:lpstr>
      <vt:lpstr>后代选择器</vt:lpstr>
      <vt:lpstr>PowerPoint Presentation</vt:lpstr>
      <vt:lpstr>结构伪类选择器</vt:lpstr>
      <vt:lpstr>结构伪类选择器</vt:lpstr>
      <vt:lpstr>属性选择器</vt:lpstr>
      <vt:lpstr>4.3 CSS常用属性</vt:lpstr>
      <vt:lpstr>文本颜色</vt:lpstr>
      <vt:lpstr>使用CSS设置超链接</vt:lpstr>
      <vt:lpstr>PowerPoint Presentation</vt:lpstr>
      <vt:lpstr>PowerPoint Presentation</vt:lpstr>
      <vt:lpstr>背景属性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CSS3渐变</vt:lpstr>
      <vt:lpstr>小结</vt:lpstr>
      <vt:lpstr>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Ally Tang</dc:creator>
  <cp:lastModifiedBy>Ally Tang</cp:lastModifiedBy>
  <cp:revision>19</cp:revision>
  <dcterms:created xsi:type="dcterms:W3CDTF">2022-11-26T08:44:23Z</dcterms:created>
  <dcterms:modified xsi:type="dcterms:W3CDTF">2022-12-03T06:41:18Z</dcterms:modified>
</cp:coreProperties>
</file>