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288" r:id="rId3"/>
    <p:sldId id="289" r:id="rId4"/>
    <p:sldId id="295" r:id="rId5"/>
    <p:sldId id="296" r:id="rId6"/>
    <p:sldId id="297" r:id="rId7"/>
    <p:sldId id="290" r:id="rId8"/>
    <p:sldId id="291" r:id="rId9"/>
    <p:sldId id="292" r:id="rId10"/>
    <p:sldId id="284" r:id="rId11"/>
    <p:sldId id="285" r:id="rId12"/>
    <p:sldId id="277" r:id="rId13"/>
    <p:sldId id="293" r:id="rId14"/>
    <p:sldId id="294" r:id="rId15"/>
    <p:sldId id="298" r:id="rId16"/>
    <p:sldId id="299" r:id="rId17"/>
    <p:sldId id="257" r:id="rId18"/>
    <p:sldId id="286" r:id="rId19"/>
    <p:sldId id="273" r:id="rId20"/>
    <p:sldId id="276" r:id="rId21"/>
    <p:sldId id="279" r:id="rId22"/>
    <p:sldId id="275" r:id="rId23"/>
    <p:sldId id="287" r:id="rId24"/>
    <p:sldId id="280" r:id="rId25"/>
    <p:sldId id="274" r:id="rId26"/>
    <p:sldId id="281" r:id="rId27"/>
    <p:sldId id="282" r:id="rId28"/>
    <p:sldId id="283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C04F-61ED-D34E-8E30-47CB6C6BC1F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BDC9B-FA8D-EA44-A4CB-B4E75DE0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A9B-93E0-C84A-C3EE-0B92FA04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65FFF-3F29-80F6-7495-88D9CD78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B1A2-C6E9-F48E-7B53-A9F158BD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1E13-2A8D-51D0-112C-59189B1E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7200-78EC-70D7-1534-85FB5EC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21A1-8E31-6F0D-2B62-361EE8AF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25928-AFBD-6B82-6107-51A80FBC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87C6-A775-11EE-5EB7-573ED404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ADBF-B171-BB2D-BC4A-D76CC59D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3D11-475E-4473-9FB0-A03CD0E2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C1C82-3BED-4B4A-86DC-559C39E06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8A23B-7435-2317-509D-9345D692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1AD6-9826-BB7C-0019-D3FFC8C0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2EE4-DB81-938D-5C11-6EF447B9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0FE1-D38E-8A42-26B0-BDA4F28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36420" y="1602740"/>
            <a:ext cx="9787890" cy="4623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51815" y="364490"/>
            <a:ext cx="8519160" cy="72961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eiti SC" panose="02000000000000000000" charset="-122"/>
                <a:ea typeface="Heiti SC" panose="02000000000000000000" charset="-122"/>
              </a:defRPr>
            </a:lvl1pPr>
          </a:lstStyle>
          <a:p>
            <a:r>
              <a:t>Title Text</a:t>
            </a:r>
          </a:p>
        </p:txBody>
      </p:sp>
      <p:pic>
        <p:nvPicPr>
          <p:cNvPr id="2" name="Picture 1" descr="jiangren-logo-s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84385" y="267335"/>
            <a:ext cx="2062480" cy="603250"/>
          </a:xfrm>
          <a:prstGeom prst="rect">
            <a:avLst/>
          </a:prstGeom>
        </p:spPr>
      </p:pic>
      <p:sp>
        <p:nvSpPr>
          <p:cNvPr id="3" name="TextBox 13"/>
          <p:cNvSpPr txBox="1"/>
          <p:nvPr userDrawn="1"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14902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C48B-5580-4294-2790-874D000D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E939-84B8-BA1D-4069-8CB95564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F2DD-1EE4-04E8-38FA-3814962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DC47-23C8-33BC-8BC1-438DEB31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3B57-2EC0-529E-A32D-204C5F16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2FE-B8DD-73E7-F483-F28E2BF6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A8DD-6765-235E-95FB-D46A0595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1EA5-9F22-7261-B1FB-14668F1E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A2F3-95C6-E912-DC43-5E77040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2FD6-0B26-EE50-5AA6-BCEE1CEF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246-F0FA-9661-AB7F-51FD715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B291-43FB-CBBD-5B53-A517CF6C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C511-D3B3-BFFB-76F5-CF35EBC6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3022-A452-A2DF-0E96-19473795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F6E0-9A45-45D5-2A46-9457E6E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E68FC-673C-A390-60D4-6C059D1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D6B4-F2F0-ECF7-1E2E-228CEEA4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D6CB3-26F0-5437-C990-15263497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2076-21FA-434C-9D28-0822AD51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FF35D-0490-942B-98C2-8D2FB9CF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8B926-3599-C502-01CE-1AC1487A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9F24D-5EF9-4E92-322E-145FD397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DC628-CC08-5367-A854-B96E8296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FA6DC-F831-52E3-87ED-3C4E4E8C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A821-CFA9-FAA2-2BB7-997D9B0D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A9161-07D3-A157-FF3A-015A1232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1D542-4C40-8E26-6C7F-5EBFDE0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B7C5-5239-E291-0560-13F2823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F5068-3ED6-3A69-C292-6E07679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136F2-AA96-4612-0D7F-7351BEB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D6F3-56AC-8BF0-2086-B128FCC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19D4-BA53-825F-9BC5-F66D43F2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1177-61A8-4AD1-C08E-61C7AA3C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7AD1-26FC-9967-9FF4-4BC243B35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3439-2FF9-843F-FE89-E95D6F1F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A5FE-DBC0-A7E6-509D-4BE916C8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D445-BDB6-437D-6F2A-6F535B14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3369-398F-9BD7-3C69-51E6E70E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8B93-798D-D8AB-4652-6013D5F6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51D6A-0EE3-1A3E-149E-8799729B1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C1076-8DF6-9238-19B4-0541AEC1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54C-E198-47D2-D215-D84314F5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2F9F4-82B0-AC3F-0B6E-51B8639D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AA371-0C39-C1FD-3442-F17D78E6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915EC-2EFD-0139-D469-63E4B7DE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5826-D10F-2448-7B12-5F86C04A0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E726-845F-4040-8705-E1D3165531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08AA-20FF-31B3-9F29-4A53BB958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0753-5E77-8EE3-9E0E-948211155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EFF9-A65B-9D46-8D62-3531D041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CSS</a:t>
            </a:r>
            <a:r>
              <a:rPr lang="zh-CN" altLang="en-US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lang="en-US" altLang="zh-CN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&amp;</a:t>
            </a:r>
            <a:r>
              <a:rPr lang="zh-CN" altLang="en-US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 </a:t>
            </a:r>
            <a:r>
              <a:rPr lang="en-US" altLang="zh-CN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SASS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7" y="4129087"/>
            <a:ext cx="79022" cy="2822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64" y="139532"/>
            <a:ext cx="327378" cy="1704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444" y="418169"/>
            <a:ext cx="2483556" cy="248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6435" y="5114922"/>
            <a:ext cx="1507405" cy="15135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366" y="6139699"/>
            <a:ext cx="521283" cy="998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766" y="5108324"/>
            <a:ext cx="690453" cy="690453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70195" y="6135613"/>
            <a:ext cx="1514328" cy="2817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1462" y="6101986"/>
            <a:ext cx="2857707" cy="285770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08" y="2874149"/>
            <a:ext cx="504825" cy="142875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458" y="413304"/>
            <a:ext cx="674319" cy="66850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38346" y="2550299"/>
            <a:ext cx="619125" cy="46672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2867" y="-1162247"/>
            <a:ext cx="1535021" cy="1535021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2832" y="-263926"/>
            <a:ext cx="753341" cy="753341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888" y="6580893"/>
            <a:ext cx="552450" cy="552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3EECE-BE94-218E-3251-49C753022A04}"/>
              </a:ext>
            </a:extLst>
          </p:cNvPr>
          <p:cNvSpPr txBox="1"/>
          <p:nvPr/>
        </p:nvSpPr>
        <p:spPr>
          <a:xfrm>
            <a:off x="1566041" y="1166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静态定位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C5F2-812F-15DD-F14E-B6D067FC6169}"/>
              </a:ext>
            </a:extLst>
          </p:cNvPr>
          <p:cNvSpPr txBox="1"/>
          <p:nvPr/>
        </p:nvSpPr>
        <p:spPr>
          <a:xfrm>
            <a:off x="1559418" y="2417380"/>
            <a:ext cx="781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静态定位是元素的</a:t>
            </a:r>
            <a:r>
              <a:rPr lang="en-US" sz="2800" dirty="0" err="1">
                <a:solidFill>
                  <a:srgbClr val="FF0000"/>
                </a:solidFill>
              </a:rPr>
              <a:t>默认定位方式</a:t>
            </a:r>
            <a:r>
              <a:rPr lang="zh-CN" altLang="en-US" sz="2800" dirty="0">
                <a:solidFill>
                  <a:srgbClr val="FF0000"/>
                </a:solidFill>
              </a:rPr>
              <a:t>，无定位的意思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CBB25-3F9D-3EED-1DD4-44E9A7B4F3DD}"/>
              </a:ext>
            </a:extLst>
          </p:cNvPr>
          <p:cNvSpPr txBox="1"/>
          <p:nvPr/>
        </p:nvSpPr>
        <p:spPr>
          <a:xfrm>
            <a:off x="1828800" y="3545001"/>
            <a:ext cx="30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sz="2800" dirty="0"/>
              <a:t>iv</a:t>
            </a:r>
            <a:r>
              <a:rPr lang="zh-CN" altLang="en-US" sz="2800" dirty="0"/>
              <a:t> </a:t>
            </a:r>
            <a:r>
              <a:rPr lang="en-US" altLang="zh-CN" sz="2800" dirty="0"/>
              <a:t>{p</a:t>
            </a:r>
            <a:r>
              <a:rPr lang="en-US" sz="2800" dirty="0"/>
              <a:t>osition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static}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85483-9C12-5F3D-A7AC-935E54DD084D}"/>
              </a:ext>
            </a:extLst>
          </p:cNvPr>
          <p:cNvSpPr txBox="1"/>
          <p:nvPr/>
        </p:nvSpPr>
        <p:spPr>
          <a:xfrm>
            <a:off x="1923393" y="4485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很少用到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854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EA02B-73C8-2E57-1EF4-1BEC51420B1D}"/>
              </a:ext>
            </a:extLst>
          </p:cNvPr>
          <p:cNvSpPr txBox="1"/>
          <p:nvPr/>
        </p:nvSpPr>
        <p:spPr>
          <a:xfrm>
            <a:off x="1566041" y="1166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相对定位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11C1-FED7-77D5-361F-DCC5D3E48536}"/>
              </a:ext>
            </a:extLst>
          </p:cNvPr>
          <p:cNvSpPr txBox="1"/>
          <p:nvPr/>
        </p:nvSpPr>
        <p:spPr>
          <a:xfrm>
            <a:off x="1065432" y="241738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相对定位是元素的</a:t>
            </a:r>
            <a:r>
              <a:rPr lang="en-US" sz="2800" dirty="0" err="1">
                <a:solidFill>
                  <a:srgbClr val="FF0000"/>
                </a:solidFill>
              </a:rPr>
              <a:t>是元素在移动的时候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相对于他</a:t>
            </a:r>
            <a:r>
              <a:rPr lang="zh-CN" altLang="en-US" sz="2800" dirty="0">
                <a:solidFill>
                  <a:srgbClr val="FF0000"/>
                </a:solidFill>
              </a:rPr>
              <a:t>原来的位置</a:t>
            </a:r>
            <a:r>
              <a:rPr lang="zh-CN" altLang="en-US" sz="2800" dirty="0"/>
              <a:t>来说的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2A0E7-5049-03F1-3CF8-8AA9460732A6}"/>
              </a:ext>
            </a:extLst>
          </p:cNvPr>
          <p:cNvSpPr txBox="1"/>
          <p:nvPr/>
        </p:nvSpPr>
        <p:spPr>
          <a:xfrm>
            <a:off x="1828800" y="3545001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sz="2800" dirty="0"/>
              <a:t>iv</a:t>
            </a:r>
            <a:r>
              <a:rPr lang="zh-CN" altLang="en-US" sz="2800" dirty="0"/>
              <a:t> </a:t>
            </a:r>
            <a:r>
              <a:rPr lang="en-US" altLang="zh-CN" sz="2800" dirty="0"/>
              <a:t>{p</a:t>
            </a:r>
            <a:r>
              <a:rPr lang="en-US" sz="2800" dirty="0"/>
              <a:t>osition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relative}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0B4C-2231-7C35-1905-4D9D76FBB033}"/>
              </a:ext>
            </a:extLst>
          </p:cNvPr>
          <p:cNvSpPr txBox="1"/>
          <p:nvPr/>
        </p:nvSpPr>
        <p:spPr>
          <a:xfrm>
            <a:off x="1368882" y="4541367"/>
            <a:ext cx="107164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特点</a:t>
            </a:r>
            <a:endParaRPr lang="en-AU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参照自己原来的位置来移动</a:t>
            </a:r>
            <a:endParaRPr lang="en-AU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原来在标准流的位置继续占有，后面的盒子不会占有它原来位置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458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19D82-D1FE-37A6-CBA5-D5373C453572}"/>
              </a:ext>
            </a:extLst>
          </p:cNvPr>
          <p:cNvSpPr txBox="1"/>
          <p:nvPr/>
        </p:nvSpPr>
        <p:spPr>
          <a:xfrm>
            <a:off x="1566041" y="1166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绝对定位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09BC3-4BD6-EB04-6783-81FD101A9565}"/>
              </a:ext>
            </a:extLst>
          </p:cNvPr>
          <p:cNvSpPr txBox="1"/>
          <p:nvPr/>
        </p:nvSpPr>
        <p:spPr>
          <a:xfrm>
            <a:off x="1597618" y="2155833"/>
            <a:ext cx="557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绝对定位是相对于父元素来移动的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A6B1-18D5-7462-2B23-B341C182E349}"/>
              </a:ext>
            </a:extLst>
          </p:cNvPr>
          <p:cNvSpPr txBox="1"/>
          <p:nvPr/>
        </p:nvSpPr>
        <p:spPr>
          <a:xfrm>
            <a:off x="1597618" y="2992987"/>
            <a:ext cx="3537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sz="2800" dirty="0"/>
              <a:t>iv</a:t>
            </a:r>
            <a:r>
              <a:rPr lang="zh-CN" altLang="en-US" sz="2800" dirty="0"/>
              <a:t> </a:t>
            </a:r>
            <a:r>
              <a:rPr lang="en-US" altLang="zh-CN" sz="2800" dirty="0"/>
              <a:t>{p</a:t>
            </a:r>
            <a:r>
              <a:rPr lang="en-US" sz="2800" dirty="0"/>
              <a:t>osition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absolute}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3471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E9E72-8A0D-2EF2-FFF3-4EA27FFFC326}"/>
              </a:ext>
            </a:extLst>
          </p:cNvPr>
          <p:cNvSpPr txBox="1"/>
          <p:nvPr/>
        </p:nvSpPr>
        <p:spPr>
          <a:xfrm>
            <a:off x="1008993" y="2135070"/>
            <a:ext cx="108256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特点</a:t>
            </a:r>
            <a:endParaRPr lang="en-US" sz="28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没有父元素</a:t>
            </a:r>
            <a:r>
              <a:rPr lang="zh-CN" altLang="en-US" sz="2400" dirty="0"/>
              <a:t>，或者</a:t>
            </a:r>
            <a:r>
              <a:rPr lang="zh-CN" altLang="en-US" sz="2400" dirty="0">
                <a:solidFill>
                  <a:srgbClr val="FF0000"/>
                </a:solidFill>
              </a:rPr>
              <a:t>父元素没有定位</a:t>
            </a:r>
            <a:r>
              <a:rPr lang="zh-CN" altLang="en-US" sz="2400" dirty="0"/>
              <a:t>，则以浏览器为标准定位（</a:t>
            </a:r>
            <a:r>
              <a:rPr lang="en-US" altLang="zh-CN" sz="2400" dirty="0"/>
              <a:t>document</a:t>
            </a:r>
            <a:r>
              <a:rPr lang="zh-CN" altLang="en-US" sz="2400" dirty="0"/>
              <a:t>）。</a:t>
            </a:r>
            <a:endParaRPr lang="en-AU" altLang="zh-CN" sz="2400" dirty="0"/>
          </a:p>
          <a:p>
            <a:endParaRPr lang="en-AU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如果祖先元素有定位（相对，绝对，固定），则参考最近一级的有定位的祖先元素进行移动。</a:t>
            </a:r>
            <a:endParaRPr lang="en-AU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绝对定位</a:t>
            </a:r>
            <a:r>
              <a:rPr lang="zh-CN" altLang="en-US" sz="2400" dirty="0">
                <a:solidFill>
                  <a:srgbClr val="FF0000"/>
                </a:solidFill>
              </a:rPr>
              <a:t>不再占有原先的位置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17899-2A1D-7E94-4570-FBE7D48B3EFD}"/>
              </a:ext>
            </a:extLst>
          </p:cNvPr>
          <p:cNvSpPr txBox="1"/>
          <p:nvPr/>
        </p:nvSpPr>
        <p:spPr>
          <a:xfrm>
            <a:off x="1566041" y="1166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绝对定位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69886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6654B-F373-C7CC-3D70-0DF1F3E12457}"/>
              </a:ext>
            </a:extLst>
          </p:cNvPr>
          <p:cNvSpPr txBox="1"/>
          <p:nvPr/>
        </p:nvSpPr>
        <p:spPr>
          <a:xfrm>
            <a:off x="1566041" y="1166648"/>
            <a:ext cx="304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固定定位</a:t>
            </a:r>
            <a:r>
              <a:rPr lang="zh-CN" altLang="en-US" sz="3600" dirty="0"/>
              <a:t> </a:t>
            </a:r>
            <a:r>
              <a:rPr lang="en-US" altLang="zh-CN" sz="3600" dirty="0"/>
              <a:t>fixed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62BB7-3C52-EAEA-7B82-47C685F74C79}"/>
              </a:ext>
            </a:extLst>
          </p:cNvPr>
          <p:cNvSpPr txBox="1"/>
          <p:nvPr/>
        </p:nvSpPr>
        <p:spPr>
          <a:xfrm>
            <a:off x="1597618" y="2155833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固定定位</a:t>
            </a:r>
            <a:r>
              <a:rPr lang="en-US" sz="2800" dirty="0" err="1"/>
              <a:t>是固定于</a:t>
            </a:r>
            <a:r>
              <a:rPr lang="en-US" sz="2800" dirty="0" err="1">
                <a:solidFill>
                  <a:srgbClr val="FF0000"/>
                </a:solidFill>
              </a:rPr>
              <a:t>浏览器可视区的位置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04AC-FA58-CDF7-5865-5CB1F137797F}"/>
              </a:ext>
            </a:extLst>
          </p:cNvPr>
          <p:cNvSpPr txBox="1"/>
          <p:nvPr/>
        </p:nvSpPr>
        <p:spPr>
          <a:xfrm>
            <a:off x="1597618" y="2992987"/>
            <a:ext cx="2986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sz="2800" dirty="0"/>
              <a:t>iv</a:t>
            </a:r>
            <a:r>
              <a:rPr lang="zh-CN" altLang="en-US" sz="2800" dirty="0"/>
              <a:t> </a:t>
            </a:r>
            <a:r>
              <a:rPr lang="en-US" altLang="zh-CN" sz="2800" dirty="0"/>
              <a:t>{p</a:t>
            </a:r>
            <a:r>
              <a:rPr lang="en-US" sz="2800" dirty="0"/>
              <a:t>osition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fixed}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606FC-BEC0-3787-C220-BF8B57561FEE}"/>
              </a:ext>
            </a:extLst>
          </p:cNvPr>
          <p:cNvSpPr txBox="1"/>
          <p:nvPr/>
        </p:nvSpPr>
        <p:spPr>
          <a:xfrm>
            <a:off x="1996966" y="4130566"/>
            <a:ext cx="4514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特点</a:t>
            </a:r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以浏览器的可视窗口为参照点移动元素。</a:t>
            </a:r>
            <a:endParaRPr lang="en-AU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跟父元素没任何关系。</a:t>
            </a:r>
            <a:endParaRPr lang="en-AU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不随滚动条滚动。</a:t>
            </a:r>
            <a:endParaRPr lang="en-AU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不再占有原来位置。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153F2-AB6B-6CDD-BD5D-843800AA7896}"/>
              </a:ext>
            </a:extLst>
          </p:cNvPr>
          <p:cNvSpPr txBox="1"/>
          <p:nvPr/>
        </p:nvSpPr>
        <p:spPr>
          <a:xfrm>
            <a:off x="1989537" y="5852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练习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502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6654B-F373-C7CC-3D70-0DF1F3E12457}"/>
              </a:ext>
            </a:extLst>
          </p:cNvPr>
          <p:cNvSpPr txBox="1"/>
          <p:nvPr/>
        </p:nvSpPr>
        <p:spPr>
          <a:xfrm>
            <a:off x="1566041" y="1166648"/>
            <a:ext cx="318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粘性定位</a:t>
            </a:r>
            <a:r>
              <a:rPr lang="zh-CN" altLang="en-US" sz="3600" dirty="0"/>
              <a:t> </a:t>
            </a:r>
            <a:r>
              <a:rPr lang="en-US" altLang="zh-CN" sz="3600" dirty="0"/>
              <a:t>sticky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62BB7-3C52-EAEA-7B82-47C685F74C79}"/>
              </a:ext>
            </a:extLst>
          </p:cNvPr>
          <p:cNvSpPr txBox="1"/>
          <p:nvPr/>
        </p:nvSpPr>
        <p:spPr>
          <a:xfrm>
            <a:off x="1597618" y="2155833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固定定位</a:t>
            </a:r>
            <a:r>
              <a:rPr lang="en-US" sz="2800" dirty="0" err="1"/>
              <a:t>是</a:t>
            </a:r>
            <a:r>
              <a:rPr lang="en-US" sz="2800" dirty="0" err="1">
                <a:solidFill>
                  <a:srgbClr val="FF0000"/>
                </a:solidFill>
              </a:rPr>
              <a:t>相对定位和固定定位的混合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04AC-FA58-CDF7-5865-5CB1F137797F}"/>
              </a:ext>
            </a:extLst>
          </p:cNvPr>
          <p:cNvSpPr txBox="1"/>
          <p:nvPr/>
        </p:nvSpPr>
        <p:spPr>
          <a:xfrm>
            <a:off x="1597618" y="2992987"/>
            <a:ext cx="449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sz="2800" dirty="0"/>
              <a:t>iv</a:t>
            </a:r>
            <a:r>
              <a:rPr lang="zh-CN" altLang="en-US" sz="2800" dirty="0"/>
              <a:t> </a:t>
            </a:r>
            <a:r>
              <a:rPr lang="en-US" altLang="zh-CN" sz="2800" dirty="0"/>
              <a:t>{p</a:t>
            </a:r>
            <a:r>
              <a:rPr lang="en-US" sz="2800" dirty="0"/>
              <a:t>osition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sticky;top:10px}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606FC-BEC0-3787-C220-BF8B57561FEE}"/>
              </a:ext>
            </a:extLst>
          </p:cNvPr>
          <p:cNvSpPr txBox="1"/>
          <p:nvPr/>
        </p:nvSpPr>
        <p:spPr>
          <a:xfrm>
            <a:off x="1996966" y="4130566"/>
            <a:ext cx="5713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特点</a:t>
            </a:r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以浏览器的可视窗口为参照移动元素 （</a:t>
            </a:r>
            <a:r>
              <a:rPr lang="en-US" altLang="zh-CN" dirty="0"/>
              <a:t>fixed</a:t>
            </a:r>
            <a:r>
              <a:rPr lang="zh-CN" altLang="en-US" dirty="0"/>
              <a:t>特点）。</a:t>
            </a:r>
            <a:endParaRPr lang="en-AU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粘性定位占有原先的位置 （</a:t>
            </a:r>
            <a:r>
              <a:rPr lang="en-US" altLang="zh-CN" dirty="0"/>
              <a:t>relative</a:t>
            </a:r>
            <a:r>
              <a:rPr lang="zh-CN" altLang="en-US" dirty="0"/>
              <a:t>特点）。</a:t>
            </a:r>
            <a:endParaRPr lang="en-AU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必须添加</a:t>
            </a:r>
            <a:r>
              <a:rPr lang="en-US" altLang="zh-CN" dirty="0"/>
              <a:t>top,</a:t>
            </a:r>
            <a:r>
              <a:rPr lang="zh-CN" altLang="en-US" dirty="0"/>
              <a:t> </a:t>
            </a:r>
            <a:r>
              <a:rPr lang="en-US" altLang="zh-CN" dirty="0" err="1"/>
              <a:t>left,right,bottom</a:t>
            </a:r>
            <a:r>
              <a:rPr lang="zh-CN" altLang="en-US" dirty="0"/>
              <a:t>其中一个才有效。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153F2-AB6B-6CDD-BD5D-843800AA7896}"/>
              </a:ext>
            </a:extLst>
          </p:cNvPr>
          <p:cNvSpPr txBox="1"/>
          <p:nvPr/>
        </p:nvSpPr>
        <p:spPr>
          <a:xfrm>
            <a:off x="1989537" y="5852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练习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85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551084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A351CE-319B-9906-E44A-90AA0BC6F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871" y="985454"/>
            <a:ext cx="6637123" cy="44805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B8891-DFE8-1C73-1807-3BBB190FAB7B}"/>
              </a:ext>
            </a:extLst>
          </p:cNvPr>
          <p:cNvSpPr txBox="1"/>
          <p:nvPr/>
        </p:nvSpPr>
        <p:spPr>
          <a:xfrm>
            <a:off x="1142146" y="374280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Variables</a:t>
            </a:r>
            <a:endParaRPr lang="en-US" sz="36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73F4A16-3F0E-E1BE-69F7-35FBD291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8" y="1229007"/>
            <a:ext cx="10739730" cy="45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19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EA583B5-514B-9EB0-8B60-F100CD1E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790" y="1020611"/>
            <a:ext cx="7661189" cy="51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281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2E2AB-2A65-C1EA-5B3C-3DDB0F37C620}"/>
              </a:ext>
            </a:extLst>
          </p:cNvPr>
          <p:cNvSpPr txBox="1"/>
          <p:nvPr/>
        </p:nvSpPr>
        <p:spPr>
          <a:xfrm>
            <a:off x="1533907" y="835628"/>
            <a:ext cx="219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Em,rem,px</a:t>
            </a:r>
            <a:endParaRPr lang="en-US" sz="36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6C62DA-9AC6-52C2-89F2-2E335BD3D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907" y="2294027"/>
            <a:ext cx="9879725" cy="30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02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D532CEA-77D3-EBAB-84C8-508519AC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631" y="778476"/>
            <a:ext cx="7616533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906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A8F81-DB65-3E6B-8B76-C73FFE6F3E41}"/>
              </a:ext>
            </a:extLst>
          </p:cNvPr>
          <p:cNvSpPr txBox="1"/>
          <p:nvPr/>
        </p:nvSpPr>
        <p:spPr>
          <a:xfrm>
            <a:off x="960257" y="631306"/>
            <a:ext cx="160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Nesting</a:t>
            </a:r>
            <a:endParaRPr lang="en-US" sz="3600" dirty="0"/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B02AE0F5-C0FC-E05C-40B5-C31AB847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005" y="1046733"/>
            <a:ext cx="7478038" cy="5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5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738A7C0-61E5-85B9-B0C6-63FAE254B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193" y="624613"/>
            <a:ext cx="7864217" cy="54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1911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DD1EA-50DC-9881-2E8B-B79EA586D976}"/>
              </a:ext>
            </a:extLst>
          </p:cNvPr>
          <p:cNvSpPr txBox="1"/>
          <p:nvPr/>
        </p:nvSpPr>
        <p:spPr>
          <a:xfrm>
            <a:off x="998270" y="48401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Mixin</a:t>
            </a:r>
            <a:endParaRPr lang="en-US" sz="3600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1D86A2B-38A4-F74D-2B90-13155EA7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28" y="1833999"/>
            <a:ext cx="9918426" cy="43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4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F5D8876-BD6D-B2ED-C278-E3DC3D5D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08" y="668682"/>
            <a:ext cx="8112383" cy="5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90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BB5DE51-C655-C034-9878-0379C01D8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33" y="919601"/>
            <a:ext cx="7525264" cy="5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349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0AF3C-EA47-B614-B42E-42EFF5270C88}"/>
              </a:ext>
            </a:extLst>
          </p:cNvPr>
          <p:cNvSpPr txBox="1"/>
          <p:nvPr/>
        </p:nvSpPr>
        <p:spPr>
          <a:xfrm>
            <a:off x="2224216" y="543697"/>
            <a:ext cx="1474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Extend</a:t>
            </a:r>
            <a:endParaRPr lang="en-US" sz="3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6E4E41-2353-6B5A-5E94-41BFD042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99" y="1816099"/>
            <a:ext cx="8508065" cy="37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98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DFB1CB-9A4F-F0F3-6D4B-8001BDEE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1924050"/>
            <a:ext cx="8428700" cy="3625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E4360-FE57-F9A2-EFC0-EAF54E347A5B}"/>
              </a:ext>
            </a:extLst>
          </p:cNvPr>
          <p:cNvSpPr txBox="1"/>
          <p:nvPr/>
        </p:nvSpPr>
        <p:spPr>
          <a:xfrm>
            <a:off x="1692876" y="10873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函数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7448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810D5-6E23-EE7D-66AA-BB692F61A517}"/>
              </a:ext>
            </a:extLst>
          </p:cNvPr>
          <p:cNvSpPr txBox="1"/>
          <p:nvPr/>
        </p:nvSpPr>
        <p:spPr>
          <a:xfrm>
            <a:off x="2842054" y="2496065"/>
            <a:ext cx="440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https://sass-</a:t>
            </a:r>
            <a:r>
              <a:rPr lang="en-US" sz="3600" dirty="0" err="1"/>
              <a:t>lang.com</a:t>
            </a:r>
            <a:r>
              <a:rPr lang="en-US" sz="3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8290068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470046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C2B43-8D67-6952-2F9D-A6AD932516B9}"/>
              </a:ext>
            </a:extLst>
          </p:cNvPr>
          <p:cNvSpPr txBox="1"/>
          <p:nvPr/>
        </p:nvSpPr>
        <p:spPr>
          <a:xfrm>
            <a:off x="1366344" y="7357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bem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08CD4-DA1E-D4B7-047B-6D0DEF5FC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0" y="2514600"/>
            <a:ext cx="5016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8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659BF61-E641-54A5-F1E0-A5271719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18" y="787383"/>
            <a:ext cx="8883828" cy="5543509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BF611F3-B465-C59F-F18E-0B3382E3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18" y="939783"/>
            <a:ext cx="8883828" cy="5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906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B421FE6-2505-F9FA-02E0-1ADCFC2A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821" y="809018"/>
            <a:ext cx="8229599" cy="50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14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53B26-C8E0-F3F8-A463-AE91FF82C319}"/>
              </a:ext>
            </a:extLst>
          </p:cNvPr>
          <p:cNvSpPr txBox="1"/>
          <p:nvPr/>
        </p:nvSpPr>
        <p:spPr>
          <a:xfrm>
            <a:off x="2507900" y="1944413"/>
            <a:ext cx="716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3600" b="1" i="0" dirty="0">
                <a:effectLst/>
                <a:latin typeface="Nunito" panose="020F0502020204030204" pitchFamily="34" charset="0"/>
              </a:rPr>
              <a:t>What are the benefits of BEM?</a:t>
            </a:r>
          </a:p>
          <a:p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194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47354-C25D-B9E0-0D3D-7184ADCC7902}"/>
              </a:ext>
            </a:extLst>
          </p:cNvPr>
          <p:cNvSpPr txBox="1"/>
          <p:nvPr/>
        </p:nvSpPr>
        <p:spPr>
          <a:xfrm>
            <a:off x="872358" y="44664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CD4EDD3-BA64-B55D-5E19-926A0AC1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18" y="1224424"/>
            <a:ext cx="9426046" cy="5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312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BA7106-B2C5-0B7A-81D2-290A9B43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1428750"/>
            <a:ext cx="736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39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形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8" y="4286544"/>
            <a:ext cx="363778" cy="194015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2" y="6435090"/>
            <a:ext cx="1562100" cy="1524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4" y="4286544"/>
            <a:ext cx="363778" cy="19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36C1617-A176-01D7-529E-5CBC8FA3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34" y="1136846"/>
            <a:ext cx="8807669" cy="4989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89719-054D-64A4-9AA6-C875933F24EF}"/>
              </a:ext>
            </a:extLst>
          </p:cNvPr>
          <p:cNvSpPr txBox="1"/>
          <p:nvPr/>
        </p:nvSpPr>
        <p:spPr>
          <a:xfrm>
            <a:off x="1061545" y="599090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0" i="0" dirty="0">
                <a:solidFill>
                  <a:srgbClr val="2A3744"/>
                </a:solidFill>
                <a:effectLst/>
                <a:latin typeface="Source Sans Pro" panose="020B0503030403020204" pitchFamily="34" charset="0"/>
              </a:rPr>
              <a:t>Common device breakpoints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28182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478</Words>
  <Application>Microsoft Macintosh PowerPoint</Application>
  <PresentationFormat>Widescreen</PresentationFormat>
  <Paragraphs>78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Heiti SC</vt:lpstr>
      <vt:lpstr>Arial</vt:lpstr>
      <vt:lpstr>Calibri</vt:lpstr>
      <vt:lpstr>Calibri Light</vt:lpstr>
      <vt:lpstr>Nunito</vt:lpstr>
      <vt:lpstr>Source Sans Pro</vt:lpstr>
      <vt:lpstr>Office Theme</vt:lpstr>
      <vt:lpstr>CSS &amp; SASS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Ally Tang</dc:creator>
  <cp:lastModifiedBy>Ally Tang</cp:lastModifiedBy>
  <cp:revision>12</cp:revision>
  <dcterms:created xsi:type="dcterms:W3CDTF">2022-12-05T07:49:51Z</dcterms:created>
  <dcterms:modified xsi:type="dcterms:W3CDTF">2022-12-07T06:25:28Z</dcterms:modified>
</cp:coreProperties>
</file>