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772400" cy="100584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LJ J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3-07T23:05:00.125">
    <p:pos x="6000" y="0"/>
    <p:text>@Tim --- I thought to use ... yellow + blue = green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3-07T23:05:38.076">
    <p:pos x="6000" y="0"/>
    <p:text>@Tim... or do you wish to relate to the colours used on the web page?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2783a9f0_3_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12783a9f0_3_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2783a9f0_3_5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12783a9f0_3_5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2783a9f0_3_5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12783a9f0_3_5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2783a9f0_3_6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2783a9f0_3_6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2783a9f0_3_6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12783a9f0_3_6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2783a9f0_4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12783a9f0_4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2783a9f0_3_1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2783a9f0_3_1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2783a9f0_1_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@tim - suggest you explain a bit about the entire “pharma research” process… (hope I interpreted it correctly)</a:t>
            </a:r>
            <a:endParaRPr/>
          </a:p>
        </p:txBody>
      </p:sp>
      <p:sp>
        <p:nvSpPr>
          <p:cNvPr id="100" name="Google Shape;100;g812783a9f0_1_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2783a9f0_3_1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@tim - suggest you explain a bit about the entire “pharma research” process… (hope I interpreted it correctly)</a:t>
            </a:r>
            <a:endParaRPr/>
          </a:p>
        </p:txBody>
      </p:sp>
      <p:sp>
        <p:nvSpPr>
          <p:cNvPr id="115" name="Google Shape;115;g812783a9f0_3_1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2783a9f0_1_2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12783a9f0_1_2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2783a9f0_3_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2783a9f0_3_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85800" y="2130480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685800" y="2130480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ec2-54-166-13-51.compute-1.amazonaws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75" y="488500"/>
            <a:ext cx="8711225" cy="58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2245050" y="4318900"/>
            <a:ext cx="4398600" cy="964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 u="none" cap="none" strike="noStrike"/>
              <a:t>Autovax</a:t>
            </a:r>
            <a:endParaRPr i="0" sz="44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</a:t>
            </a:r>
            <a:r>
              <a:rPr lang="en-US" sz="2000"/>
              <a:t>Automatic Vaccine Generation</a:t>
            </a:r>
            <a:r>
              <a:rPr lang="en-US" sz="2000"/>
              <a:t>)</a:t>
            </a:r>
            <a:r>
              <a:rPr i="0" lang="en-US" sz="2000" u="none" cap="none" strike="noStrike"/>
              <a:t>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Home Page (cont’d)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of current progress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9861" l="0" r="1419" t="9238"/>
          <a:stretch/>
        </p:blipFill>
        <p:spPr>
          <a:xfrm>
            <a:off x="0" y="1429675"/>
            <a:ext cx="9014522" cy="396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Generated Treatments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of current progress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5491" l="0" r="0" t="9242"/>
          <a:stretch/>
        </p:blipFill>
        <p:spPr>
          <a:xfrm>
            <a:off x="0" y="1429675"/>
            <a:ext cx="9144002" cy="418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Dashboard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of current progress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5218" l="0" r="0" t="9238"/>
          <a:stretch/>
        </p:blipFill>
        <p:spPr>
          <a:xfrm>
            <a:off x="0" y="1429675"/>
            <a:ext cx="9144002" cy="41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Progress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</a:rPr>
              <a:t>Active consultation</a:t>
            </a:r>
            <a:r>
              <a:rPr lang="en-US">
                <a:solidFill>
                  <a:srgbClr val="000000"/>
                </a:solidFill>
              </a:rPr>
              <a:t> with </a:t>
            </a: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Harvard Virologist Bioinformatics expert </a:t>
            </a:r>
            <a:r>
              <a:rPr lang="en-US">
                <a:solidFill>
                  <a:srgbClr val="000000"/>
                </a:solidFill>
              </a:rPr>
              <a:t>(Joann Arce), who is working on the actual COVID-19 vaccine!</a:t>
            </a: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>
                <a:solidFill>
                  <a:srgbClr val="000000"/>
                </a:solidFill>
              </a:rPr>
              <a:t>Statistics / Logistics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</a:rPr>
              <a:t>Slack channel:  </a:t>
            </a:r>
            <a:r>
              <a:rPr b="1" lang="en-US" sz="2400">
                <a:solidFill>
                  <a:srgbClr val="000000"/>
                </a:solidFill>
              </a:rPr>
              <a:t>#autovax</a:t>
            </a:r>
            <a:r>
              <a:rPr lang="en-US" sz="2400">
                <a:solidFill>
                  <a:srgbClr val="000000"/>
                </a:solidFill>
              </a:rPr>
              <a:t> (with </a:t>
            </a:r>
            <a:r>
              <a:rPr b="1" lang="en-US" sz="2400">
                <a:solidFill>
                  <a:srgbClr val="000000"/>
                </a:solidFill>
              </a:rPr>
              <a:t>10 members</a:t>
            </a:r>
            <a:r>
              <a:rPr lang="en-US" sz="2400">
                <a:solidFill>
                  <a:srgbClr val="000000"/>
                </a:solidFill>
              </a:rPr>
              <a:t>)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00000"/>
                </a:solidFill>
              </a:rPr>
              <a:t>Trello board:  </a:t>
            </a:r>
            <a:r>
              <a:rPr b="1" lang="en-US" sz="2400">
                <a:solidFill>
                  <a:srgbClr val="000000"/>
                </a:solidFill>
              </a:rPr>
              <a:t>&gt; 30 cards</a:t>
            </a:r>
            <a:endParaRPr b="1"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>
                <a:solidFill>
                  <a:srgbClr val="000000"/>
                </a:solidFill>
              </a:rPr>
              <a:t>Progress-to-date: </a:t>
            </a:r>
            <a:r>
              <a:rPr b="1" lang="en-US" sz="2400">
                <a:solidFill>
                  <a:srgbClr val="000000"/>
                </a:solidFill>
              </a:rPr>
              <a:t>30% completion</a:t>
            </a:r>
            <a:r>
              <a:rPr lang="en-US" sz="2400">
                <a:solidFill>
                  <a:srgbClr val="000000"/>
                </a:solidFill>
              </a:rPr>
              <a:t> (c/w algorithm to generate the vaccine)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en-US" sz="2400">
                <a:solidFill>
                  <a:srgbClr val="000000"/>
                </a:solidFill>
              </a:rPr>
              <a:t>(Live) Web page</a:t>
            </a:r>
            <a:r>
              <a:rPr lang="en-US" sz="2400">
                <a:solidFill>
                  <a:srgbClr val="000000"/>
                </a:solidFill>
              </a:rPr>
              <a:t>: </a:t>
            </a:r>
            <a:r>
              <a:rPr lang="en-US" sz="1800" u="sng">
                <a:solidFill>
                  <a:srgbClr val="000000"/>
                </a:solidFill>
                <a:hlinkClick r:id="rId3"/>
              </a:rPr>
              <a:t>http://ec2-54-166-13-51.compute-1.amazonaws.com</a:t>
            </a:r>
            <a:r>
              <a:rPr lang="en-US" sz="1800">
                <a:solidFill>
                  <a:srgbClr val="000000"/>
                </a:solidFill>
              </a:rPr>
              <a:t>/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Difficulties encountered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Creating the drug that will block the cell receptor so the virus cannot attach to it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Verifying that a genetic engineering company will create it for us in the way we want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Language barriers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Plans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Implement the algorithm in bio-python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Reach out to pharmaceutical companies / drug manufacturers (to manufacture the vaccine)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Create 3D animation of drug molecules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Verify algorithm (by Harvard consultant)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 Heath - Lead BCSE, MSCS, MBA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Joann Arce - </a:t>
            </a:r>
            <a:r>
              <a:rPr lang="en-US">
                <a:solidFill>
                  <a:srgbClr val="000000"/>
                </a:solidFill>
              </a:rPr>
              <a:t>Harvard Virologist Bioinformatics expert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Ismail Shuaau - Software Developer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Jang Leong Chia - Engineering Consultant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He (Peter)</a:t>
            </a:r>
            <a:r>
              <a:rPr lang="en-US"/>
              <a:t> Huang - Web Frontend Developer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Wendy Liu - Project Manager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Junior McGrath - Software Developer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90250" y="701800"/>
            <a:ext cx="67563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Overview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Technical Feasibility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Business Model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Commercial Viability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Mock-Up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Web Pages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Execution 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Current Progress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Difficulties Encountered</a:t>
            </a:r>
            <a:endParaRPr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Future Plans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3249003" y="1782325"/>
            <a:ext cx="5461200" cy="9645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 u="none" cap="none" strike="noStrike">
                <a:solidFill>
                  <a:srgbClr val="1155CC"/>
                </a:solidFill>
              </a:rPr>
              <a:t>Autovax</a:t>
            </a:r>
            <a:endParaRPr i="0" sz="4400" u="none" cap="none" strike="noStrike">
              <a:solidFill>
                <a:srgbClr val="1155C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55CC"/>
                </a:solidFill>
              </a:rPr>
              <a:t>(Web application / Algorithm)</a:t>
            </a:r>
            <a:r>
              <a:rPr i="0" lang="en-US" sz="2000" u="none" cap="none" strike="noStrike">
                <a:solidFill>
                  <a:srgbClr val="1155CC"/>
                </a:solidFill>
              </a:rPr>
              <a:t> </a:t>
            </a:r>
            <a:endParaRPr sz="2000">
              <a:solidFill>
                <a:srgbClr val="1155CC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-3308450" y="2531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accept a virus genome file/link + gene specification --&gt; generate a vaccine and/or drug treatments automatically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249003" y="273825"/>
            <a:ext cx="5461200" cy="964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155CC"/>
                </a:solidFill>
              </a:rPr>
              <a:t>Virus Genome</a:t>
            </a:r>
            <a:endParaRPr i="0" sz="4400" u="none" cap="none" strike="noStrike">
              <a:solidFill>
                <a:srgbClr val="1155C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55CC"/>
                </a:solidFill>
              </a:rPr>
              <a:t>(File / Gene Specification)</a:t>
            </a:r>
            <a:r>
              <a:rPr i="0" lang="en-US" sz="2000" u="none" cap="none" strike="noStrike">
                <a:solidFill>
                  <a:srgbClr val="1155CC"/>
                </a:solidFill>
              </a:rPr>
              <a:t> </a:t>
            </a:r>
            <a:endParaRPr sz="2000">
              <a:solidFill>
                <a:srgbClr val="1155CC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249003" y="3170275"/>
            <a:ext cx="5461200" cy="964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155CC"/>
                </a:solidFill>
              </a:rPr>
              <a:t>Vaccine Formulation</a:t>
            </a:r>
            <a:endParaRPr i="0" sz="4400" u="none" cap="none" strike="noStrike">
              <a:solidFill>
                <a:srgbClr val="1155C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55CC"/>
                </a:solidFill>
              </a:rPr>
              <a:t>(File / Drug Specification)</a:t>
            </a:r>
            <a:r>
              <a:rPr i="0" lang="en-US" sz="2000" u="none" cap="none" strike="noStrike">
                <a:solidFill>
                  <a:srgbClr val="1155CC"/>
                </a:solidFill>
              </a:rPr>
              <a:t> </a:t>
            </a:r>
            <a:endParaRPr sz="2000">
              <a:solidFill>
                <a:srgbClr val="1155CC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249003" y="4362375"/>
            <a:ext cx="5461200" cy="964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155CC"/>
                </a:solidFill>
              </a:rPr>
              <a:t>Production</a:t>
            </a:r>
            <a:endParaRPr i="0" sz="4400" u="none" cap="none" strike="noStrike">
              <a:solidFill>
                <a:srgbClr val="1155C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55CC"/>
                </a:solidFill>
              </a:rPr>
              <a:t>(Wet Lab / Customization)</a:t>
            </a:r>
            <a:r>
              <a:rPr i="0" lang="en-US" sz="2000" u="none" cap="none" strike="noStrike">
                <a:solidFill>
                  <a:srgbClr val="1155CC"/>
                </a:solidFill>
              </a:rPr>
              <a:t> </a:t>
            </a:r>
            <a:endParaRPr sz="2000">
              <a:solidFill>
                <a:srgbClr val="1155CC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249003" y="5554475"/>
            <a:ext cx="5461200" cy="964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155CC"/>
                </a:solidFill>
              </a:rPr>
              <a:t>Consumption</a:t>
            </a:r>
            <a:endParaRPr i="0" sz="4400" u="none" cap="none" strike="noStrike">
              <a:solidFill>
                <a:srgbClr val="1155C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55CC"/>
                </a:solidFill>
              </a:rPr>
              <a:t>(Prescriptions)</a:t>
            </a:r>
            <a:r>
              <a:rPr i="0" lang="en-US" sz="2000" u="none" cap="none" strike="noStrike">
                <a:solidFill>
                  <a:srgbClr val="1155CC"/>
                </a:solidFill>
              </a:rPr>
              <a:t> </a:t>
            </a:r>
            <a:endParaRPr sz="2000">
              <a:solidFill>
                <a:srgbClr val="1155CC"/>
              </a:solidFill>
            </a:endParaRPr>
          </a:p>
        </p:txBody>
      </p:sp>
      <p:cxnSp>
        <p:nvCxnSpPr>
          <p:cNvPr id="108" name="Google Shape;108;p17"/>
          <p:cNvCxnSpPr>
            <a:stCxn id="104" idx="2"/>
            <a:endCxn id="102" idx="0"/>
          </p:cNvCxnSpPr>
          <p:nvPr/>
        </p:nvCxnSpPr>
        <p:spPr>
          <a:xfrm>
            <a:off x="5979603" y="1238325"/>
            <a:ext cx="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2" idx="2"/>
            <a:endCxn id="105" idx="0"/>
          </p:cNvCxnSpPr>
          <p:nvPr/>
        </p:nvCxnSpPr>
        <p:spPr>
          <a:xfrm>
            <a:off x="5979603" y="2746825"/>
            <a:ext cx="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05" idx="2"/>
            <a:endCxn id="106" idx="0"/>
          </p:cNvCxnSpPr>
          <p:nvPr/>
        </p:nvCxnSpPr>
        <p:spPr>
          <a:xfrm>
            <a:off x="5979603" y="413477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6" idx="2"/>
            <a:endCxn id="107" idx="0"/>
          </p:cNvCxnSpPr>
          <p:nvPr/>
        </p:nvCxnSpPr>
        <p:spPr>
          <a:xfrm>
            <a:off x="5979603" y="532687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2324"/>
            <a:ext cx="2669464" cy="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1321728" y="1902875"/>
            <a:ext cx="5461200" cy="9645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 u="none" cap="none" strike="noStrike"/>
              <a:t>Autovax</a:t>
            </a:r>
            <a:endParaRPr i="0" sz="44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(Web application / Algorithm)</a:t>
            </a:r>
            <a:r>
              <a:rPr i="0" lang="en-US" sz="2000" u="none" cap="none" strike="noStrike"/>
              <a:t> </a:t>
            </a:r>
            <a:endParaRPr sz="2000"/>
          </a:p>
        </p:txBody>
      </p:sp>
      <p:sp>
        <p:nvSpPr>
          <p:cNvPr id="118" name="Google Shape;118;p18"/>
          <p:cNvSpPr txBox="1"/>
          <p:nvPr/>
        </p:nvSpPr>
        <p:spPr>
          <a:xfrm>
            <a:off x="-3308450" y="2531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</a:rPr>
              <a:t>accept a virus genome file/link + gene specification --&gt; generate a vaccine and/or drug treatments automatically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321728" y="394375"/>
            <a:ext cx="5461200" cy="964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Virus Genome</a:t>
            </a:r>
            <a:endParaRPr i="0" sz="44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(File / Gene Specification)</a:t>
            </a:r>
            <a:r>
              <a:rPr i="0" lang="en-US" sz="2000" u="none" cap="none" strike="noStrike"/>
              <a:t> </a:t>
            </a:r>
            <a:endParaRPr sz="2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321728" y="3290825"/>
            <a:ext cx="5461200" cy="964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Vaccine Formulation</a:t>
            </a:r>
            <a:endParaRPr i="0" sz="44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(File / Drug Specification)</a:t>
            </a:r>
            <a:r>
              <a:rPr i="0" lang="en-US" sz="2000" u="none" cap="none" strike="noStrike"/>
              <a:t> </a:t>
            </a:r>
            <a:endParaRPr sz="2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321728" y="4482925"/>
            <a:ext cx="5461200" cy="964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Production</a:t>
            </a:r>
            <a:endParaRPr i="0" sz="44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(Wet Lab / Customization)</a:t>
            </a:r>
            <a:r>
              <a:rPr i="0" lang="en-US" sz="2000" u="none" cap="none" strike="noStrike"/>
              <a:t> </a:t>
            </a:r>
            <a:endParaRPr sz="2000"/>
          </a:p>
        </p:txBody>
      </p:sp>
      <p:sp>
        <p:nvSpPr>
          <p:cNvPr id="122" name="Google Shape;122;p18"/>
          <p:cNvSpPr txBox="1"/>
          <p:nvPr/>
        </p:nvSpPr>
        <p:spPr>
          <a:xfrm>
            <a:off x="1321728" y="5675025"/>
            <a:ext cx="5461200" cy="964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Consumption</a:t>
            </a:r>
            <a:endParaRPr i="0" sz="4400" u="none" cap="none" strike="noStrike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(Prescriptions)</a:t>
            </a:r>
            <a:r>
              <a:rPr i="0" lang="en-US" sz="2000" u="none" cap="none" strike="noStrike"/>
              <a:t> </a:t>
            </a:r>
            <a:endParaRPr sz="2000"/>
          </a:p>
        </p:txBody>
      </p:sp>
      <p:cxnSp>
        <p:nvCxnSpPr>
          <p:cNvPr id="123" name="Google Shape;123;p18"/>
          <p:cNvCxnSpPr>
            <a:stCxn id="119" idx="2"/>
            <a:endCxn id="117" idx="0"/>
          </p:cNvCxnSpPr>
          <p:nvPr/>
        </p:nvCxnSpPr>
        <p:spPr>
          <a:xfrm>
            <a:off x="4052328" y="1358875"/>
            <a:ext cx="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>
            <a:stCxn id="117" idx="2"/>
            <a:endCxn id="120" idx="0"/>
          </p:cNvCxnSpPr>
          <p:nvPr/>
        </p:nvCxnSpPr>
        <p:spPr>
          <a:xfrm>
            <a:off x="4052328" y="2867375"/>
            <a:ext cx="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>
            <a:stCxn id="120" idx="2"/>
            <a:endCxn id="121" idx="0"/>
          </p:cNvCxnSpPr>
          <p:nvPr/>
        </p:nvCxnSpPr>
        <p:spPr>
          <a:xfrm>
            <a:off x="4052328" y="425532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8"/>
          <p:cNvCxnSpPr>
            <a:stCxn id="121" idx="2"/>
            <a:endCxn id="122" idx="0"/>
          </p:cNvCxnSpPr>
          <p:nvPr/>
        </p:nvCxnSpPr>
        <p:spPr>
          <a:xfrm>
            <a:off x="4052328" y="5447425"/>
            <a:ext cx="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925" y="1970325"/>
            <a:ext cx="2296099" cy="8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5">
            <a:alphaModFix/>
          </a:blip>
          <a:srcRect b="9861" l="0" r="1419" t="9238"/>
          <a:stretch/>
        </p:blipFill>
        <p:spPr>
          <a:xfrm>
            <a:off x="-4661300" y="3756443"/>
            <a:ext cx="3628327" cy="15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5">
            <a:alphaModFix/>
          </a:blip>
          <a:srcRect b="22797" l="59576" r="18225" t="43322"/>
          <a:stretch/>
        </p:blipFill>
        <p:spPr>
          <a:xfrm>
            <a:off x="-1915425" y="1018800"/>
            <a:ext cx="817075" cy="66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5">
            <a:alphaModFix/>
          </a:blip>
          <a:srcRect b="24833" l="17067" r="62658" t="41286"/>
          <a:stretch/>
        </p:blipFill>
        <p:spPr>
          <a:xfrm>
            <a:off x="9286036" y="245425"/>
            <a:ext cx="1076043" cy="96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 b="24833" l="37741" r="40059" t="41286"/>
          <a:stretch/>
        </p:blipFill>
        <p:spPr>
          <a:xfrm>
            <a:off x="9194918" y="1753825"/>
            <a:ext cx="1178158" cy="96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b="22797" l="59576" r="18225" t="43322"/>
          <a:stretch/>
        </p:blipFill>
        <p:spPr>
          <a:xfrm>
            <a:off x="9144000" y="3141886"/>
            <a:ext cx="1360100" cy="1113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Feasibility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Bio-python and AWS allows for the creation of drug treatments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>
                <a:solidFill>
                  <a:srgbClr val="000000"/>
                </a:solidFill>
              </a:rPr>
              <a:t>Genetic Engineering </a:t>
            </a:r>
            <a:r>
              <a:rPr i="1" lang="en-US">
                <a:solidFill>
                  <a:srgbClr val="000000"/>
                </a:solidFill>
              </a:rPr>
              <a:t>(e.g. blueheron.bio) </a:t>
            </a:r>
            <a:r>
              <a:rPr lang="en-US">
                <a:solidFill>
                  <a:srgbClr val="000000"/>
                </a:solidFill>
              </a:rPr>
              <a:t>can create the physical drugs very cheaply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>
                <a:solidFill>
                  <a:srgbClr val="000000"/>
                </a:solidFill>
              </a:rPr>
              <a:t>NCBI access to journals allows for identification of human receptor that virus binds to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⇒ Analyzing human receptor (to create a drug which blocks virus from binding to the cell) is </a:t>
            </a:r>
            <a:r>
              <a:rPr b="1" i="1" lang="en-US" sz="3000">
                <a:solidFill>
                  <a:srgbClr val="000000"/>
                </a:solidFill>
              </a:rPr>
              <a:t>possible </a:t>
            </a:r>
            <a:r>
              <a:rPr lang="en-US" sz="3000">
                <a:solidFill>
                  <a:srgbClr val="000000"/>
                </a:solidFill>
              </a:rPr>
              <a:t>and </a:t>
            </a:r>
            <a:r>
              <a:rPr b="1" i="1" lang="en-US" sz="3000">
                <a:solidFill>
                  <a:srgbClr val="000000"/>
                </a:solidFill>
              </a:rPr>
              <a:t>practical</a:t>
            </a:r>
            <a:endParaRPr b="1" i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639825"/>
            <a:ext cx="8520600" cy="48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Autovax can generate vaccines automatically for any virus; to allow for </a:t>
            </a:r>
            <a:r>
              <a:rPr b="1" lang="en-US">
                <a:solidFill>
                  <a:srgbClr val="000000"/>
                </a:solidFill>
              </a:rPr>
              <a:t>q</a:t>
            </a:r>
            <a:r>
              <a:rPr b="1" lang="en-US" sz="2400">
                <a:solidFill>
                  <a:srgbClr val="000000"/>
                </a:solidFill>
              </a:rPr>
              <a:t>uick turnaround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during </a:t>
            </a:r>
            <a:r>
              <a:rPr lang="en-US" sz="2400">
                <a:solidFill>
                  <a:srgbClr val="000000"/>
                </a:solidFill>
              </a:rPr>
              <a:t>pandemic emergencies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Loosely coupled supply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sz="2400">
                <a:solidFill>
                  <a:srgbClr val="000000"/>
                </a:solidFill>
              </a:rPr>
              <a:t>chain </a:t>
            </a:r>
            <a:r>
              <a:rPr lang="en-US">
                <a:solidFill>
                  <a:srgbClr val="000000"/>
                </a:solidFill>
              </a:rPr>
              <a:t>will </a:t>
            </a:r>
            <a:r>
              <a:rPr lang="en-US" sz="2400">
                <a:solidFill>
                  <a:srgbClr val="000000"/>
                </a:solidFill>
              </a:rPr>
              <a:t>allow genetic engine</a:t>
            </a:r>
            <a:r>
              <a:rPr lang="en-US">
                <a:solidFill>
                  <a:srgbClr val="000000"/>
                </a:solidFill>
              </a:rPr>
              <a:t>e</a:t>
            </a:r>
            <a:r>
              <a:rPr lang="en-US" sz="2400">
                <a:solidFill>
                  <a:srgbClr val="000000"/>
                </a:solidFill>
              </a:rPr>
              <a:t>ring companies to compete to create the vaccine; i.e. </a:t>
            </a:r>
            <a:r>
              <a:rPr b="1" lang="en-US">
                <a:solidFill>
                  <a:srgbClr val="000000"/>
                </a:solidFill>
              </a:rPr>
              <a:t>cost-competitive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 sz="2400">
                <a:solidFill>
                  <a:srgbClr val="000000"/>
                </a:solidFill>
              </a:rPr>
              <a:t>Verifiable research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will be </a:t>
            </a:r>
            <a:r>
              <a:rPr lang="en-US" sz="2400">
                <a:solidFill>
                  <a:srgbClr val="000000"/>
                </a:solidFill>
              </a:rPr>
              <a:t>used to develop the vaccine quickly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Autovax coul</a:t>
            </a:r>
            <a:r>
              <a:rPr lang="en-US" sz="2400">
                <a:solidFill>
                  <a:srgbClr val="000000"/>
                </a:solidFill>
              </a:rPr>
              <a:t>d allow for </a:t>
            </a:r>
            <a:r>
              <a:rPr b="1" lang="en-US" sz="2400">
                <a:solidFill>
                  <a:srgbClr val="000000"/>
                </a:solidFill>
              </a:rPr>
              <a:t>customized vaccines</a:t>
            </a:r>
            <a:r>
              <a:rPr lang="en-US" sz="2400">
                <a:solidFill>
                  <a:srgbClr val="000000"/>
                </a:solidFill>
              </a:rPr>
              <a:t>, based on patients</a:t>
            </a:r>
            <a:r>
              <a:rPr lang="en-US">
                <a:solidFill>
                  <a:srgbClr val="000000"/>
                </a:solidFill>
              </a:rPr>
              <a:t>’</a:t>
            </a:r>
            <a:r>
              <a:rPr lang="en-US" sz="2400">
                <a:solidFill>
                  <a:srgbClr val="000000"/>
                </a:solidFill>
              </a:rPr>
              <a:t> personal genome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⇒ </a:t>
            </a:r>
            <a:r>
              <a:rPr lang="en-US" sz="2600">
                <a:solidFill>
                  <a:srgbClr val="000000"/>
                </a:solidFill>
              </a:rPr>
              <a:t>Customers acquire the vaccine by ordering from </a:t>
            </a:r>
            <a:br>
              <a:rPr lang="en-US" sz="2600">
                <a:solidFill>
                  <a:srgbClr val="000000"/>
                </a:solidFill>
              </a:rPr>
            </a:br>
            <a:r>
              <a:rPr lang="en-US" sz="2600">
                <a:solidFill>
                  <a:srgbClr val="000000"/>
                </a:solidFill>
              </a:rPr>
              <a:t>a 3rd party genetic engineering company (who will produce the vaccine based on Autovax’s formula) 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Commercial Viability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other automatic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vaccine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projects in existence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Tremendous demand for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“solutions”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since the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COVID-19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outbreak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Mock-Up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Home Page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of current progress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4741" l="0" r="1224" t="9509"/>
          <a:stretch/>
        </p:blipFill>
        <p:spPr>
          <a:xfrm>
            <a:off x="0" y="1427825"/>
            <a:ext cx="9144002" cy="51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