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26" r:id="rId2"/>
    <p:sldId id="257" r:id="rId3"/>
    <p:sldId id="385" r:id="rId4"/>
    <p:sldId id="327" r:id="rId5"/>
    <p:sldId id="365" r:id="rId6"/>
    <p:sldId id="366" r:id="rId7"/>
    <p:sldId id="358" r:id="rId8"/>
    <p:sldId id="373" r:id="rId9"/>
    <p:sldId id="381" r:id="rId10"/>
    <p:sldId id="382" r:id="rId11"/>
    <p:sldId id="383" r:id="rId12"/>
    <p:sldId id="384" r:id="rId13"/>
    <p:sldId id="380" r:id="rId14"/>
    <p:sldId id="374" r:id="rId15"/>
    <p:sldId id="375" r:id="rId16"/>
    <p:sldId id="376" r:id="rId17"/>
    <p:sldId id="377" r:id="rId18"/>
    <p:sldId id="378" r:id="rId19"/>
    <p:sldId id="379" r:id="rId20"/>
    <p:sldId id="389" r:id="rId21"/>
    <p:sldId id="387" r:id="rId22"/>
    <p:sldId id="388" r:id="rId23"/>
    <p:sldId id="329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33"/>
    <a:srgbClr val="7988A2"/>
    <a:srgbClr val="E46C0A"/>
    <a:srgbClr val="3366FF"/>
    <a:srgbClr val="3399FF"/>
    <a:srgbClr val="3333CC"/>
    <a:srgbClr val="9933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2" autoAdjust="0"/>
    <p:restoredTop sz="94913" autoAdjust="0"/>
  </p:normalViewPr>
  <p:slideViewPr>
    <p:cSldViewPr snapToGrid="0">
      <p:cViewPr varScale="1">
        <p:scale>
          <a:sx n="87" d="100"/>
          <a:sy n="87" d="100"/>
        </p:scale>
        <p:origin x="564" y="56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66D5-BE8C-47DD-B75D-CC373114BD4F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B8A9-C38C-451B-8C71-85AC3E880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3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8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1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5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9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26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8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9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051391-A1F9-44A0-9C3F-76972323D7FD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6387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ChangeArrowheads="1" noTextEdit="1"/>
          </p:cNvSpPr>
          <p:nvPr>
            <p:ph type="sldImg" idx="4294967295"/>
          </p:nvPr>
        </p:nvSpPr>
        <p:spPr/>
      </p:sp>
      <p:sp>
        <p:nvSpPr>
          <p:cNvPr id="60419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721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5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8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0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8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9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9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8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算法一般应用于联盟链中，联盟链的特点是网络中的节点绝大部分都是可信的，因此在不存在拜占庭节点的情况下，对</a:t>
            </a:r>
            <a:r>
              <a:rPr lang="en-US" altLang="zh-CN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zh-CN" altLang="en-US" sz="9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算法的一致性协议进行优化，以降低通信开销。算法具体思路如下：</a:t>
            </a:r>
            <a:endParaRPr lang="en-US" altLang="zh-CN" sz="9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4B8A9-C38C-451B-8C71-85AC3E8806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3395" y="185057"/>
            <a:ext cx="1706285" cy="4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0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6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9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EF91-2E29-4806-91B9-82A1F6A71F2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9171-312A-44CF-90A2-A571066D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__2222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111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70620" y="3636628"/>
            <a:ext cx="3608043" cy="129976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：麻锦涛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921584" y="1256986"/>
            <a:ext cx="728684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000" dirty="0" smtClean="0">
                <a:solidFill>
                  <a:srgbClr val="1F497D"/>
                </a:solidFill>
                <a:latin typeface="微软雅黑" panose="020B0503020204020204" charset="-122"/>
                <a:ea typeface="微软雅黑" panose="020B0503020204020204" charset="-122"/>
              </a:rPr>
              <a:t>基于区块链的中医药溯源系统</a:t>
            </a:r>
            <a:endParaRPr lang="zh-CN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067" y="2722370"/>
            <a:ext cx="7624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ctr"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Traditional Chinese medicine traceability system based on </a:t>
            </a:r>
            <a:r>
              <a:rPr lang="en-US" altLang="zh-CN" sz="2400" kern="1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blockchain</a:t>
            </a:r>
            <a:endParaRPr lang="zh-CN" altLang="zh-CN" sz="2400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b="1" spc="38" dirty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9942" y="408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注册功能类图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61" y="106948"/>
            <a:ext cx="5077534" cy="48298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4" y="1729279"/>
            <a:ext cx="3664315" cy="21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b="1" spc="38" dirty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9942" y="408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操作功能类图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06" y="0"/>
            <a:ext cx="5081478" cy="5066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5" y="1713741"/>
            <a:ext cx="3643232" cy="20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b="1" spc="38" dirty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9942" y="408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1982" y="601745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溯源功能类图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72" y="88279"/>
            <a:ext cx="4578743" cy="4772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2" y="900830"/>
            <a:ext cx="2930680" cy="4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688548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可升级智能合约设计与实现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5771" y="1031050"/>
            <a:ext cx="818721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：设计实现一种用于溯源的智能合约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：提供读写接口给移动终端设备，完成溯源数据在区块链系统上的读写操作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难点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：区块链智能合约有不可修改的特性，修改智能合约后会生成新的智能合约，旧的合约会失效，导致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存储在旧合约中的数据丢失。本文的研究难点是如何</a:t>
            </a:r>
            <a:r>
              <a:rPr lang="zh-CN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</a:t>
            </a:r>
            <a:r>
              <a:rPr lang="zh-CN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合约完成升级后，溯源数据</a:t>
            </a:r>
            <a:r>
              <a:rPr lang="zh-CN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丢失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解决思路：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智能合约设计过程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167743" y="3550724"/>
            <a:ext cx="609600" cy="446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878" y="2990881"/>
            <a:ext cx="5122490" cy="15823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4" y="2990881"/>
            <a:ext cx="2794085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可升级智能合约设计与实现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智能合约设计过程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08865"/>
              </p:ext>
            </p:extLst>
          </p:nvPr>
        </p:nvGraphicFramePr>
        <p:xfrm>
          <a:off x="1867543" y="1539009"/>
          <a:ext cx="481965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Visio" r:id="rId4" imgW="4400707" imgH="2514495" progId="Visio.Drawing.15">
                  <p:embed/>
                </p:oleObj>
              </mc:Choice>
              <mc:Fallback>
                <p:oleObj name="Visio" r:id="rId4" imgW="4400707" imgH="25144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43" y="1539009"/>
                        <a:ext cx="481965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087" y="79209"/>
            <a:ext cx="4276725" cy="2686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54856"/>
            <a:ext cx="3686175" cy="21526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77066" y="1776813"/>
            <a:ext cx="2244436" cy="8987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3895" y="3985324"/>
            <a:ext cx="3507115" cy="8987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9520" y="2113366"/>
            <a:ext cx="4381500" cy="30194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735556" y="2444462"/>
            <a:ext cx="2901975" cy="20781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可升级智能合约验证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智能合约验证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41644" y="1668301"/>
            <a:ext cx="4156710" cy="2149475"/>
          </a:xfrm>
          <a:prstGeom prst="rect">
            <a:avLst/>
          </a:prstGeom>
        </p:spPr>
      </p:pic>
      <p:pic>
        <p:nvPicPr>
          <p:cNvPr id="20" name="图片 19" descr="C:\Users\10420\Desktop\33333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751" y="1567708"/>
            <a:ext cx="3619500" cy="260159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/>
          <p:nvPr/>
        </p:nvSpPr>
        <p:spPr>
          <a:xfrm>
            <a:off x="441643" y="2607956"/>
            <a:ext cx="4257973" cy="1209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31945" y="2085332"/>
            <a:ext cx="3839934" cy="9539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31945" y="3079929"/>
            <a:ext cx="3839934" cy="100284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标注 26"/>
          <p:cNvSpPr/>
          <p:nvPr/>
        </p:nvSpPr>
        <p:spPr bwMode="auto">
          <a:xfrm>
            <a:off x="3750130" y="4292047"/>
            <a:ext cx="2249938" cy="542082"/>
          </a:xfrm>
          <a:prstGeom prst="wedgeRoundRectCallout">
            <a:avLst>
              <a:gd name="adj1" fmla="val 17386"/>
              <a:gd name="adj2" fmla="val -40914"/>
              <a:gd name="adj3" fmla="val 16667"/>
            </a:avLst>
          </a:prstGeom>
          <a:solidFill>
            <a:srgbClr val="FF9900">
              <a:alpha val="2000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合约升级完成升级后，溯源数据没有丢失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endCxn id="27" idx="0"/>
          </p:cNvCxnSpPr>
          <p:nvPr/>
        </p:nvCxnSpPr>
        <p:spPr>
          <a:xfrm>
            <a:off x="3835128" y="3823979"/>
            <a:ext cx="1039971" cy="46806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7" idx="0"/>
          </p:cNvCxnSpPr>
          <p:nvPr/>
        </p:nvCxnSpPr>
        <p:spPr>
          <a:xfrm flipH="1">
            <a:off x="4875099" y="2868505"/>
            <a:ext cx="1591686" cy="14235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9994" y="1286869"/>
            <a:ext cx="3530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智能合约部署结果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31945" y="1173401"/>
            <a:ext cx="3530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智能合约升级结果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注册员功能测试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系统功能测试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068" y="1422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253" y="1324204"/>
            <a:ext cx="1611630" cy="297180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2706730" y="1324839"/>
            <a:ext cx="1605280" cy="297116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5"/>
          <a:stretch>
            <a:fillRect/>
          </a:stretch>
        </p:blipFill>
        <p:spPr>
          <a:xfrm>
            <a:off x="4784857" y="1324839"/>
            <a:ext cx="1579209" cy="2971165"/>
          </a:xfrm>
          <a:prstGeom prst="rect">
            <a:avLst/>
          </a:prstGeom>
        </p:spPr>
      </p:pic>
      <p:pic>
        <p:nvPicPr>
          <p:cNvPr id="35" name="图片 34"/>
          <p:cNvPicPr/>
          <p:nvPr/>
        </p:nvPicPr>
        <p:blipFill>
          <a:blip r:embed="rId6"/>
          <a:stretch>
            <a:fillRect/>
          </a:stretch>
        </p:blipFill>
        <p:spPr>
          <a:xfrm>
            <a:off x="6836913" y="1324839"/>
            <a:ext cx="1626115" cy="29711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126" y="439866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注册信息页面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0258" y="439866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存储进度页面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3519" y="439866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存储成功页面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4451" y="4398663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GGT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码显示页面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操作员功能测试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系统功能测试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068" y="1422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211" y="439866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流通数据页面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4899" y="439866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流通节点选择页面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514" y="4398662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流通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信息存储进度页面</a:t>
            </a: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27968" y="1323569"/>
            <a:ext cx="1600200" cy="297243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2695300" y="1332459"/>
            <a:ext cx="1616710" cy="2963545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5"/>
          <a:stretch>
            <a:fillRect/>
          </a:stretch>
        </p:blipFill>
        <p:spPr>
          <a:xfrm>
            <a:off x="4779142" y="1323569"/>
            <a:ext cx="1628775" cy="2912110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6"/>
          <a:stretch>
            <a:fillRect/>
          </a:stretch>
        </p:blipFill>
        <p:spPr>
          <a:xfrm>
            <a:off x="6875049" y="1332459"/>
            <a:ext cx="1567815" cy="29133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83241" y="4398662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流通信息存储成功页面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771" y="768571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用户功能测试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系统功能测试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068" y="1422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0511" y="435230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溯源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节点显示页面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48" y="1324839"/>
            <a:ext cx="1582420" cy="292417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728615" y="1333729"/>
            <a:ext cx="1575435" cy="2915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56050" y="435230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溯源路径显示页面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系统性能测试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068" y="1422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 descr="C:\Users\dodo\Desktop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5" y="1007233"/>
            <a:ext cx="3968750" cy="297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8129" y="1005963"/>
            <a:ext cx="3973830" cy="2980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681151" y="752433"/>
            <a:ext cx="3530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不同难度下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算法共识时间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01349" y="752432"/>
            <a:ext cx="3530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不同交易数量下交易达成共识的时间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1358676" y="4258316"/>
            <a:ext cx="1917923" cy="596713"/>
          </a:xfrm>
          <a:prstGeom prst="wedgeRoundRectCallout">
            <a:avLst>
              <a:gd name="adj1" fmla="val 48880"/>
              <a:gd name="adj2" fmla="val -186659"/>
              <a:gd name="adj3" fmla="val 16667"/>
            </a:avLst>
          </a:prstGeom>
          <a:solidFill>
            <a:srgbClr val="FF9900">
              <a:alpha val="2000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最优结果是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完成一次共识确认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81152" y="3190009"/>
            <a:ext cx="3400990" cy="32211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9241084">
            <a:off x="5140424" y="2024410"/>
            <a:ext cx="3400990" cy="39864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 bwMode="auto">
          <a:xfrm>
            <a:off x="5786082" y="4108145"/>
            <a:ext cx="1917923" cy="658408"/>
          </a:xfrm>
          <a:prstGeom prst="wedgeRoundRectCallout">
            <a:avLst>
              <a:gd name="adj1" fmla="val -3869"/>
              <a:gd name="adj2" fmla="val -297513"/>
              <a:gd name="adj3" fmla="val 16667"/>
            </a:avLst>
          </a:prstGeom>
          <a:solidFill>
            <a:srgbClr val="FF9900">
              <a:alpha val="20000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随着交易数量的增加，最后一笔交易完成共识的时间不断增长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3401943" y="2275114"/>
            <a:ext cx="2249938" cy="763276"/>
          </a:xfrm>
          <a:prstGeom prst="wedgeRoundRectCallout">
            <a:avLst>
              <a:gd name="adj1" fmla="val 17386"/>
              <a:gd name="adj2" fmla="val -40914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共识算法的共识效率较低，导致溯源系统的性能较差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276599" y="3038390"/>
            <a:ext cx="935162" cy="1219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4994493" y="3038390"/>
            <a:ext cx="1005572" cy="1069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3695537" y="959718"/>
            <a:ext cx="176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4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9" name="矩形 8"/>
          <p:cNvSpPr/>
          <p:nvPr/>
        </p:nvSpPr>
        <p:spPr>
          <a:xfrm>
            <a:off x="3495272" y="2868538"/>
            <a:ext cx="2785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与过程</a:t>
            </a:r>
            <a:endParaRPr lang="zh-CN" altLang="en-US" sz="2400" b="1" spc="38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33877" y="1978290"/>
            <a:ext cx="3072793" cy="461665"/>
            <a:chOff x="1196752" y="1738936"/>
            <a:chExt cx="4097057" cy="615549"/>
          </a:xfrm>
        </p:grpSpPr>
        <p:sp>
          <p:nvSpPr>
            <p:cNvPr id="12" name="椭圆 11"/>
            <p:cNvSpPr/>
            <p:nvPr/>
          </p:nvSpPr>
          <p:spPr>
            <a:xfrm>
              <a:off x="1196752" y="1980704"/>
              <a:ext cx="185856" cy="185856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b="1" spc="38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45279" y="1738936"/>
              <a:ext cx="3748530" cy="615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背景</a:t>
              </a:r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与意义</a:t>
              </a:r>
              <a:endParaRPr lang="zh-CN" altLang="en-US" sz="2400" b="1" spc="38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3232920" y="3029675"/>
            <a:ext cx="139392" cy="139393"/>
          </a:xfrm>
          <a:prstGeom prst="ellipse">
            <a:avLst/>
          </a:prstGeom>
          <a:solidFill>
            <a:srgbClr val="FF33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 spc="38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7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1"/>
          <p:cNvSpPr txBox="1">
            <a:spLocks noChangeArrowheads="1"/>
          </p:cNvSpPr>
          <p:nvPr/>
        </p:nvSpPr>
        <p:spPr bwMode="auto">
          <a:xfrm>
            <a:off x="173831" y="371475"/>
            <a:ext cx="3770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one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矩形 1"/>
          <p:cNvSpPr>
            <a:spLocks noChangeArrowheads="1"/>
          </p:cNvSpPr>
          <p:nvPr/>
        </p:nvSpPr>
        <p:spPr bwMode="auto">
          <a:xfrm>
            <a:off x="4966098" y="0"/>
            <a:ext cx="4177903" cy="4381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28" name="矩形 2"/>
          <p:cNvSpPr>
            <a:spLocks noChangeArrowheads="1"/>
          </p:cNvSpPr>
          <p:nvPr/>
        </p:nvSpPr>
        <p:spPr bwMode="auto">
          <a:xfrm>
            <a:off x="0" y="0"/>
            <a:ext cx="685800" cy="4381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29" name="矩形 3"/>
          <p:cNvSpPr>
            <a:spLocks noChangeArrowheads="1"/>
          </p:cNvSpPr>
          <p:nvPr/>
        </p:nvSpPr>
        <p:spPr bwMode="auto">
          <a:xfrm>
            <a:off x="721519" y="0"/>
            <a:ext cx="282179" cy="43815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30" name="矩形 4"/>
          <p:cNvSpPr>
            <a:spLocks noChangeArrowheads="1"/>
          </p:cNvSpPr>
          <p:nvPr/>
        </p:nvSpPr>
        <p:spPr bwMode="auto">
          <a:xfrm>
            <a:off x="1038225" y="0"/>
            <a:ext cx="109538" cy="43815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31" name="矩形 9"/>
          <p:cNvSpPr>
            <a:spLocks noChangeArrowheads="1"/>
          </p:cNvSpPr>
          <p:nvPr/>
        </p:nvSpPr>
        <p:spPr bwMode="auto">
          <a:xfrm>
            <a:off x="1281113" y="57150"/>
            <a:ext cx="37257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系统拓展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加入大数据和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endParaRPr lang="zh-CN" altLang="en-US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2232" name="Picture 5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4" t="24979" r="909" b="11693"/>
          <a:stretch>
            <a:fillRect/>
          </a:stretch>
        </p:blipFill>
        <p:spPr bwMode="auto">
          <a:xfrm>
            <a:off x="2609850" y="1154906"/>
            <a:ext cx="1139429" cy="19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文本框 9"/>
          <p:cNvSpPr txBox="1">
            <a:spLocks noChangeArrowheads="1"/>
          </p:cNvSpPr>
          <p:nvPr/>
        </p:nvSpPr>
        <p:spPr bwMode="auto">
          <a:xfrm>
            <a:off x="126207" y="796528"/>
            <a:ext cx="49660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b="1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         →    资源              →      分析决策</a:t>
            </a:r>
          </a:p>
        </p:txBody>
      </p:sp>
      <p:pic>
        <p:nvPicPr>
          <p:cNvPr id="52234" name="Picture 5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9" t="24979" r="39977" b="11693"/>
          <a:stretch>
            <a:fillRect/>
          </a:stretch>
        </p:blipFill>
        <p:spPr bwMode="auto">
          <a:xfrm>
            <a:off x="1312069" y="1165622"/>
            <a:ext cx="1148954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5" name="Picture 5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24979" r="78242" b="11693"/>
          <a:stretch>
            <a:fillRect/>
          </a:stretch>
        </p:blipFill>
        <p:spPr bwMode="auto">
          <a:xfrm>
            <a:off x="-7143" y="1165622"/>
            <a:ext cx="1154906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文本框 13"/>
          <p:cNvSpPr txBox="1">
            <a:spLocks noChangeArrowheads="1"/>
          </p:cNvSpPr>
          <p:nvPr/>
        </p:nvSpPr>
        <p:spPr bwMode="auto">
          <a:xfrm>
            <a:off x="-7144" y="3681412"/>
            <a:ext cx="39635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通过大数据分析收集到的信息，对土壤水质等环境因素进行处理，绘制出热点图表，对择种、选地、灌溉以及施肥等行为进行</a:t>
            </a:r>
            <a:r>
              <a:rPr lang="zh-CN" altLang="en-US" sz="1500" b="1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智能决策</a:t>
            </a:r>
          </a:p>
        </p:txBody>
      </p:sp>
      <p:pic>
        <p:nvPicPr>
          <p:cNvPr id="52237" name="Picture 5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2" t="20808" r="1086" b="2307"/>
          <a:stretch>
            <a:fillRect/>
          </a:stretch>
        </p:blipFill>
        <p:spPr bwMode="auto">
          <a:xfrm>
            <a:off x="6803231" y="1154906"/>
            <a:ext cx="1114425" cy="19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8" name="Picture 5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 t="19667" r="25084" b="2856"/>
          <a:stretch>
            <a:fillRect/>
          </a:stretch>
        </p:blipFill>
        <p:spPr bwMode="auto">
          <a:xfrm>
            <a:off x="8006954" y="1154907"/>
            <a:ext cx="1122759" cy="19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9" name="Picture 5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20570" r="49054" b="2905"/>
          <a:stretch>
            <a:fillRect/>
          </a:stretch>
        </p:blipFill>
        <p:spPr bwMode="auto">
          <a:xfrm>
            <a:off x="5374482" y="1154906"/>
            <a:ext cx="1288256" cy="19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5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19551" r="74741" b="2486"/>
          <a:stretch>
            <a:fillRect/>
          </a:stretch>
        </p:blipFill>
        <p:spPr bwMode="auto">
          <a:xfrm>
            <a:off x="4062413" y="1072753"/>
            <a:ext cx="1194197" cy="20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文本框 19"/>
          <p:cNvSpPr txBox="1">
            <a:spLocks noChangeArrowheads="1"/>
          </p:cNvSpPr>
          <p:nvPr/>
        </p:nvSpPr>
        <p:spPr bwMode="auto">
          <a:xfrm>
            <a:off x="4269582" y="796528"/>
            <a:ext cx="49660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b="1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精准提问        →    精准判断      →   自动问答    → 农资服务</a:t>
            </a:r>
          </a:p>
        </p:txBody>
      </p:sp>
      <p:sp>
        <p:nvSpPr>
          <p:cNvPr id="52242" name="文本框 20"/>
          <p:cNvSpPr txBox="1">
            <a:spLocks noChangeArrowheads="1"/>
          </p:cNvSpPr>
          <p:nvPr/>
        </p:nvSpPr>
        <p:spPr bwMode="auto">
          <a:xfrm>
            <a:off x="4524376" y="3692128"/>
            <a:ext cx="42612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00" dirty="0" smtClean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构建中药材种植</a:t>
            </a:r>
            <a:r>
              <a:rPr lang="zh-CN" altLang="en-US" sz="1500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r>
              <a:rPr lang="zh-CN" altLang="en-US" sz="1500" b="1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语料库</a:t>
            </a:r>
            <a:r>
              <a:rPr lang="zh-CN" altLang="en-US" sz="1500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，结合专家远程在线与</a:t>
            </a:r>
            <a:r>
              <a:rPr lang="zh-CN" altLang="en-US" sz="1500" b="1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智能问答系统</a:t>
            </a:r>
            <a:r>
              <a:rPr lang="zh-CN" altLang="en-US" sz="1500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500" dirty="0" smtClean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形成中医电子</a:t>
            </a:r>
            <a:r>
              <a:rPr lang="zh-CN" altLang="en-US" sz="1500" dirty="0">
                <a:solidFill>
                  <a:srgbClr val="008A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问诊数字档案，做到“大病找专家，小病问平台”</a:t>
            </a:r>
          </a:p>
        </p:txBody>
      </p:sp>
    </p:spTree>
    <p:extLst>
      <p:ext uri="{BB962C8B-B14F-4D97-AF65-F5344CB8AC3E}">
        <p14:creationId xmlns:p14="http://schemas.microsoft.com/office/powerpoint/2010/main" val="23114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1"/>
          <p:cNvSpPr>
            <a:spLocks noChangeArrowheads="1"/>
          </p:cNvSpPr>
          <p:nvPr/>
        </p:nvSpPr>
        <p:spPr bwMode="auto">
          <a:xfrm>
            <a:off x="4966098" y="0"/>
            <a:ext cx="4177903" cy="4381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371" name="矩形 2"/>
          <p:cNvSpPr>
            <a:spLocks noChangeArrowheads="1"/>
          </p:cNvSpPr>
          <p:nvPr/>
        </p:nvSpPr>
        <p:spPr bwMode="auto">
          <a:xfrm>
            <a:off x="0" y="0"/>
            <a:ext cx="685800" cy="4381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372" name="矩形 3"/>
          <p:cNvSpPr>
            <a:spLocks noChangeArrowheads="1"/>
          </p:cNvSpPr>
          <p:nvPr/>
        </p:nvSpPr>
        <p:spPr bwMode="auto">
          <a:xfrm>
            <a:off x="721519" y="0"/>
            <a:ext cx="282179" cy="43815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373" name="矩形 4"/>
          <p:cNvSpPr>
            <a:spLocks noChangeArrowheads="1"/>
          </p:cNvSpPr>
          <p:nvPr/>
        </p:nvSpPr>
        <p:spPr bwMode="auto">
          <a:xfrm>
            <a:off x="1038225" y="0"/>
            <a:ext cx="109538" cy="43815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374" name="矩形 9"/>
          <p:cNvSpPr>
            <a:spLocks noChangeArrowheads="1"/>
          </p:cNvSpPr>
          <p:nvPr/>
        </p:nvSpPr>
        <p:spPr bwMode="auto">
          <a:xfrm>
            <a:off x="1281113" y="57150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盈利模式</a:t>
            </a:r>
          </a:p>
        </p:txBody>
      </p:sp>
      <p:grpSp>
        <p:nvGrpSpPr>
          <p:cNvPr id="58375" name="组合 27"/>
          <p:cNvGrpSpPr>
            <a:grpSpLocks/>
          </p:cNvGrpSpPr>
          <p:nvPr/>
        </p:nvGrpSpPr>
        <p:grpSpPr bwMode="auto">
          <a:xfrm>
            <a:off x="330994" y="3815954"/>
            <a:ext cx="3545681" cy="522684"/>
            <a:chOff x="0" y="0"/>
            <a:chExt cx="4727045" cy="649007"/>
          </a:xfrm>
        </p:grpSpPr>
        <p:sp>
          <p:nvSpPr>
            <p:cNvPr id="58405" name="矩形 12"/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6" name="矩形 13"/>
            <p:cNvSpPr>
              <a:spLocks noChangeArrowheads="1"/>
            </p:cNvSpPr>
            <p:nvPr/>
          </p:nvSpPr>
          <p:spPr bwMode="auto">
            <a:xfrm rot="-5400000">
              <a:off x="2322556" y="-2236799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7" name="矩形 14"/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8" name="矩形 15"/>
            <p:cNvSpPr>
              <a:spLocks noChangeArrowheads="1"/>
            </p:cNvSpPr>
            <p:nvPr/>
          </p:nvSpPr>
          <p:spPr bwMode="auto">
            <a:xfrm rot="-5400000">
              <a:off x="2240623" y="-1837419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376" name="组合 28"/>
          <p:cNvGrpSpPr>
            <a:grpSpLocks/>
          </p:cNvGrpSpPr>
          <p:nvPr/>
        </p:nvGrpSpPr>
        <p:grpSpPr bwMode="auto">
          <a:xfrm>
            <a:off x="5292329" y="3796904"/>
            <a:ext cx="3544490" cy="582215"/>
            <a:chOff x="0" y="0"/>
            <a:chExt cx="4727045" cy="649007"/>
          </a:xfrm>
        </p:grpSpPr>
        <p:sp>
          <p:nvSpPr>
            <p:cNvPr id="58401" name="矩形 23"/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2" name="矩形 24"/>
            <p:cNvSpPr>
              <a:spLocks noChangeArrowheads="1"/>
            </p:cNvSpPr>
            <p:nvPr/>
          </p:nvSpPr>
          <p:spPr bwMode="auto">
            <a:xfrm rot="-5400000">
              <a:off x="2322556" y="-2236799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3" name="矩形 25"/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404" name="矩形 26"/>
            <p:cNvSpPr>
              <a:spLocks noChangeArrowheads="1"/>
            </p:cNvSpPr>
            <p:nvPr/>
          </p:nvSpPr>
          <p:spPr bwMode="auto">
            <a:xfrm rot="-5400000">
              <a:off x="2240623" y="-1837419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377" name="组合 20"/>
          <p:cNvGrpSpPr>
            <a:grpSpLocks/>
          </p:cNvGrpSpPr>
          <p:nvPr/>
        </p:nvGrpSpPr>
        <p:grpSpPr bwMode="auto">
          <a:xfrm>
            <a:off x="1439466" y="975123"/>
            <a:ext cx="1950244" cy="1012031"/>
            <a:chOff x="6099402" y="3699492"/>
            <a:chExt cx="2821311" cy="2821311"/>
          </a:xfrm>
        </p:grpSpPr>
        <p:sp>
          <p:nvSpPr>
            <p:cNvPr id="22" name="Shape 2620"/>
            <p:cNvSpPr/>
            <p:nvPr/>
          </p:nvSpPr>
          <p:spPr>
            <a:xfrm>
              <a:off x="6099402" y="3699492"/>
              <a:ext cx="2821311" cy="2821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400" name="Shape 2621"/>
            <p:cNvSpPr>
              <a:spLocks noChangeArrowheads="1"/>
            </p:cNvSpPr>
            <p:nvPr/>
          </p:nvSpPr>
          <p:spPr bwMode="auto">
            <a:xfrm>
              <a:off x="6544185" y="4468847"/>
              <a:ext cx="1930999" cy="154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收取入驻费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800</a:t>
              </a: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元</a:t>
              </a:r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户</a:t>
              </a:r>
            </a:p>
          </p:txBody>
        </p:sp>
      </p:grpSp>
      <p:grpSp>
        <p:nvGrpSpPr>
          <p:cNvPr id="58378" name="组合 26"/>
          <p:cNvGrpSpPr>
            <a:grpSpLocks/>
          </p:cNvGrpSpPr>
          <p:nvPr/>
        </p:nvGrpSpPr>
        <p:grpSpPr bwMode="auto">
          <a:xfrm>
            <a:off x="1323975" y="2614613"/>
            <a:ext cx="2181225" cy="1007269"/>
            <a:chOff x="6994189" y="7610283"/>
            <a:chExt cx="2317967" cy="2317966"/>
          </a:xfrm>
        </p:grpSpPr>
        <p:sp>
          <p:nvSpPr>
            <p:cNvPr id="58397" name="Shape 2625"/>
            <p:cNvSpPr>
              <a:spLocks noChangeArrowheads="1"/>
            </p:cNvSpPr>
            <p:nvPr/>
          </p:nvSpPr>
          <p:spPr bwMode="auto">
            <a:xfrm>
              <a:off x="6994189" y="7610283"/>
              <a:ext cx="2317967" cy="2317966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8398" name="Shape 2621"/>
            <p:cNvSpPr>
              <a:spLocks noChangeArrowheads="1"/>
            </p:cNvSpPr>
            <p:nvPr/>
          </p:nvSpPr>
          <p:spPr bwMode="auto">
            <a:xfrm>
              <a:off x="7653427" y="8096254"/>
              <a:ext cx="998478" cy="127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产品分成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抽成</a:t>
              </a:r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15%</a:t>
              </a:r>
            </a:p>
          </p:txBody>
        </p:sp>
      </p:grpSp>
      <p:grpSp>
        <p:nvGrpSpPr>
          <p:cNvPr id="58379" name="组合 29"/>
          <p:cNvGrpSpPr>
            <a:grpSpLocks/>
          </p:cNvGrpSpPr>
          <p:nvPr/>
        </p:nvGrpSpPr>
        <p:grpSpPr bwMode="auto">
          <a:xfrm>
            <a:off x="5616178" y="891779"/>
            <a:ext cx="985838" cy="1006078"/>
            <a:chOff x="14043632" y="3533937"/>
            <a:chExt cx="2317966" cy="2317967"/>
          </a:xfrm>
        </p:grpSpPr>
        <p:sp>
          <p:nvSpPr>
            <p:cNvPr id="58395" name="Shape 2640"/>
            <p:cNvSpPr>
              <a:spLocks noChangeArrowheads="1"/>
            </p:cNvSpPr>
            <p:nvPr/>
          </p:nvSpPr>
          <p:spPr bwMode="auto">
            <a:xfrm>
              <a:off x="14043632" y="3533937"/>
              <a:ext cx="2317966" cy="2317967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8396" name="Shape 2621"/>
            <p:cNvSpPr>
              <a:spLocks noChangeArrowheads="1"/>
            </p:cNvSpPr>
            <p:nvPr/>
          </p:nvSpPr>
          <p:spPr bwMode="auto">
            <a:xfrm>
              <a:off x="14531042" y="3958940"/>
              <a:ext cx="1442047" cy="127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广告代理</a:t>
              </a: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380" name="组合 32"/>
          <p:cNvGrpSpPr>
            <a:grpSpLocks/>
          </p:cNvGrpSpPr>
          <p:nvPr/>
        </p:nvGrpSpPr>
        <p:grpSpPr bwMode="auto">
          <a:xfrm>
            <a:off x="6267451" y="2547938"/>
            <a:ext cx="1116806" cy="1140619"/>
            <a:chOff x="15688300" y="7322383"/>
            <a:chExt cx="2625425" cy="2625424"/>
          </a:xfrm>
        </p:grpSpPr>
        <p:sp>
          <p:nvSpPr>
            <p:cNvPr id="34" name="Shape 2645"/>
            <p:cNvSpPr/>
            <p:nvPr/>
          </p:nvSpPr>
          <p:spPr>
            <a:xfrm>
              <a:off x="15688300" y="7322383"/>
              <a:ext cx="2625425" cy="26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394" name="Shape 2621"/>
            <p:cNvSpPr>
              <a:spLocks noChangeArrowheads="1"/>
            </p:cNvSpPr>
            <p:nvPr/>
          </p:nvSpPr>
          <p:spPr bwMode="auto">
            <a:xfrm>
              <a:off x="16413687" y="7962779"/>
              <a:ext cx="1442048" cy="1275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数据服务</a:t>
              </a: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381" name="组合 35"/>
          <p:cNvGrpSpPr>
            <a:grpSpLocks/>
          </p:cNvGrpSpPr>
          <p:nvPr/>
        </p:nvGrpSpPr>
        <p:grpSpPr bwMode="auto">
          <a:xfrm>
            <a:off x="7550944" y="838200"/>
            <a:ext cx="1314450" cy="1341835"/>
            <a:chOff x="18704446" y="3384153"/>
            <a:chExt cx="3089888" cy="3089888"/>
          </a:xfrm>
        </p:grpSpPr>
        <p:sp>
          <p:nvSpPr>
            <p:cNvPr id="58391" name="Shape 2635"/>
            <p:cNvSpPr>
              <a:spLocks noChangeArrowheads="1"/>
            </p:cNvSpPr>
            <p:nvPr/>
          </p:nvSpPr>
          <p:spPr bwMode="auto">
            <a:xfrm>
              <a:off x="18704446" y="3384153"/>
              <a:ext cx="3089888" cy="3089888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8392" name="Shape 2621"/>
            <p:cNvSpPr>
              <a:spLocks noChangeArrowheads="1"/>
            </p:cNvSpPr>
            <p:nvPr/>
          </p:nvSpPr>
          <p:spPr bwMode="auto">
            <a:xfrm>
              <a:off x="19133267" y="4176811"/>
              <a:ext cx="2232249" cy="1275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智慧中医项目</a:t>
              </a:r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定制</a:t>
              </a:r>
              <a:endParaRPr lang="zh-CN" altLang="zh-CN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Arc 3"/>
          <p:cNvSpPr/>
          <p:nvPr/>
        </p:nvSpPr>
        <p:spPr>
          <a:xfrm rot="20794530">
            <a:off x="2844404" y="1678781"/>
            <a:ext cx="1464469" cy="1495425"/>
          </a:xfrm>
          <a:prstGeom prst="arc">
            <a:avLst>
              <a:gd name="adj1" fmla="val 15485121"/>
              <a:gd name="adj2" fmla="val 0"/>
            </a:avLst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7226" tIns="18613" rIns="37226" bIns="18613" anchor="ctr"/>
          <a:lstStyle/>
          <a:p>
            <a:pPr algn="ctr">
              <a:defRPr/>
            </a:pPr>
            <a:endParaRPr lang="en-US" sz="675">
              <a:solidFill>
                <a:schemeClr val="accent2"/>
              </a:solidFill>
            </a:endParaRPr>
          </a:p>
        </p:txBody>
      </p:sp>
      <p:sp>
        <p:nvSpPr>
          <p:cNvPr id="40" name="Arc 3"/>
          <p:cNvSpPr/>
          <p:nvPr/>
        </p:nvSpPr>
        <p:spPr>
          <a:xfrm rot="805470" flipH="1">
            <a:off x="4805363" y="1741885"/>
            <a:ext cx="1465660" cy="1495425"/>
          </a:xfrm>
          <a:prstGeom prst="arc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7226" tIns="18613" rIns="37226" bIns="18613" anchor="ctr"/>
          <a:lstStyle/>
          <a:p>
            <a:pPr algn="ctr">
              <a:defRPr/>
            </a:pPr>
            <a:endParaRPr lang="en-US" sz="675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457825" y="1804988"/>
            <a:ext cx="2095500" cy="621506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85" name="组合 42"/>
          <p:cNvGrpSpPr>
            <a:grpSpLocks/>
          </p:cNvGrpSpPr>
          <p:nvPr/>
        </p:nvGrpSpPr>
        <p:grpSpPr bwMode="auto">
          <a:xfrm>
            <a:off x="4039791" y="1804988"/>
            <a:ext cx="1509713" cy="1540669"/>
            <a:chOff x="10449626" y="5609849"/>
            <a:chExt cx="3548002" cy="3548001"/>
          </a:xfrm>
        </p:grpSpPr>
        <p:sp>
          <p:nvSpPr>
            <p:cNvPr id="44" name="Shape 2658"/>
            <p:cNvSpPr/>
            <p:nvPr/>
          </p:nvSpPr>
          <p:spPr>
            <a:xfrm>
              <a:off x="10449626" y="5609849"/>
              <a:ext cx="3548002" cy="354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190500" dir="5400000" rotWithShape="0">
                <a:srgbClr val="000000">
                  <a:alpha val="2964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389" name="Shape 2659"/>
            <p:cNvSpPr>
              <a:spLocks noChangeArrowheads="1"/>
            </p:cNvSpPr>
            <p:nvPr/>
          </p:nvSpPr>
          <p:spPr bwMode="auto">
            <a:xfrm>
              <a:off x="10663032" y="5823504"/>
              <a:ext cx="3120691" cy="3120691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B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8390" name="Shape 2621"/>
            <p:cNvSpPr>
              <a:spLocks noChangeArrowheads="1"/>
            </p:cNvSpPr>
            <p:nvPr/>
          </p:nvSpPr>
          <p:spPr bwMode="auto">
            <a:xfrm>
              <a:off x="11074506" y="6529098"/>
              <a:ext cx="2232249" cy="175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7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盈利</a:t>
              </a:r>
              <a:endParaRPr lang="en-US" altLang="zh-CN" sz="247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7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模式</a:t>
              </a:r>
              <a:endParaRPr lang="zh-CN" altLang="zh-CN" sz="247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Arc 3"/>
          <p:cNvSpPr/>
          <p:nvPr/>
        </p:nvSpPr>
        <p:spPr>
          <a:xfrm rot="20794530" flipV="1">
            <a:off x="2626519" y="2849166"/>
            <a:ext cx="1464469" cy="508397"/>
          </a:xfrm>
          <a:prstGeom prst="arc">
            <a:avLst>
              <a:gd name="adj1" fmla="val 15485121"/>
              <a:gd name="adj2" fmla="val 0"/>
            </a:avLst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7226" tIns="18613" rIns="37226" bIns="18613" anchor="ctr"/>
          <a:lstStyle/>
          <a:p>
            <a:pPr algn="ctr">
              <a:defRPr/>
            </a:pPr>
            <a:endParaRPr lang="en-US" sz="675">
              <a:solidFill>
                <a:schemeClr val="accent2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 rot="20794530" flipH="1" flipV="1">
            <a:off x="5288757" y="2376488"/>
            <a:ext cx="2159794" cy="542925"/>
          </a:xfrm>
          <a:prstGeom prst="arc">
            <a:avLst>
              <a:gd name="adj1" fmla="val 18138975"/>
              <a:gd name="adj2" fmla="val 21250208"/>
            </a:avLst>
          </a:prstGeom>
          <a:ln w="444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7226" tIns="18613" rIns="37226" bIns="18613" anchor="ctr"/>
          <a:lstStyle/>
          <a:p>
            <a:pPr algn="ctr">
              <a:defRPr/>
            </a:pPr>
            <a:endParaRPr lang="en-US" sz="675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/>
          <p:cNvSpPr>
            <a:spLocks noChangeArrowheads="1"/>
          </p:cNvSpPr>
          <p:nvPr/>
        </p:nvSpPr>
        <p:spPr bwMode="auto">
          <a:xfrm>
            <a:off x="4966098" y="0"/>
            <a:ext cx="4177903" cy="4381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5" name="矩形 2"/>
          <p:cNvSpPr>
            <a:spLocks noChangeArrowheads="1"/>
          </p:cNvSpPr>
          <p:nvPr/>
        </p:nvSpPr>
        <p:spPr bwMode="auto">
          <a:xfrm>
            <a:off x="0" y="0"/>
            <a:ext cx="685800" cy="4381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6" name="矩形 3"/>
          <p:cNvSpPr>
            <a:spLocks noChangeArrowheads="1"/>
          </p:cNvSpPr>
          <p:nvPr/>
        </p:nvSpPr>
        <p:spPr bwMode="auto">
          <a:xfrm>
            <a:off x="721519" y="0"/>
            <a:ext cx="282179" cy="43815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7" name="矩形 4"/>
          <p:cNvSpPr>
            <a:spLocks noChangeArrowheads="1"/>
          </p:cNvSpPr>
          <p:nvPr/>
        </p:nvSpPr>
        <p:spPr bwMode="auto">
          <a:xfrm>
            <a:off x="1038225" y="0"/>
            <a:ext cx="109538" cy="43815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8" name="矩形 9"/>
          <p:cNvSpPr>
            <a:spLocks noChangeArrowheads="1"/>
          </p:cNvSpPr>
          <p:nvPr/>
        </p:nvSpPr>
        <p:spPr bwMode="auto">
          <a:xfrm>
            <a:off x="1281113" y="57150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营销推广</a:t>
            </a:r>
          </a:p>
        </p:txBody>
      </p:sp>
      <p:sp>
        <p:nvSpPr>
          <p:cNvPr id="94" name="Shape 3352"/>
          <p:cNvSpPr/>
          <p:nvPr/>
        </p:nvSpPr>
        <p:spPr>
          <a:xfrm>
            <a:off x="7154466" y="2834879"/>
            <a:ext cx="471488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custDash>
              <a:ds d="100000" sp="200000"/>
            </a:custDash>
            <a:miter lim="400000"/>
          </a:ln>
        </p:spPr>
        <p:txBody>
          <a:bodyPr lIns="20681" tIns="20681" rIns="20681" bIns="20681" anchor="ctr"/>
          <a:lstStyle/>
          <a:p>
            <a:pPr>
              <a:defRPr sz="3200"/>
            </a:pPr>
            <a:endParaRPr sz="24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400" name="组合 94"/>
          <p:cNvGrpSpPr>
            <a:grpSpLocks/>
          </p:cNvGrpSpPr>
          <p:nvPr/>
        </p:nvGrpSpPr>
        <p:grpSpPr bwMode="auto">
          <a:xfrm>
            <a:off x="4400550" y="1488281"/>
            <a:ext cx="471488" cy="2692004"/>
            <a:chOff x="12175828" y="4439146"/>
            <a:chExt cx="1109467" cy="6198841"/>
          </a:xfrm>
        </p:grpSpPr>
        <p:sp>
          <p:nvSpPr>
            <p:cNvPr id="96" name="Shape 3353"/>
            <p:cNvSpPr/>
            <p:nvPr/>
          </p:nvSpPr>
          <p:spPr>
            <a:xfrm>
              <a:off x="12175828" y="7537195"/>
              <a:ext cx="1109467" cy="2743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Shape 3354"/>
            <p:cNvSpPr/>
            <p:nvPr/>
          </p:nvSpPr>
          <p:spPr>
            <a:xfrm>
              <a:off x="12175828" y="4439146"/>
              <a:ext cx="1109467" cy="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Shape 3355"/>
            <p:cNvSpPr/>
            <p:nvPr/>
          </p:nvSpPr>
          <p:spPr>
            <a:xfrm>
              <a:off x="12175828" y="10637987"/>
              <a:ext cx="1109467" cy="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401" name="组合 98"/>
          <p:cNvGrpSpPr>
            <a:grpSpLocks/>
          </p:cNvGrpSpPr>
          <p:nvPr/>
        </p:nvGrpSpPr>
        <p:grpSpPr bwMode="auto">
          <a:xfrm>
            <a:off x="3162300" y="1488281"/>
            <a:ext cx="471488" cy="2692004"/>
            <a:chOff x="9263307" y="4439146"/>
            <a:chExt cx="1109467" cy="6198841"/>
          </a:xfrm>
        </p:grpSpPr>
        <p:sp>
          <p:nvSpPr>
            <p:cNvPr id="100" name="Shape 3372"/>
            <p:cNvSpPr/>
            <p:nvPr/>
          </p:nvSpPr>
          <p:spPr>
            <a:xfrm>
              <a:off x="9263307" y="7537195"/>
              <a:ext cx="1109467" cy="2743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Shape 3373"/>
            <p:cNvSpPr/>
            <p:nvPr/>
          </p:nvSpPr>
          <p:spPr>
            <a:xfrm>
              <a:off x="9263307" y="4439146"/>
              <a:ext cx="1109467" cy="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Shape 3374"/>
            <p:cNvSpPr/>
            <p:nvPr/>
          </p:nvSpPr>
          <p:spPr>
            <a:xfrm>
              <a:off x="9263307" y="10637987"/>
              <a:ext cx="1109467" cy="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402" name="Group 3378"/>
          <p:cNvGrpSpPr>
            <a:grpSpLocks/>
          </p:cNvGrpSpPr>
          <p:nvPr/>
        </p:nvGrpSpPr>
        <p:grpSpPr bwMode="auto">
          <a:xfrm>
            <a:off x="1448992" y="1671638"/>
            <a:ext cx="715565" cy="2313385"/>
            <a:chOff x="0" y="0"/>
            <a:chExt cx="1681749" cy="5329220"/>
          </a:xfrm>
        </p:grpSpPr>
        <p:sp>
          <p:nvSpPr>
            <p:cNvPr id="104" name="Shape 3375"/>
            <p:cNvSpPr/>
            <p:nvPr/>
          </p:nvSpPr>
          <p:spPr>
            <a:xfrm>
              <a:off x="506483" y="2679696"/>
              <a:ext cx="1110907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Shape 3376"/>
            <p:cNvSpPr/>
            <p:nvPr/>
          </p:nvSpPr>
          <p:spPr>
            <a:xfrm flipV="1">
              <a:off x="0" y="0"/>
              <a:ext cx="1681749" cy="1467388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Shape 3377"/>
            <p:cNvSpPr/>
            <p:nvPr/>
          </p:nvSpPr>
          <p:spPr>
            <a:xfrm>
              <a:off x="0" y="3861832"/>
              <a:ext cx="1681749" cy="1467388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403" name="Group 3382"/>
          <p:cNvGrpSpPr>
            <a:grpSpLocks/>
          </p:cNvGrpSpPr>
          <p:nvPr/>
        </p:nvGrpSpPr>
        <p:grpSpPr bwMode="auto">
          <a:xfrm>
            <a:off x="5625704" y="1671638"/>
            <a:ext cx="791765" cy="2313385"/>
            <a:chOff x="0" y="0"/>
            <a:chExt cx="1861315" cy="5329220"/>
          </a:xfrm>
        </p:grpSpPr>
        <p:sp>
          <p:nvSpPr>
            <p:cNvPr id="108" name="Shape 3379"/>
            <p:cNvSpPr/>
            <p:nvPr/>
          </p:nvSpPr>
          <p:spPr>
            <a:xfrm>
              <a:off x="72773" y="2679696"/>
              <a:ext cx="1111191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Shape 3380"/>
            <p:cNvSpPr/>
            <p:nvPr/>
          </p:nvSpPr>
          <p:spPr>
            <a:xfrm flipH="1" flipV="1">
              <a:off x="0" y="0"/>
              <a:ext cx="1861315" cy="1618239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Shape 3381"/>
            <p:cNvSpPr/>
            <p:nvPr/>
          </p:nvSpPr>
          <p:spPr>
            <a:xfrm flipH="1">
              <a:off x="0" y="3658867"/>
              <a:ext cx="1670985" cy="1670353"/>
            </a:xfrm>
            <a:prstGeom prst="line">
              <a:avLst/>
            </a:prstGeom>
            <a:noFill/>
            <a:ln w="38100" cap="rnd">
              <a:solidFill>
                <a:schemeClr val="tx1">
                  <a:lumMod val="95000"/>
                  <a:lumOff val="5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404" name="组合 110"/>
          <p:cNvGrpSpPr>
            <a:grpSpLocks/>
          </p:cNvGrpSpPr>
          <p:nvPr/>
        </p:nvGrpSpPr>
        <p:grpSpPr bwMode="auto">
          <a:xfrm>
            <a:off x="3631407" y="1123950"/>
            <a:ext cx="856060" cy="790575"/>
            <a:chOff x="10366812" y="3600396"/>
            <a:chExt cx="2012505" cy="1819544"/>
          </a:xfrm>
        </p:grpSpPr>
        <p:sp>
          <p:nvSpPr>
            <p:cNvPr id="59455" name="Shape 3368"/>
            <p:cNvSpPr>
              <a:spLocks noChangeArrowheads="1"/>
            </p:cNvSpPr>
            <p:nvPr/>
          </p:nvSpPr>
          <p:spPr bwMode="auto">
            <a:xfrm>
              <a:off x="10366812" y="3600396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00B0F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grpSp>
          <p:nvGrpSpPr>
            <p:cNvPr id="59456" name="Group 3385"/>
            <p:cNvGrpSpPr>
              <a:grpSpLocks/>
            </p:cNvGrpSpPr>
            <p:nvPr/>
          </p:nvGrpSpPr>
          <p:grpSpPr bwMode="auto">
            <a:xfrm>
              <a:off x="10769680" y="3934710"/>
              <a:ext cx="1609637" cy="1062770"/>
              <a:chOff x="297914" y="-1208"/>
              <a:chExt cx="1609635" cy="1062768"/>
            </a:xfrm>
          </p:grpSpPr>
          <p:sp>
            <p:nvSpPr>
              <p:cNvPr id="114" name="Shape 3383"/>
              <p:cNvSpPr/>
              <p:nvPr/>
            </p:nvSpPr>
            <p:spPr>
              <a:xfrm>
                <a:off x="594803" y="-1208"/>
                <a:ext cx="417056" cy="627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1"/>
                    </a:moveTo>
                    <a:cubicBezTo>
                      <a:pt x="7819" y="10801"/>
                      <a:pt x="5394" y="9191"/>
                      <a:pt x="5394" y="7205"/>
                    </a:cubicBezTo>
                    <a:cubicBezTo>
                      <a:pt x="5394" y="5206"/>
                      <a:pt x="7819" y="3598"/>
                      <a:pt x="10800" y="3598"/>
                    </a:cubicBezTo>
                    <a:cubicBezTo>
                      <a:pt x="13781" y="3598"/>
                      <a:pt x="16194" y="5206"/>
                      <a:pt x="16194" y="7205"/>
                    </a:cubicBezTo>
                    <a:cubicBezTo>
                      <a:pt x="16194" y="9191"/>
                      <a:pt x="13781" y="10801"/>
                      <a:pt x="10800" y="10801"/>
                    </a:cubicBezTo>
                    <a:close/>
                    <a:moveTo>
                      <a:pt x="10800" y="0"/>
                    </a:moveTo>
                    <a:cubicBezTo>
                      <a:pt x="4837" y="0"/>
                      <a:pt x="0" y="3227"/>
                      <a:pt x="0" y="7205"/>
                    </a:cubicBezTo>
                    <a:cubicBezTo>
                      <a:pt x="0" y="11178"/>
                      <a:pt x="10800" y="21600"/>
                      <a:pt x="10800" y="21600"/>
                    </a:cubicBezTo>
                    <a:cubicBezTo>
                      <a:pt x="10800" y="21600"/>
                      <a:pt x="21600" y="11178"/>
                      <a:pt x="21600" y="7205"/>
                    </a:cubicBezTo>
                    <a:cubicBezTo>
                      <a:pt x="21600" y="3227"/>
                      <a:pt x="16763" y="0"/>
                      <a:pt x="10800" y="0"/>
                    </a:cubicBezTo>
                    <a:close/>
                  </a:path>
                </a:pathLst>
              </a:custGeom>
              <a:solidFill>
                <a:srgbClr val="00BAF7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  <p:sp>
            <p:nvSpPr>
              <p:cNvPr id="59458" name="Shape 3384"/>
              <p:cNvSpPr>
                <a:spLocks noChangeArrowheads="1"/>
              </p:cNvSpPr>
              <p:nvPr/>
            </p:nvSpPr>
            <p:spPr bwMode="auto">
              <a:xfrm>
                <a:off x="297914" y="710923"/>
                <a:ext cx="1609635" cy="350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825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定位区域</a:t>
                </a:r>
                <a:endParaRPr lang="zh-CN" altLang="zh-CN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05" name="组合 115"/>
          <p:cNvGrpSpPr>
            <a:grpSpLocks/>
          </p:cNvGrpSpPr>
          <p:nvPr/>
        </p:nvGrpSpPr>
        <p:grpSpPr bwMode="auto">
          <a:xfrm>
            <a:off x="4872038" y="1123950"/>
            <a:ext cx="773906" cy="790575"/>
            <a:chOff x="13283065" y="3600396"/>
            <a:chExt cx="1819544" cy="1819544"/>
          </a:xfrm>
        </p:grpSpPr>
        <p:sp>
          <p:nvSpPr>
            <p:cNvPr id="59451" name="Shape 3369"/>
            <p:cNvSpPr>
              <a:spLocks noChangeArrowheads="1"/>
            </p:cNvSpPr>
            <p:nvPr/>
          </p:nvSpPr>
          <p:spPr bwMode="auto">
            <a:xfrm>
              <a:off x="13283065" y="3600396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00B0F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grpSp>
          <p:nvGrpSpPr>
            <p:cNvPr id="59452" name="Group 3394"/>
            <p:cNvGrpSpPr>
              <a:grpSpLocks/>
            </p:cNvGrpSpPr>
            <p:nvPr/>
          </p:nvGrpSpPr>
          <p:grpSpPr bwMode="auto">
            <a:xfrm>
              <a:off x="13639275" y="4014179"/>
              <a:ext cx="1261309" cy="1027272"/>
              <a:chOff x="257271" y="-362"/>
              <a:chExt cx="1261307" cy="1027271"/>
            </a:xfrm>
          </p:grpSpPr>
          <p:sp>
            <p:nvSpPr>
              <p:cNvPr id="59453" name="Shape 3392"/>
              <p:cNvSpPr>
                <a:spLocks noChangeArrowheads="1"/>
              </p:cNvSpPr>
              <p:nvPr/>
            </p:nvSpPr>
            <p:spPr bwMode="auto">
              <a:xfrm>
                <a:off x="257271" y="676271"/>
                <a:ext cx="1261307" cy="350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825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发送视频</a:t>
                </a:r>
                <a:endParaRPr lang="zh-CN" altLang="zh-CN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Shape 3393"/>
              <p:cNvSpPr/>
              <p:nvPr/>
            </p:nvSpPr>
            <p:spPr>
              <a:xfrm>
                <a:off x="578491" y="-362"/>
                <a:ext cx="596251" cy="597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54" y="15633"/>
                    </a:moveTo>
                    <a:lnTo>
                      <a:pt x="19278" y="15633"/>
                    </a:lnTo>
                    <a:lnTo>
                      <a:pt x="19278" y="2891"/>
                    </a:lnTo>
                    <a:cubicBezTo>
                      <a:pt x="19278" y="2576"/>
                      <a:pt x="19018" y="2321"/>
                      <a:pt x="18707" y="2321"/>
                    </a:cubicBezTo>
                    <a:lnTo>
                      <a:pt x="5927" y="2321"/>
                    </a:lnTo>
                    <a:lnTo>
                      <a:pt x="5927" y="1144"/>
                    </a:lnTo>
                    <a:lnTo>
                      <a:pt x="20454" y="1144"/>
                    </a:lnTo>
                    <a:cubicBezTo>
                      <a:pt x="20454" y="1144"/>
                      <a:pt x="20454" y="15633"/>
                      <a:pt x="20454" y="15633"/>
                    </a:cubicBezTo>
                    <a:close/>
                    <a:moveTo>
                      <a:pt x="18132" y="17953"/>
                    </a:moveTo>
                    <a:lnTo>
                      <a:pt x="16819" y="17953"/>
                    </a:lnTo>
                    <a:lnTo>
                      <a:pt x="16819" y="5398"/>
                    </a:lnTo>
                    <a:cubicBezTo>
                      <a:pt x="16819" y="5079"/>
                      <a:pt x="16559" y="4823"/>
                      <a:pt x="16248" y="4823"/>
                    </a:cubicBezTo>
                    <a:lnTo>
                      <a:pt x="3605" y="4823"/>
                    </a:lnTo>
                    <a:lnTo>
                      <a:pt x="3605" y="3459"/>
                    </a:lnTo>
                    <a:lnTo>
                      <a:pt x="18132" y="3459"/>
                    </a:lnTo>
                    <a:cubicBezTo>
                      <a:pt x="18132" y="3459"/>
                      <a:pt x="18132" y="17953"/>
                      <a:pt x="18132" y="17953"/>
                    </a:cubicBezTo>
                    <a:close/>
                    <a:moveTo>
                      <a:pt x="15673" y="20457"/>
                    </a:moveTo>
                    <a:lnTo>
                      <a:pt x="1146" y="20457"/>
                    </a:lnTo>
                    <a:lnTo>
                      <a:pt x="1146" y="5967"/>
                    </a:lnTo>
                    <a:lnTo>
                      <a:pt x="15673" y="5967"/>
                    </a:lnTo>
                    <a:cubicBezTo>
                      <a:pt x="15673" y="5967"/>
                      <a:pt x="15673" y="20457"/>
                      <a:pt x="15673" y="20457"/>
                    </a:cubicBezTo>
                    <a:close/>
                    <a:moveTo>
                      <a:pt x="21029" y="0"/>
                    </a:moveTo>
                    <a:lnTo>
                      <a:pt x="5357" y="0"/>
                    </a:lnTo>
                    <a:cubicBezTo>
                      <a:pt x="5041" y="0"/>
                      <a:pt x="4785" y="254"/>
                      <a:pt x="4785" y="569"/>
                    </a:cubicBezTo>
                    <a:lnTo>
                      <a:pt x="4785" y="2317"/>
                    </a:lnTo>
                    <a:lnTo>
                      <a:pt x="3030" y="2317"/>
                    </a:lnTo>
                    <a:cubicBezTo>
                      <a:pt x="2719" y="2317"/>
                      <a:pt x="2459" y="2571"/>
                      <a:pt x="2459" y="2891"/>
                    </a:cubicBezTo>
                    <a:lnTo>
                      <a:pt x="2459" y="4823"/>
                    </a:lnTo>
                    <a:lnTo>
                      <a:pt x="571" y="4823"/>
                    </a:lnTo>
                    <a:cubicBezTo>
                      <a:pt x="256" y="4823"/>
                      <a:pt x="0" y="5079"/>
                      <a:pt x="0" y="5398"/>
                    </a:cubicBezTo>
                    <a:lnTo>
                      <a:pt x="0" y="21031"/>
                    </a:lnTo>
                    <a:cubicBezTo>
                      <a:pt x="0" y="21345"/>
                      <a:pt x="256" y="21600"/>
                      <a:pt x="571" y="21600"/>
                    </a:cubicBezTo>
                    <a:lnTo>
                      <a:pt x="16248" y="21600"/>
                    </a:lnTo>
                    <a:cubicBezTo>
                      <a:pt x="16559" y="21600"/>
                      <a:pt x="16819" y="21345"/>
                      <a:pt x="16819" y="21031"/>
                    </a:cubicBezTo>
                    <a:lnTo>
                      <a:pt x="16819" y="19093"/>
                    </a:lnTo>
                    <a:lnTo>
                      <a:pt x="18707" y="19093"/>
                    </a:lnTo>
                    <a:cubicBezTo>
                      <a:pt x="19018" y="19093"/>
                      <a:pt x="19278" y="18837"/>
                      <a:pt x="19278" y="18523"/>
                    </a:cubicBezTo>
                    <a:lnTo>
                      <a:pt x="19278" y="16776"/>
                    </a:lnTo>
                    <a:lnTo>
                      <a:pt x="21029" y="16776"/>
                    </a:lnTo>
                    <a:cubicBezTo>
                      <a:pt x="21344" y="16776"/>
                      <a:pt x="21600" y="16521"/>
                      <a:pt x="21600" y="16207"/>
                    </a:cubicBezTo>
                    <a:lnTo>
                      <a:pt x="21600" y="569"/>
                    </a:lnTo>
                    <a:cubicBezTo>
                      <a:pt x="21600" y="254"/>
                      <a:pt x="21344" y="0"/>
                      <a:pt x="21029" y="0"/>
                    </a:cubicBezTo>
                    <a:cubicBezTo>
                      <a:pt x="21029" y="0"/>
                      <a:pt x="21029" y="0"/>
                      <a:pt x="21029" y="0"/>
                    </a:cubicBezTo>
                    <a:close/>
                    <a:moveTo>
                      <a:pt x="7266" y="10826"/>
                    </a:moveTo>
                    <a:cubicBezTo>
                      <a:pt x="7266" y="10731"/>
                      <a:pt x="7317" y="10647"/>
                      <a:pt x="7398" y="10605"/>
                    </a:cubicBezTo>
                    <a:cubicBezTo>
                      <a:pt x="7483" y="10558"/>
                      <a:pt x="7581" y="10566"/>
                      <a:pt x="7662" y="10623"/>
                    </a:cubicBezTo>
                    <a:lnTo>
                      <a:pt x="10815" y="12776"/>
                    </a:lnTo>
                    <a:cubicBezTo>
                      <a:pt x="10879" y="12824"/>
                      <a:pt x="10922" y="12900"/>
                      <a:pt x="10922" y="12985"/>
                    </a:cubicBezTo>
                    <a:cubicBezTo>
                      <a:pt x="10922" y="13066"/>
                      <a:pt x="10879" y="13146"/>
                      <a:pt x="10815" y="13193"/>
                    </a:cubicBezTo>
                    <a:lnTo>
                      <a:pt x="7662" y="15348"/>
                    </a:lnTo>
                    <a:cubicBezTo>
                      <a:pt x="7615" y="15378"/>
                      <a:pt x="7568" y="15390"/>
                      <a:pt x="7517" y="15390"/>
                    </a:cubicBezTo>
                    <a:cubicBezTo>
                      <a:pt x="7479" y="15390"/>
                      <a:pt x="7436" y="15382"/>
                      <a:pt x="7398" y="15361"/>
                    </a:cubicBezTo>
                    <a:cubicBezTo>
                      <a:pt x="7317" y="15318"/>
                      <a:pt x="7266" y="15233"/>
                      <a:pt x="7266" y="15140"/>
                    </a:cubicBezTo>
                    <a:cubicBezTo>
                      <a:pt x="7266" y="15140"/>
                      <a:pt x="7266" y="10826"/>
                      <a:pt x="7266" y="10826"/>
                    </a:cubicBezTo>
                    <a:close/>
                    <a:moveTo>
                      <a:pt x="8408" y="17830"/>
                    </a:moveTo>
                    <a:cubicBezTo>
                      <a:pt x="11096" y="17830"/>
                      <a:pt x="13274" y="15662"/>
                      <a:pt x="13274" y="12981"/>
                    </a:cubicBezTo>
                    <a:cubicBezTo>
                      <a:pt x="13274" y="10304"/>
                      <a:pt x="11096" y="8130"/>
                      <a:pt x="8408" y="8130"/>
                    </a:cubicBezTo>
                    <a:cubicBezTo>
                      <a:pt x="5727" y="8130"/>
                      <a:pt x="3550" y="10304"/>
                      <a:pt x="3550" y="12981"/>
                    </a:cubicBezTo>
                    <a:cubicBezTo>
                      <a:pt x="3546" y="15662"/>
                      <a:pt x="5727" y="17830"/>
                      <a:pt x="8408" y="17830"/>
                    </a:cubicBezTo>
                    <a:cubicBezTo>
                      <a:pt x="8408" y="17830"/>
                      <a:pt x="8408" y="17830"/>
                      <a:pt x="8408" y="178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06" name="组合 120"/>
          <p:cNvGrpSpPr>
            <a:grpSpLocks/>
          </p:cNvGrpSpPr>
          <p:nvPr/>
        </p:nvGrpSpPr>
        <p:grpSpPr bwMode="auto">
          <a:xfrm>
            <a:off x="4872037" y="2439591"/>
            <a:ext cx="852488" cy="790575"/>
            <a:chOff x="13283065" y="6628795"/>
            <a:chExt cx="2004394" cy="1819544"/>
          </a:xfrm>
        </p:grpSpPr>
        <p:sp>
          <p:nvSpPr>
            <p:cNvPr id="59447" name="Shape 3365"/>
            <p:cNvSpPr>
              <a:spLocks noChangeArrowheads="1"/>
            </p:cNvSpPr>
            <p:nvPr/>
          </p:nvSpPr>
          <p:spPr bwMode="auto">
            <a:xfrm>
              <a:off x="13283065" y="6628795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grpSp>
          <p:nvGrpSpPr>
            <p:cNvPr id="59448" name="Group 3403"/>
            <p:cNvGrpSpPr>
              <a:grpSpLocks/>
            </p:cNvGrpSpPr>
            <p:nvPr/>
          </p:nvGrpSpPr>
          <p:grpSpPr bwMode="auto">
            <a:xfrm>
              <a:off x="13677822" y="7089162"/>
              <a:ext cx="1609637" cy="1014958"/>
              <a:chOff x="295818" y="925"/>
              <a:chExt cx="1609635" cy="1014957"/>
            </a:xfrm>
          </p:grpSpPr>
          <p:sp>
            <p:nvSpPr>
              <p:cNvPr id="59449" name="Shape 3401"/>
              <p:cNvSpPr>
                <a:spLocks noChangeArrowheads="1"/>
              </p:cNvSpPr>
              <p:nvPr/>
            </p:nvSpPr>
            <p:spPr bwMode="auto">
              <a:xfrm>
                <a:off x="295818" y="665244"/>
                <a:ext cx="1609635" cy="350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825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传播图片</a:t>
                </a:r>
                <a:endParaRPr lang="zh-CN" altLang="zh-CN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Shape 3402"/>
              <p:cNvSpPr/>
              <p:nvPr/>
            </p:nvSpPr>
            <p:spPr>
              <a:xfrm>
                <a:off x="469347" y="925"/>
                <a:ext cx="671863" cy="556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78" y="0"/>
                    </a:moveTo>
                    <a:cubicBezTo>
                      <a:pt x="6750" y="0"/>
                      <a:pt x="6381" y="360"/>
                      <a:pt x="6293" y="865"/>
                    </a:cubicBezTo>
                    <a:lnTo>
                      <a:pt x="5926" y="2981"/>
                    </a:lnTo>
                    <a:lnTo>
                      <a:pt x="2270" y="2981"/>
                    </a:lnTo>
                    <a:cubicBezTo>
                      <a:pt x="997" y="2981"/>
                      <a:pt x="0" y="3960"/>
                      <a:pt x="0" y="5206"/>
                    </a:cubicBezTo>
                    <a:lnTo>
                      <a:pt x="0" y="19375"/>
                    </a:lnTo>
                    <a:cubicBezTo>
                      <a:pt x="0" y="20622"/>
                      <a:pt x="995" y="21600"/>
                      <a:pt x="2270" y="21600"/>
                    </a:cubicBezTo>
                    <a:lnTo>
                      <a:pt x="19330" y="21600"/>
                    </a:lnTo>
                    <a:cubicBezTo>
                      <a:pt x="20603" y="21600"/>
                      <a:pt x="21600" y="20622"/>
                      <a:pt x="21600" y="19375"/>
                    </a:cubicBezTo>
                    <a:lnTo>
                      <a:pt x="21600" y="5206"/>
                    </a:lnTo>
                    <a:cubicBezTo>
                      <a:pt x="21600" y="3960"/>
                      <a:pt x="20605" y="2981"/>
                      <a:pt x="19330" y="2981"/>
                    </a:cubicBezTo>
                    <a:lnTo>
                      <a:pt x="15674" y="2981"/>
                    </a:lnTo>
                    <a:lnTo>
                      <a:pt x="15307" y="865"/>
                    </a:lnTo>
                    <a:cubicBezTo>
                      <a:pt x="15219" y="360"/>
                      <a:pt x="14851" y="0"/>
                      <a:pt x="14422" y="0"/>
                    </a:cubicBezTo>
                    <a:lnTo>
                      <a:pt x="7178" y="0"/>
                    </a:lnTo>
                    <a:close/>
                    <a:moveTo>
                      <a:pt x="7912" y="2180"/>
                    </a:moveTo>
                    <a:lnTo>
                      <a:pt x="13688" y="2180"/>
                    </a:lnTo>
                    <a:lnTo>
                      <a:pt x="14055" y="4288"/>
                    </a:lnTo>
                    <a:cubicBezTo>
                      <a:pt x="14145" y="4791"/>
                      <a:pt x="14513" y="5152"/>
                      <a:pt x="14939" y="5152"/>
                    </a:cubicBezTo>
                    <a:lnTo>
                      <a:pt x="19330" y="5152"/>
                    </a:lnTo>
                    <a:cubicBezTo>
                      <a:pt x="19570" y="5152"/>
                      <a:pt x="19730" y="5247"/>
                      <a:pt x="19794" y="5305"/>
                    </a:cubicBezTo>
                    <a:lnTo>
                      <a:pt x="19794" y="19276"/>
                    </a:lnTo>
                    <a:cubicBezTo>
                      <a:pt x="19730" y="19334"/>
                      <a:pt x="19570" y="19429"/>
                      <a:pt x="19330" y="19429"/>
                    </a:cubicBezTo>
                    <a:lnTo>
                      <a:pt x="2270" y="19429"/>
                    </a:lnTo>
                    <a:cubicBezTo>
                      <a:pt x="2031" y="19429"/>
                      <a:pt x="1871" y="19337"/>
                      <a:pt x="1806" y="19276"/>
                    </a:cubicBezTo>
                    <a:cubicBezTo>
                      <a:pt x="1806" y="19276"/>
                      <a:pt x="1806" y="5305"/>
                      <a:pt x="1806" y="5305"/>
                    </a:cubicBezTo>
                    <a:cubicBezTo>
                      <a:pt x="1871" y="5247"/>
                      <a:pt x="2031" y="5152"/>
                      <a:pt x="2270" y="5152"/>
                    </a:cubicBezTo>
                    <a:lnTo>
                      <a:pt x="6653" y="5152"/>
                    </a:lnTo>
                    <a:cubicBezTo>
                      <a:pt x="7081" y="5152"/>
                      <a:pt x="7449" y="4791"/>
                      <a:pt x="7537" y="4288"/>
                    </a:cubicBezTo>
                    <a:lnTo>
                      <a:pt x="7912" y="2180"/>
                    </a:lnTo>
                    <a:close/>
                    <a:moveTo>
                      <a:pt x="10834" y="6918"/>
                    </a:moveTo>
                    <a:cubicBezTo>
                      <a:pt x="8425" y="6918"/>
                      <a:pt x="6473" y="9273"/>
                      <a:pt x="6473" y="12169"/>
                    </a:cubicBezTo>
                    <a:cubicBezTo>
                      <a:pt x="6473" y="15062"/>
                      <a:pt x="8425" y="17421"/>
                      <a:pt x="10834" y="17421"/>
                    </a:cubicBezTo>
                    <a:cubicBezTo>
                      <a:pt x="13240" y="17421"/>
                      <a:pt x="15202" y="15062"/>
                      <a:pt x="15202" y="12169"/>
                    </a:cubicBezTo>
                    <a:cubicBezTo>
                      <a:pt x="15202" y="9273"/>
                      <a:pt x="13240" y="6918"/>
                      <a:pt x="10834" y="6918"/>
                    </a:cubicBezTo>
                    <a:close/>
                    <a:moveTo>
                      <a:pt x="10834" y="9098"/>
                    </a:moveTo>
                    <a:cubicBezTo>
                      <a:pt x="12245" y="9098"/>
                      <a:pt x="13396" y="10475"/>
                      <a:pt x="13396" y="12169"/>
                    </a:cubicBezTo>
                    <a:cubicBezTo>
                      <a:pt x="13396" y="13866"/>
                      <a:pt x="12245" y="15250"/>
                      <a:pt x="10834" y="15250"/>
                    </a:cubicBezTo>
                    <a:cubicBezTo>
                      <a:pt x="9422" y="15250"/>
                      <a:pt x="8271" y="13866"/>
                      <a:pt x="8271" y="12169"/>
                    </a:cubicBezTo>
                    <a:cubicBezTo>
                      <a:pt x="8271" y="10475"/>
                      <a:pt x="9422" y="9098"/>
                      <a:pt x="10834" y="9098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07" name="组合 125"/>
          <p:cNvGrpSpPr>
            <a:grpSpLocks/>
          </p:cNvGrpSpPr>
          <p:nvPr/>
        </p:nvGrpSpPr>
        <p:grpSpPr bwMode="auto">
          <a:xfrm>
            <a:off x="3631407" y="3757613"/>
            <a:ext cx="773906" cy="789385"/>
            <a:chOff x="10366812" y="9662835"/>
            <a:chExt cx="1819544" cy="1819544"/>
          </a:xfrm>
        </p:grpSpPr>
        <p:sp>
          <p:nvSpPr>
            <p:cNvPr id="59444" name="Shape 3370"/>
            <p:cNvSpPr>
              <a:spLocks noChangeArrowheads="1"/>
            </p:cNvSpPr>
            <p:nvPr/>
          </p:nvSpPr>
          <p:spPr bwMode="auto">
            <a:xfrm>
              <a:off x="10366812" y="9662835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FF66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45" name="Shape 3398"/>
            <p:cNvSpPr>
              <a:spLocks noChangeArrowheads="1"/>
            </p:cNvSpPr>
            <p:nvPr/>
          </p:nvSpPr>
          <p:spPr bwMode="auto">
            <a:xfrm>
              <a:off x="10884681" y="10805398"/>
              <a:ext cx="1073741" cy="35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粉丝圈</a:t>
              </a:r>
              <a:endParaRPr lang="zh-CN" altLang="zh-CN" sz="82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Shape 3405"/>
            <p:cNvSpPr/>
            <p:nvPr/>
          </p:nvSpPr>
          <p:spPr>
            <a:xfrm>
              <a:off x="11049841" y="10118407"/>
              <a:ext cx="557061" cy="55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134"/>
                  </a:lnTo>
                  <a:cubicBezTo>
                    <a:pt x="9623" y="4134"/>
                    <a:pt x="17451" y="11945"/>
                    <a:pt x="17451" y="21540"/>
                  </a:cubicBezTo>
                  <a:lnTo>
                    <a:pt x="21600" y="21540"/>
                  </a:lnTo>
                  <a:cubicBezTo>
                    <a:pt x="21600" y="9664"/>
                    <a:pt x="11912" y="0"/>
                    <a:pt x="0" y="0"/>
                  </a:cubicBezTo>
                  <a:close/>
                  <a:moveTo>
                    <a:pt x="0" y="7379"/>
                  </a:moveTo>
                  <a:lnTo>
                    <a:pt x="0" y="11513"/>
                  </a:lnTo>
                  <a:cubicBezTo>
                    <a:pt x="2698" y="11513"/>
                    <a:pt x="5234" y="12562"/>
                    <a:pt x="7140" y="14468"/>
                  </a:cubicBezTo>
                  <a:cubicBezTo>
                    <a:pt x="9053" y="16366"/>
                    <a:pt x="10097" y="18899"/>
                    <a:pt x="10097" y="21600"/>
                  </a:cubicBezTo>
                  <a:lnTo>
                    <a:pt x="14263" y="21600"/>
                  </a:lnTo>
                  <a:cubicBezTo>
                    <a:pt x="14263" y="13761"/>
                    <a:pt x="7869" y="7379"/>
                    <a:pt x="0" y="7379"/>
                  </a:cubicBezTo>
                  <a:close/>
                  <a:moveTo>
                    <a:pt x="2871" y="15852"/>
                  </a:moveTo>
                  <a:cubicBezTo>
                    <a:pt x="1288" y="15852"/>
                    <a:pt x="0" y="17143"/>
                    <a:pt x="0" y="18713"/>
                  </a:cubicBezTo>
                  <a:cubicBezTo>
                    <a:pt x="0" y="20298"/>
                    <a:pt x="1288" y="21574"/>
                    <a:pt x="2871" y="21574"/>
                  </a:cubicBezTo>
                  <a:cubicBezTo>
                    <a:pt x="4467" y="21574"/>
                    <a:pt x="5751" y="20298"/>
                    <a:pt x="5751" y="18713"/>
                  </a:cubicBezTo>
                  <a:cubicBezTo>
                    <a:pt x="5751" y="17143"/>
                    <a:pt x="4467" y="15852"/>
                    <a:pt x="2871" y="15852"/>
                  </a:cubicBez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lIns="28575" tIns="28575" rIns="28575" bIns="28575" anchor="ctr"/>
            <a:lstStyle/>
            <a:p>
              <a:pPr defTabSz="18621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微软雅黑" panose="020B0503020204020204" pitchFamily="34" charset="-122"/>
                <a:cs typeface="Gill Sans"/>
                <a:sym typeface="Arial" panose="020B0604020202020204" pitchFamily="34" charset="0"/>
              </a:endParaRPr>
            </a:p>
          </p:txBody>
        </p:sp>
      </p:grpSp>
      <p:grpSp>
        <p:nvGrpSpPr>
          <p:cNvPr id="59408" name="组合 129"/>
          <p:cNvGrpSpPr>
            <a:grpSpLocks/>
          </p:cNvGrpSpPr>
          <p:nvPr/>
        </p:nvGrpSpPr>
        <p:grpSpPr bwMode="auto">
          <a:xfrm>
            <a:off x="6129338" y="2309813"/>
            <a:ext cx="1027510" cy="1048941"/>
            <a:chOff x="16240882" y="6330556"/>
            <a:chExt cx="2416022" cy="2416022"/>
          </a:xfrm>
        </p:grpSpPr>
        <p:sp>
          <p:nvSpPr>
            <p:cNvPr id="131" name="Shape 3347"/>
            <p:cNvSpPr/>
            <p:nvPr/>
          </p:nvSpPr>
          <p:spPr>
            <a:xfrm>
              <a:off x="16481644" y="6574627"/>
              <a:ext cx="1928898" cy="192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Shape 3366"/>
            <p:cNvSpPr/>
            <p:nvPr/>
          </p:nvSpPr>
          <p:spPr>
            <a:xfrm>
              <a:off x="16240882" y="6330556"/>
              <a:ext cx="2416022" cy="241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chemeClr val="accent4"/>
              </a:solidFill>
              <a:miter lim="400000"/>
            </a:ln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9441" name="Group 3409"/>
            <p:cNvGrpSpPr>
              <a:grpSpLocks/>
            </p:cNvGrpSpPr>
            <p:nvPr/>
          </p:nvGrpSpPr>
          <p:grpSpPr bwMode="auto">
            <a:xfrm>
              <a:off x="16917671" y="6928391"/>
              <a:ext cx="1151265" cy="1112090"/>
              <a:chOff x="277699" y="1201"/>
              <a:chExt cx="1151264" cy="1112088"/>
            </a:xfrm>
          </p:grpSpPr>
          <p:sp>
            <p:nvSpPr>
              <p:cNvPr id="59442" name="Shape 3407"/>
              <p:cNvSpPr>
                <a:spLocks noChangeArrowheads="1"/>
              </p:cNvSpPr>
              <p:nvPr/>
            </p:nvSpPr>
            <p:spPr bwMode="auto">
              <a:xfrm>
                <a:off x="277699" y="762385"/>
                <a:ext cx="1151264" cy="35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825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分享传播</a:t>
                </a:r>
                <a:endParaRPr lang="zh-CN" altLang="zh-CN" sz="825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Shape 3408"/>
              <p:cNvSpPr/>
              <p:nvPr/>
            </p:nvSpPr>
            <p:spPr>
              <a:xfrm>
                <a:off x="325998" y="1201"/>
                <a:ext cx="918256" cy="658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2" h="21600" extrusionOk="0">
                    <a:moveTo>
                      <a:pt x="10553" y="0"/>
                    </a:moveTo>
                    <a:cubicBezTo>
                      <a:pt x="9652" y="0"/>
                      <a:pt x="8808" y="510"/>
                      <a:pt x="8170" y="1424"/>
                    </a:cubicBezTo>
                    <a:cubicBezTo>
                      <a:pt x="7533" y="2339"/>
                      <a:pt x="7183" y="3552"/>
                      <a:pt x="7183" y="4845"/>
                    </a:cubicBezTo>
                    <a:cubicBezTo>
                      <a:pt x="7183" y="5893"/>
                      <a:pt x="7420" y="6881"/>
                      <a:pt x="7846" y="7708"/>
                    </a:cubicBezTo>
                    <a:lnTo>
                      <a:pt x="5259" y="12747"/>
                    </a:lnTo>
                    <a:cubicBezTo>
                      <a:pt x="4706" y="12208"/>
                      <a:pt x="4057" y="11909"/>
                      <a:pt x="3374" y="11909"/>
                    </a:cubicBezTo>
                    <a:cubicBezTo>
                      <a:pt x="2473" y="11909"/>
                      <a:pt x="1624" y="12418"/>
                      <a:pt x="986" y="13334"/>
                    </a:cubicBezTo>
                    <a:cubicBezTo>
                      <a:pt x="-329" y="15221"/>
                      <a:pt x="-329" y="18295"/>
                      <a:pt x="986" y="20183"/>
                    </a:cubicBezTo>
                    <a:cubicBezTo>
                      <a:pt x="1624" y="21098"/>
                      <a:pt x="2473" y="21600"/>
                      <a:pt x="3374" y="21600"/>
                    </a:cubicBezTo>
                    <a:cubicBezTo>
                      <a:pt x="4275" y="21600"/>
                      <a:pt x="5120" y="21098"/>
                      <a:pt x="5757" y="20183"/>
                    </a:cubicBezTo>
                    <a:cubicBezTo>
                      <a:pt x="6927" y="18504"/>
                      <a:pt x="7052" y="15893"/>
                      <a:pt x="6141" y="14006"/>
                    </a:cubicBezTo>
                    <a:lnTo>
                      <a:pt x="8749" y="8925"/>
                    </a:lnTo>
                    <a:cubicBezTo>
                      <a:pt x="9284" y="9415"/>
                      <a:pt x="9903" y="9691"/>
                      <a:pt x="10553" y="9691"/>
                    </a:cubicBezTo>
                    <a:cubicBezTo>
                      <a:pt x="11177" y="9691"/>
                      <a:pt x="11768" y="9427"/>
                      <a:pt x="12288" y="8975"/>
                    </a:cubicBezTo>
                    <a:lnTo>
                      <a:pt x="14841" y="13942"/>
                    </a:lnTo>
                    <a:cubicBezTo>
                      <a:pt x="13895" y="15833"/>
                      <a:pt x="14002" y="18484"/>
                      <a:pt x="15185" y="20183"/>
                    </a:cubicBezTo>
                    <a:cubicBezTo>
                      <a:pt x="15822" y="21098"/>
                      <a:pt x="16672" y="21600"/>
                      <a:pt x="17573" y="21600"/>
                    </a:cubicBezTo>
                    <a:cubicBezTo>
                      <a:pt x="18474" y="21600"/>
                      <a:pt x="19319" y="21098"/>
                      <a:pt x="19956" y="20183"/>
                    </a:cubicBezTo>
                    <a:cubicBezTo>
                      <a:pt x="21271" y="18295"/>
                      <a:pt x="21271" y="15221"/>
                      <a:pt x="19956" y="13334"/>
                    </a:cubicBezTo>
                    <a:cubicBezTo>
                      <a:pt x="19319" y="12418"/>
                      <a:pt x="18474" y="11909"/>
                      <a:pt x="17573" y="11909"/>
                    </a:cubicBezTo>
                    <a:cubicBezTo>
                      <a:pt x="16911" y="11909"/>
                      <a:pt x="16280" y="12189"/>
                      <a:pt x="15738" y="12697"/>
                    </a:cubicBezTo>
                    <a:lnTo>
                      <a:pt x="13211" y="7801"/>
                    </a:lnTo>
                    <a:cubicBezTo>
                      <a:pt x="13669" y="6956"/>
                      <a:pt x="13929" y="5934"/>
                      <a:pt x="13929" y="4845"/>
                    </a:cubicBezTo>
                    <a:cubicBezTo>
                      <a:pt x="13929" y="3552"/>
                      <a:pt x="13578" y="2339"/>
                      <a:pt x="12941" y="1424"/>
                    </a:cubicBezTo>
                    <a:cubicBezTo>
                      <a:pt x="12304" y="510"/>
                      <a:pt x="11454" y="0"/>
                      <a:pt x="10553" y="0"/>
                    </a:cubicBezTo>
                    <a:close/>
                    <a:moveTo>
                      <a:pt x="10553" y="1768"/>
                    </a:moveTo>
                    <a:cubicBezTo>
                      <a:pt x="11125" y="1768"/>
                      <a:pt x="11664" y="2089"/>
                      <a:pt x="12069" y="2670"/>
                    </a:cubicBezTo>
                    <a:cubicBezTo>
                      <a:pt x="12474" y="3251"/>
                      <a:pt x="12697" y="4024"/>
                      <a:pt x="12697" y="4845"/>
                    </a:cubicBezTo>
                    <a:cubicBezTo>
                      <a:pt x="12697" y="5667"/>
                      <a:pt x="12474" y="6440"/>
                      <a:pt x="12069" y="7021"/>
                    </a:cubicBezTo>
                    <a:cubicBezTo>
                      <a:pt x="11664" y="7602"/>
                      <a:pt x="11125" y="7923"/>
                      <a:pt x="10553" y="7923"/>
                    </a:cubicBezTo>
                    <a:cubicBezTo>
                      <a:pt x="9981" y="7923"/>
                      <a:pt x="9442" y="7602"/>
                      <a:pt x="9038" y="7021"/>
                    </a:cubicBezTo>
                    <a:cubicBezTo>
                      <a:pt x="8633" y="6440"/>
                      <a:pt x="8410" y="5667"/>
                      <a:pt x="8410" y="4845"/>
                    </a:cubicBezTo>
                    <a:cubicBezTo>
                      <a:pt x="8410" y="4024"/>
                      <a:pt x="8633" y="3251"/>
                      <a:pt x="9038" y="2670"/>
                    </a:cubicBezTo>
                    <a:cubicBezTo>
                      <a:pt x="9442" y="2089"/>
                      <a:pt x="9981" y="1768"/>
                      <a:pt x="10553" y="1768"/>
                    </a:cubicBezTo>
                    <a:close/>
                    <a:moveTo>
                      <a:pt x="3374" y="13677"/>
                    </a:moveTo>
                    <a:cubicBezTo>
                      <a:pt x="3947" y="13677"/>
                      <a:pt x="4485" y="13998"/>
                      <a:pt x="4890" y="14579"/>
                    </a:cubicBezTo>
                    <a:cubicBezTo>
                      <a:pt x="5725" y="15778"/>
                      <a:pt x="5725" y="17731"/>
                      <a:pt x="4890" y="18930"/>
                    </a:cubicBezTo>
                    <a:cubicBezTo>
                      <a:pt x="4485" y="19511"/>
                      <a:pt x="3947" y="19832"/>
                      <a:pt x="3374" y="19832"/>
                    </a:cubicBezTo>
                    <a:cubicBezTo>
                      <a:pt x="2802" y="19832"/>
                      <a:pt x="2263" y="19511"/>
                      <a:pt x="1859" y="18930"/>
                    </a:cubicBezTo>
                    <a:cubicBezTo>
                      <a:pt x="1023" y="17731"/>
                      <a:pt x="1023" y="15778"/>
                      <a:pt x="1859" y="14579"/>
                    </a:cubicBezTo>
                    <a:cubicBezTo>
                      <a:pt x="2263" y="13998"/>
                      <a:pt x="2802" y="13677"/>
                      <a:pt x="3374" y="13677"/>
                    </a:cubicBezTo>
                    <a:close/>
                    <a:moveTo>
                      <a:pt x="17573" y="13677"/>
                    </a:moveTo>
                    <a:cubicBezTo>
                      <a:pt x="18145" y="13677"/>
                      <a:pt x="18684" y="13998"/>
                      <a:pt x="19089" y="14579"/>
                    </a:cubicBezTo>
                    <a:cubicBezTo>
                      <a:pt x="19924" y="15778"/>
                      <a:pt x="19924" y="17731"/>
                      <a:pt x="19089" y="18930"/>
                    </a:cubicBezTo>
                    <a:cubicBezTo>
                      <a:pt x="18684" y="19511"/>
                      <a:pt x="18145" y="19832"/>
                      <a:pt x="17573" y="19832"/>
                    </a:cubicBezTo>
                    <a:cubicBezTo>
                      <a:pt x="17000" y="19832"/>
                      <a:pt x="16462" y="19511"/>
                      <a:pt x="16057" y="18930"/>
                    </a:cubicBezTo>
                    <a:cubicBezTo>
                      <a:pt x="15222" y="17731"/>
                      <a:pt x="15222" y="15778"/>
                      <a:pt x="16057" y="14579"/>
                    </a:cubicBezTo>
                    <a:cubicBezTo>
                      <a:pt x="16462" y="13998"/>
                      <a:pt x="17000" y="13677"/>
                      <a:pt x="17573" y="136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09" name="组合 135"/>
          <p:cNvGrpSpPr>
            <a:grpSpLocks/>
          </p:cNvGrpSpPr>
          <p:nvPr/>
        </p:nvGrpSpPr>
        <p:grpSpPr bwMode="auto">
          <a:xfrm>
            <a:off x="7623573" y="2127647"/>
            <a:ext cx="1383506" cy="1413272"/>
            <a:chOff x="19753613" y="5911853"/>
            <a:chExt cx="3253428" cy="3253428"/>
          </a:xfrm>
        </p:grpSpPr>
        <p:sp>
          <p:nvSpPr>
            <p:cNvPr id="137" name="Shape 3351"/>
            <p:cNvSpPr/>
            <p:nvPr/>
          </p:nvSpPr>
          <p:spPr>
            <a:xfrm>
              <a:off x="20159591" y="6317504"/>
              <a:ext cx="2441471" cy="244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Shape 3367"/>
            <p:cNvSpPr/>
            <p:nvPr/>
          </p:nvSpPr>
          <p:spPr>
            <a:xfrm>
              <a:off x="19753613" y="5911853"/>
              <a:ext cx="3253428" cy="325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>
                <a:schemeClr val="accent5"/>
              </a:solidFill>
              <a:miter lim="400000"/>
            </a:ln>
          </p:spPr>
          <p:txBody>
            <a:bodyPr lIns="0" tIns="0" rIns="0" bIns="0" anchor="ctr"/>
            <a:lstStyle/>
            <a:p>
              <a:pPr>
                <a:defRPr sz="3200"/>
              </a:pPr>
              <a:endParaRPr sz="2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9436" name="Group 3412"/>
            <p:cNvGrpSpPr>
              <a:grpSpLocks/>
            </p:cNvGrpSpPr>
            <p:nvPr/>
          </p:nvGrpSpPr>
          <p:grpSpPr bwMode="auto">
            <a:xfrm>
              <a:off x="20793873" y="6682040"/>
              <a:ext cx="1020433" cy="1654345"/>
              <a:chOff x="256464" y="109"/>
              <a:chExt cx="1020432" cy="1654343"/>
            </a:xfrm>
          </p:grpSpPr>
          <p:sp>
            <p:nvSpPr>
              <p:cNvPr id="59437" name="Shape 3410"/>
              <p:cNvSpPr>
                <a:spLocks noChangeArrowheads="1"/>
              </p:cNvSpPr>
              <p:nvPr/>
            </p:nvSpPr>
            <p:spPr bwMode="auto">
              <a:xfrm>
                <a:off x="256464" y="1112437"/>
                <a:ext cx="1019783" cy="542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75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成 功</a:t>
                </a:r>
                <a:endParaRPr lang="zh-CN" altLang="zh-CN" sz="1275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Shape 3411"/>
              <p:cNvSpPr/>
              <p:nvPr/>
            </p:nvSpPr>
            <p:spPr>
              <a:xfrm>
                <a:off x="257750" y="109"/>
                <a:ext cx="1019146" cy="1019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8" h="21258" extrusionOk="0">
                    <a:moveTo>
                      <a:pt x="5765" y="18592"/>
                    </a:moveTo>
                    <a:cubicBezTo>
                      <a:pt x="5942" y="18679"/>
                      <a:pt x="6029" y="18769"/>
                      <a:pt x="6206" y="18856"/>
                    </a:cubicBezTo>
                    <a:cubicBezTo>
                      <a:pt x="6029" y="19033"/>
                      <a:pt x="5852" y="19301"/>
                      <a:pt x="5674" y="19477"/>
                    </a:cubicBezTo>
                    <a:cubicBezTo>
                      <a:pt x="3639" y="21514"/>
                      <a:pt x="12" y="21246"/>
                      <a:pt x="12" y="21246"/>
                    </a:cubicBezTo>
                    <a:cubicBezTo>
                      <a:pt x="12" y="21246"/>
                      <a:pt x="-256" y="17619"/>
                      <a:pt x="1779" y="15583"/>
                    </a:cubicBezTo>
                    <a:cubicBezTo>
                      <a:pt x="1957" y="15406"/>
                      <a:pt x="2225" y="15229"/>
                      <a:pt x="2402" y="15051"/>
                    </a:cubicBezTo>
                    <a:cubicBezTo>
                      <a:pt x="2489" y="15229"/>
                      <a:pt x="2575" y="15316"/>
                      <a:pt x="2666" y="15493"/>
                    </a:cubicBezTo>
                    <a:cubicBezTo>
                      <a:pt x="1339" y="17173"/>
                      <a:pt x="1516" y="19742"/>
                      <a:pt x="1516" y="19742"/>
                    </a:cubicBezTo>
                    <a:cubicBezTo>
                      <a:pt x="1516" y="19742"/>
                      <a:pt x="4084" y="19919"/>
                      <a:pt x="5765" y="18592"/>
                    </a:cubicBezTo>
                    <a:cubicBezTo>
                      <a:pt x="5765" y="18592"/>
                      <a:pt x="5765" y="18592"/>
                      <a:pt x="5765" y="18592"/>
                    </a:cubicBezTo>
                    <a:close/>
                    <a:moveTo>
                      <a:pt x="15059" y="7967"/>
                    </a:moveTo>
                    <a:cubicBezTo>
                      <a:pt x="14086" y="7967"/>
                      <a:pt x="13291" y="7171"/>
                      <a:pt x="13291" y="6199"/>
                    </a:cubicBezTo>
                    <a:cubicBezTo>
                      <a:pt x="13291" y="5222"/>
                      <a:pt x="14086" y="4426"/>
                      <a:pt x="15059" y="4426"/>
                    </a:cubicBezTo>
                    <a:cubicBezTo>
                      <a:pt x="16036" y="4426"/>
                      <a:pt x="16831" y="5222"/>
                      <a:pt x="16831" y="6199"/>
                    </a:cubicBezTo>
                    <a:cubicBezTo>
                      <a:pt x="16831" y="7171"/>
                      <a:pt x="16036" y="7967"/>
                      <a:pt x="15059" y="7967"/>
                    </a:cubicBezTo>
                    <a:cubicBezTo>
                      <a:pt x="15059" y="7967"/>
                      <a:pt x="15059" y="7967"/>
                      <a:pt x="15059" y="7967"/>
                    </a:cubicBezTo>
                    <a:close/>
                    <a:moveTo>
                      <a:pt x="21258" y="1"/>
                    </a:moveTo>
                    <a:cubicBezTo>
                      <a:pt x="21258" y="1"/>
                      <a:pt x="18068" y="-86"/>
                      <a:pt x="14882" y="1505"/>
                    </a:cubicBezTo>
                    <a:cubicBezTo>
                      <a:pt x="13909" y="1950"/>
                      <a:pt x="12846" y="2659"/>
                      <a:pt x="11960" y="3541"/>
                    </a:cubicBezTo>
                    <a:cubicBezTo>
                      <a:pt x="10529" y="4976"/>
                      <a:pt x="8307" y="7608"/>
                      <a:pt x="6556" y="9739"/>
                    </a:cubicBezTo>
                    <a:lnTo>
                      <a:pt x="2666" y="9739"/>
                    </a:lnTo>
                    <a:lnTo>
                      <a:pt x="894" y="12393"/>
                    </a:lnTo>
                    <a:lnTo>
                      <a:pt x="3898" y="13205"/>
                    </a:lnTo>
                    <a:cubicBezTo>
                      <a:pt x="3907" y="13314"/>
                      <a:pt x="3937" y="13465"/>
                      <a:pt x="4019" y="13671"/>
                    </a:cubicBezTo>
                    <a:lnTo>
                      <a:pt x="3552" y="14697"/>
                    </a:lnTo>
                    <a:cubicBezTo>
                      <a:pt x="3552" y="14697"/>
                      <a:pt x="3375" y="15051"/>
                      <a:pt x="4702" y="16465"/>
                    </a:cubicBezTo>
                    <a:cubicBezTo>
                      <a:pt x="6119" y="17883"/>
                      <a:pt x="6561" y="17706"/>
                      <a:pt x="6561" y="17706"/>
                    </a:cubicBezTo>
                    <a:lnTo>
                      <a:pt x="7663" y="17204"/>
                    </a:lnTo>
                    <a:cubicBezTo>
                      <a:pt x="7827" y="17256"/>
                      <a:pt x="7948" y="17274"/>
                      <a:pt x="8030" y="17274"/>
                    </a:cubicBezTo>
                    <a:lnTo>
                      <a:pt x="8864" y="20360"/>
                    </a:lnTo>
                    <a:lnTo>
                      <a:pt x="11519" y="18592"/>
                    </a:lnTo>
                    <a:lnTo>
                      <a:pt x="11519" y="14580"/>
                    </a:lnTo>
                    <a:cubicBezTo>
                      <a:pt x="13663" y="12847"/>
                      <a:pt x="16295" y="10669"/>
                      <a:pt x="17718" y="9294"/>
                    </a:cubicBezTo>
                    <a:cubicBezTo>
                      <a:pt x="18603" y="8412"/>
                      <a:pt x="19308" y="7349"/>
                      <a:pt x="19840" y="6376"/>
                    </a:cubicBezTo>
                    <a:cubicBezTo>
                      <a:pt x="21344" y="3186"/>
                      <a:pt x="21258" y="1"/>
                      <a:pt x="21258" y="1"/>
                    </a:cubicBezTo>
                    <a:cubicBezTo>
                      <a:pt x="21258" y="1"/>
                      <a:pt x="21258" y="1"/>
                      <a:pt x="212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10" name="组合 141"/>
          <p:cNvGrpSpPr>
            <a:grpSpLocks/>
          </p:cNvGrpSpPr>
          <p:nvPr/>
        </p:nvGrpSpPr>
        <p:grpSpPr bwMode="auto">
          <a:xfrm>
            <a:off x="284560" y="2127647"/>
            <a:ext cx="1383506" cy="1413272"/>
            <a:chOff x="2497922" y="5911853"/>
            <a:chExt cx="3253429" cy="3253428"/>
          </a:xfrm>
        </p:grpSpPr>
        <p:sp>
          <p:nvSpPr>
            <p:cNvPr id="59430" name="Shape 3363"/>
            <p:cNvSpPr>
              <a:spLocks noChangeArrowheads="1"/>
            </p:cNvSpPr>
            <p:nvPr/>
          </p:nvSpPr>
          <p:spPr bwMode="auto">
            <a:xfrm>
              <a:off x="2497922" y="5911853"/>
              <a:ext cx="3253429" cy="3253428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0F0"/>
            </a:solidFill>
            <a:ln w="88900">
              <a:solidFill>
                <a:srgbClr val="66FFFF"/>
              </a:solidFill>
              <a:miter lim="400000"/>
              <a:headEnd/>
              <a:tailEnd/>
            </a:ln>
          </p:spPr>
          <p:txBody>
            <a:bodyPr/>
            <a:lstStyle/>
            <a:p>
              <a:endParaRPr lang="zh-CN" altLang="en-US" sz="1013"/>
            </a:p>
          </p:txBody>
        </p:sp>
        <p:grpSp>
          <p:nvGrpSpPr>
            <p:cNvPr id="59431" name="Group 3415"/>
            <p:cNvGrpSpPr>
              <a:grpSpLocks/>
            </p:cNvGrpSpPr>
            <p:nvPr/>
          </p:nvGrpSpPr>
          <p:grpSpPr bwMode="auto">
            <a:xfrm>
              <a:off x="3105215" y="6687522"/>
              <a:ext cx="2114538" cy="1716256"/>
              <a:chOff x="88647" y="-55"/>
              <a:chExt cx="2114537" cy="1716255"/>
            </a:xfrm>
          </p:grpSpPr>
          <p:sp>
            <p:nvSpPr>
              <p:cNvPr id="59432" name="Shape 3413"/>
              <p:cNvSpPr>
                <a:spLocks noChangeArrowheads="1"/>
              </p:cNvSpPr>
              <p:nvPr/>
            </p:nvSpPr>
            <p:spPr bwMode="auto">
              <a:xfrm>
                <a:off x="88647" y="1078534"/>
                <a:ext cx="2114537" cy="637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社交媒体</a:t>
                </a:r>
                <a:endParaRPr lang="zh-CN" altLang="zh-CN" sz="15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Shape 3414"/>
              <p:cNvSpPr/>
              <p:nvPr/>
            </p:nvSpPr>
            <p:spPr>
              <a:xfrm>
                <a:off x="475300" y="-55"/>
                <a:ext cx="1164738" cy="1000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0" extrusionOk="0">
                    <a:moveTo>
                      <a:pt x="18514" y="15637"/>
                    </a:moveTo>
                    <a:cubicBezTo>
                      <a:pt x="15372" y="12845"/>
                      <a:pt x="12286" y="11252"/>
                      <a:pt x="9257" y="10859"/>
                    </a:cubicBezTo>
                    <a:lnTo>
                      <a:pt x="9257" y="7076"/>
                    </a:lnTo>
                    <a:cubicBezTo>
                      <a:pt x="12262" y="6693"/>
                      <a:pt x="15348" y="5091"/>
                      <a:pt x="18514" y="2270"/>
                    </a:cubicBezTo>
                    <a:cubicBezTo>
                      <a:pt x="18514" y="2270"/>
                      <a:pt x="18514" y="15637"/>
                      <a:pt x="18514" y="15637"/>
                    </a:cubicBezTo>
                    <a:close/>
                    <a:moveTo>
                      <a:pt x="21147" y="7700"/>
                    </a:moveTo>
                    <a:cubicBezTo>
                      <a:pt x="20846" y="7350"/>
                      <a:pt x="20483" y="7174"/>
                      <a:pt x="20057" y="7174"/>
                    </a:cubicBezTo>
                    <a:lnTo>
                      <a:pt x="20057" y="1794"/>
                    </a:lnTo>
                    <a:cubicBezTo>
                      <a:pt x="20057" y="1307"/>
                      <a:pt x="19905" y="888"/>
                      <a:pt x="19599" y="532"/>
                    </a:cubicBezTo>
                    <a:cubicBezTo>
                      <a:pt x="19294" y="177"/>
                      <a:pt x="18931" y="0"/>
                      <a:pt x="18514" y="0"/>
                    </a:cubicBezTo>
                    <a:cubicBezTo>
                      <a:pt x="14809" y="3588"/>
                      <a:pt x="11209" y="5380"/>
                      <a:pt x="7714" y="5380"/>
                    </a:cubicBezTo>
                    <a:lnTo>
                      <a:pt x="1929" y="5380"/>
                    </a:lnTo>
                    <a:cubicBezTo>
                      <a:pt x="1399" y="5380"/>
                      <a:pt x="944" y="5601"/>
                      <a:pt x="567" y="6039"/>
                    </a:cubicBezTo>
                    <a:cubicBezTo>
                      <a:pt x="189" y="6479"/>
                      <a:pt x="0" y="7006"/>
                      <a:pt x="0" y="7623"/>
                    </a:cubicBezTo>
                    <a:lnTo>
                      <a:pt x="0" y="10313"/>
                    </a:lnTo>
                    <a:cubicBezTo>
                      <a:pt x="0" y="10930"/>
                      <a:pt x="189" y="11458"/>
                      <a:pt x="567" y="11896"/>
                    </a:cubicBezTo>
                    <a:cubicBezTo>
                      <a:pt x="944" y="12335"/>
                      <a:pt x="1398" y="12556"/>
                      <a:pt x="1928" y="12556"/>
                    </a:cubicBezTo>
                    <a:lnTo>
                      <a:pt x="3399" y="12556"/>
                    </a:lnTo>
                    <a:cubicBezTo>
                      <a:pt x="3262" y="13060"/>
                      <a:pt x="3174" y="13576"/>
                      <a:pt x="3134" y="14103"/>
                    </a:cubicBezTo>
                    <a:cubicBezTo>
                      <a:pt x="3094" y="14631"/>
                      <a:pt x="3080" y="15091"/>
                      <a:pt x="3092" y="15484"/>
                    </a:cubicBezTo>
                    <a:cubicBezTo>
                      <a:pt x="3104" y="15876"/>
                      <a:pt x="3164" y="16348"/>
                      <a:pt x="3273" y="16899"/>
                    </a:cubicBezTo>
                    <a:cubicBezTo>
                      <a:pt x="3381" y="17450"/>
                      <a:pt x="3473" y="17865"/>
                      <a:pt x="3550" y="18146"/>
                    </a:cubicBezTo>
                    <a:cubicBezTo>
                      <a:pt x="3626" y="18427"/>
                      <a:pt x="3754" y="18867"/>
                      <a:pt x="3936" y="19470"/>
                    </a:cubicBezTo>
                    <a:cubicBezTo>
                      <a:pt x="4116" y="20072"/>
                      <a:pt x="4235" y="20481"/>
                      <a:pt x="4291" y="20696"/>
                    </a:cubicBezTo>
                    <a:cubicBezTo>
                      <a:pt x="4660" y="21089"/>
                      <a:pt x="5191" y="21348"/>
                      <a:pt x="5882" y="21474"/>
                    </a:cubicBezTo>
                    <a:cubicBezTo>
                      <a:pt x="6573" y="21600"/>
                      <a:pt x="7250" y="21546"/>
                      <a:pt x="7913" y="21313"/>
                    </a:cubicBezTo>
                    <a:cubicBezTo>
                      <a:pt x="8576" y="21079"/>
                      <a:pt x="9024" y="20691"/>
                      <a:pt x="9257" y="20150"/>
                    </a:cubicBezTo>
                    <a:cubicBezTo>
                      <a:pt x="8952" y="19869"/>
                      <a:pt x="8705" y="19633"/>
                      <a:pt x="8516" y="19442"/>
                    </a:cubicBezTo>
                    <a:cubicBezTo>
                      <a:pt x="8327" y="19250"/>
                      <a:pt x="8134" y="19017"/>
                      <a:pt x="7937" y="18741"/>
                    </a:cubicBezTo>
                    <a:cubicBezTo>
                      <a:pt x="7740" y="18466"/>
                      <a:pt x="7606" y="18209"/>
                      <a:pt x="7533" y="17971"/>
                    </a:cubicBezTo>
                    <a:cubicBezTo>
                      <a:pt x="7461" y="17733"/>
                      <a:pt x="7437" y="17462"/>
                      <a:pt x="7461" y="17158"/>
                    </a:cubicBezTo>
                    <a:cubicBezTo>
                      <a:pt x="7485" y="16854"/>
                      <a:pt x="7578" y="16549"/>
                      <a:pt x="7738" y="16240"/>
                    </a:cubicBezTo>
                    <a:cubicBezTo>
                      <a:pt x="7433" y="15876"/>
                      <a:pt x="7272" y="15443"/>
                      <a:pt x="7257" y="14944"/>
                    </a:cubicBezTo>
                    <a:cubicBezTo>
                      <a:pt x="7241" y="14444"/>
                      <a:pt x="7365" y="13975"/>
                      <a:pt x="7630" y="13536"/>
                    </a:cubicBezTo>
                    <a:cubicBezTo>
                      <a:pt x="7895" y="13097"/>
                      <a:pt x="8260" y="12789"/>
                      <a:pt x="8726" y="12611"/>
                    </a:cubicBezTo>
                    <a:cubicBezTo>
                      <a:pt x="11901" y="12919"/>
                      <a:pt x="15163" y="14694"/>
                      <a:pt x="18514" y="17936"/>
                    </a:cubicBezTo>
                    <a:cubicBezTo>
                      <a:pt x="18931" y="17936"/>
                      <a:pt x="19294" y="17758"/>
                      <a:pt x="19599" y="17403"/>
                    </a:cubicBezTo>
                    <a:cubicBezTo>
                      <a:pt x="19905" y="17048"/>
                      <a:pt x="20057" y="16627"/>
                      <a:pt x="20057" y="16142"/>
                    </a:cubicBezTo>
                    <a:lnTo>
                      <a:pt x="20057" y="10762"/>
                    </a:lnTo>
                    <a:cubicBezTo>
                      <a:pt x="20483" y="10762"/>
                      <a:pt x="20846" y="10586"/>
                      <a:pt x="21147" y="10236"/>
                    </a:cubicBezTo>
                    <a:cubicBezTo>
                      <a:pt x="21449" y="9886"/>
                      <a:pt x="21600" y="9464"/>
                      <a:pt x="21600" y="8968"/>
                    </a:cubicBezTo>
                    <a:cubicBezTo>
                      <a:pt x="21600" y="8472"/>
                      <a:pt x="21449" y="8050"/>
                      <a:pt x="21147" y="7700"/>
                    </a:cubicBezTo>
                    <a:cubicBezTo>
                      <a:pt x="21147" y="7700"/>
                      <a:pt x="21147" y="7700"/>
                      <a:pt x="21147" y="77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pPr defTabSz="18621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微软雅黑" panose="020B0503020204020204" pitchFamily="34" charset="-122"/>
                  <a:cs typeface="Gill San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9411" name="组合 146"/>
          <p:cNvGrpSpPr>
            <a:grpSpLocks/>
          </p:cNvGrpSpPr>
          <p:nvPr/>
        </p:nvGrpSpPr>
        <p:grpSpPr bwMode="auto">
          <a:xfrm>
            <a:off x="2137172" y="2309813"/>
            <a:ext cx="1027509" cy="1048941"/>
            <a:chOff x="6854080" y="6330555"/>
            <a:chExt cx="2416023" cy="2416023"/>
          </a:xfrm>
        </p:grpSpPr>
        <p:sp>
          <p:nvSpPr>
            <p:cNvPr id="59426" name="Shape 3350"/>
            <p:cNvSpPr>
              <a:spLocks noChangeArrowheads="1"/>
            </p:cNvSpPr>
            <p:nvPr/>
          </p:nvSpPr>
          <p:spPr bwMode="auto">
            <a:xfrm>
              <a:off x="7115667" y="6574187"/>
              <a:ext cx="1928760" cy="192876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27" name="Shape 3361"/>
            <p:cNvSpPr>
              <a:spLocks noChangeArrowheads="1"/>
            </p:cNvSpPr>
            <p:nvPr/>
          </p:nvSpPr>
          <p:spPr bwMode="auto">
            <a:xfrm>
              <a:off x="6854080" y="6330555"/>
              <a:ext cx="2416023" cy="2416023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28" name="Shape 3395"/>
            <p:cNvSpPr>
              <a:spLocks noChangeArrowheads="1"/>
            </p:cNvSpPr>
            <p:nvPr/>
          </p:nvSpPr>
          <p:spPr bwMode="auto">
            <a:xfrm>
              <a:off x="7572250" y="7748732"/>
              <a:ext cx="1125770" cy="47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25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微 信</a:t>
              </a:r>
              <a:endParaRPr lang="zh-CN" altLang="zh-CN" sz="1125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429" name="Freeform 5"/>
            <p:cNvSpPr>
              <a:spLocks noEditPoints="1" noChangeArrowheads="1"/>
            </p:cNvSpPr>
            <p:nvPr/>
          </p:nvSpPr>
          <p:spPr bwMode="auto">
            <a:xfrm>
              <a:off x="7612006" y="6999321"/>
              <a:ext cx="880192" cy="717462"/>
            </a:xfrm>
            <a:custGeom>
              <a:avLst/>
              <a:gdLst>
                <a:gd name="T0" fmla="*/ 2147483646 w 2926"/>
                <a:gd name="T1" fmla="*/ 2147483646 h 2384"/>
                <a:gd name="T2" fmla="*/ 2147483646 w 2926"/>
                <a:gd name="T3" fmla="*/ 2147483646 h 2384"/>
                <a:gd name="T4" fmla="*/ 2147483646 w 2926"/>
                <a:gd name="T5" fmla="*/ 0 h 2384"/>
                <a:gd name="T6" fmla="*/ 0 w 2926"/>
                <a:gd name="T7" fmla="*/ 2147483646 h 2384"/>
                <a:gd name="T8" fmla="*/ 2147483646 w 2926"/>
                <a:gd name="T9" fmla="*/ 2147483646 h 2384"/>
                <a:gd name="T10" fmla="*/ 2147483646 w 2926"/>
                <a:gd name="T11" fmla="*/ 2147483646 h 2384"/>
                <a:gd name="T12" fmla="*/ 2147483646 w 2926"/>
                <a:gd name="T13" fmla="*/ 2147483646 h 2384"/>
                <a:gd name="T14" fmla="*/ 2147483646 w 2926"/>
                <a:gd name="T15" fmla="*/ 2147483646 h 2384"/>
                <a:gd name="T16" fmla="*/ 2147483646 w 2926"/>
                <a:gd name="T17" fmla="*/ 2147483646 h 2384"/>
                <a:gd name="T18" fmla="*/ 2147483646 w 2926"/>
                <a:gd name="T19" fmla="*/ 2147483646 h 2384"/>
                <a:gd name="T20" fmla="*/ 2147483646 w 2926"/>
                <a:gd name="T21" fmla="*/ 2147483646 h 2384"/>
                <a:gd name="T22" fmla="*/ 2147483646 w 2926"/>
                <a:gd name="T23" fmla="*/ 2147483646 h 2384"/>
                <a:gd name="T24" fmla="*/ 2147483646 w 2926"/>
                <a:gd name="T25" fmla="*/ 2147483646 h 2384"/>
                <a:gd name="T26" fmla="*/ 2147483646 w 2926"/>
                <a:gd name="T27" fmla="*/ 2147483646 h 2384"/>
                <a:gd name="T28" fmla="*/ 2147483646 w 2926"/>
                <a:gd name="T29" fmla="*/ 2147483646 h 2384"/>
                <a:gd name="T30" fmla="*/ 2147483646 w 2926"/>
                <a:gd name="T31" fmla="*/ 2147483646 h 2384"/>
                <a:gd name="T32" fmla="*/ 2147483646 w 2926"/>
                <a:gd name="T33" fmla="*/ 2147483646 h 2384"/>
                <a:gd name="T34" fmla="*/ 2147483646 w 2926"/>
                <a:gd name="T35" fmla="*/ 2147483646 h 2384"/>
                <a:gd name="T36" fmla="*/ 2147483646 w 2926"/>
                <a:gd name="T37" fmla="*/ 2147483646 h 2384"/>
                <a:gd name="T38" fmla="*/ 2147483646 w 2926"/>
                <a:gd name="T39" fmla="*/ 2147483646 h 2384"/>
                <a:gd name="T40" fmla="*/ 2147483646 w 2926"/>
                <a:gd name="T41" fmla="*/ 2147483646 h 2384"/>
                <a:gd name="T42" fmla="*/ 2147483646 w 2926"/>
                <a:gd name="T43" fmla="*/ 2147483646 h 2384"/>
                <a:gd name="T44" fmla="*/ 2147483646 w 2926"/>
                <a:gd name="T45" fmla="*/ 2147483646 h 2384"/>
                <a:gd name="T46" fmla="*/ 2147483646 w 2926"/>
                <a:gd name="T47" fmla="*/ 2147483646 h 2384"/>
                <a:gd name="T48" fmla="*/ 2147483646 w 2926"/>
                <a:gd name="T49" fmla="*/ 2147483646 h 2384"/>
                <a:gd name="T50" fmla="*/ 2147483646 w 2926"/>
                <a:gd name="T51" fmla="*/ 2147483646 h 2384"/>
                <a:gd name="T52" fmla="*/ 2147483646 w 2926"/>
                <a:gd name="T53" fmla="*/ 2147483646 h 2384"/>
                <a:gd name="T54" fmla="*/ 2147483646 w 2926"/>
                <a:gd name="T55" fmla="*/ 2147483646 h 2384"/>
                <a:gd name="T56" fmla="*/ 2147483646 w 2926"/>
                <a:gd name="T57" fmla="*/ 2147483646 h 2384"/>
                <a:gd name="T58" fmla="*/ 2147483646 w 2926"/>
                <a:gd name="T59" fmla="*/ 2147483646 h 2384"/>
                <a:gd name="T60" fmla="*/ 2147483646 w 2926"/>
                <a:gd name="T61" fmla="*/ 2147483646 h 2384"/>
                <a:gd name="T62" fmla="*/ 2147483646 w 2926"/>
                <a:gd name="T63" fmla="*/ 2147483646 h 2384"/>
                <a:gd name="T64" fmla="*/ 2147483646 w 2926"/>
                <a:gd name="T65" fmla="*/ 2147483646 h 2384"/>
                <a:gd name="T66" fmla="*/ 2147483646 w 2926"/>
                <a:gd name="T67" fmla="*/ 2147483646 h 2384"/>
                <a:gd name="T68" fmla="*/ 2147483646 w 2926"/>
                <a:gd name="T69" fmla="*/ 2147483646 h 2384"/>
                <a:gd name="T70" fmla="*/ 2147483646 w 2926"/>
                <a:gd name="T71" fmla="*/ 2147483646 h 2384"/>
                <a:gd name="T72" fmla="*/ 2147483646 w 2926"/>
                <a:gd name="T73" fmla="*/ 2147483646 h 2384"/>
                <a:gd name="T74" fmla="*/ 2147483646 w 2926"/>
                <a:gd name="T75" fmla="*/ 2147483646 h 2384"/>
                <a:gd name="T76" fmla="*/ 2147483646 w 2926"/>
                <a:gd name="T77" fmla="*/ 2147483646 h 2384"/>
                <a:gd name="T78" fmla="*/ 2147483646 w 2926"/>
                <a:gd name="T79" fmla="*/ 2147483646 h 2384"/>
                <a:gd name="T80" fmla="*/ 2147483646 w 2926"/>
                <a:gd name="T81" fmla="*/ 2147483646 h 238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26" h="2384">
                  <a:moveTo>
                    <a:pt x="1980" y="721"/>
                  </a:moveTo>
                  <a:cubicBezTo>
                    <a:pt x="2014" y="721"/>
                    <a:pt x="2047" y="724"/>
                    <a:pt x="2080" y="727"/>
                  </a:cubicBezTo>
                  <a:cubicBezTo>
                    <a:pt x="1991" y="310"/>
                    <a:pt x="1544" y="0"/>
                    <a:pt x="1035" y="0"/>
                  </a:cubicBezTo>
                  <a:cubicBezTo>
                    <a:pt x="466" y="0"/>
                    <a:pt x="0" y="388"/>
                    <a:pt x="0" y="881"/>
                  </a:cubicBezTo>
                  <a:cubicBezTo>
                    <a:pt x="0" y="1165"/>
                    <a:pt x="155" y="1399"/>
                    <a:pt x="414" y="1580"/>
                  </a:cubicBezTo>
                  <a:cubicBezTo>
                    <a:pt x="311" y="1892"/>
                    <a:pt x="311" y="1892"/>
                    <a:pt x="311" y="1892"/>
                  </a:cubicBezTo>
                  <a:cubicBezTo>
                    <a:pt x="673" y="1710"/>
                    <a:pt x="673" y="1710"/>
                    <a:pt x="673" y="1710"/>
                  </a:cubicBezTo>
                  <a:cubicBezTo>
                    <a:pt x="802" y="1736"/>
                    <a:pt x="906" y="1762"/>
                    <a:pt x="1035" y="1762"/>
                  </a:cubicBezTo>
                  <a:cubicBezTo>
                    <a:pt x="1068" y="1762"/>
                    <a:pt x="1100" y="1760"/>
                    <a:pt x="1132" y="1758"/>
                  </a:cubicBezTo>
                  <a:cubicBezTo>
                    <a:pt x="1112" y="1689"/>
                    <a:pt x="1100" y="1616"/>
                    <a:pt x="1100" y="1541"/>
                  </a:cubicBezTo>
                  <a:cubicBezTo>
                    <a:pt x="1100" y="1089"/>
                    <a:pt x="1489" y="721"/>
                    <a:pt x="1980" y="721"/>
                  </a:cubicBezTo>
                  <a:close/>
                  <a:moveTo>
                    <a:pt x="1424" y="441"/>
                  </a:moveTo>
                  <a:cubicBezTo>
                    <a:pt x="1502" y="441"/>
                    <a:pt x="1553" y="492"/>
                    <a:pt x="1553" y="570"/>
                  </a:cubicBezTo>
                  <a:cubicBezTo>
                    <a:pt x="1553" y="647"/>
                    <a:pt x="1502" y="699"/>
                    <a:pt x="1424" y="699"/>
                  </a:cubicBezTo>
                  <a:cubicBezTo>
                    <a:pt x="1346" y="699"/>
                    <a:pt x="1268" y="647"/>
                    <a:pt x="1268" y="570"/>
                  </a:cubicBezTo>
                  <a:cubicBezTo>
                    <a:pt x="1268" y="492"/>
                    <a:pt x="1346" y="441"/>
                    <a:pt x="1424" y="441"/>
                  </a:cubicBezTo>
                  <a:close/>
                  <a:moveTo>
                    <a:pt x="699" y="699"/>
                  </a:moveTo>
                  <a:cubicBezTo>
                    <a:pt x="621" y="699"/>
                    <a:pt x="543" y="647"/>
                    <a:pt x="543" y="570"/>
                  </a:cubicBezTo>
                  <a:cubicBezTo>
                    <a:pt x="543" y="492"/>
                    <a:pt x="621" y="441"/>
                    <a:pt x="699" y="441"/>
                  </a:cubicBezTo>
                  <a:cubicBezTo>
                    <a:pt x="776" y="441"/>
                    <a:pt x="828" y="492"/>
                    <a:pt x="828" y="570"/>
                  </a:cubicBezTo>
                  <a:cubicBezTo>
                    <a:pt x="828" y="647"/>
                    <a:pt x="776" y="699"/>
                    <a:pt x="699" y="699"/>
                  </a:cubicBezTo>
                  <a:close/>
                  <a:moveTo>
                    <a:pt x="2926" y="1529"/>
                  </a:moveTo>
                  <a:cubicBezTo>
                    <a:pt x="2926" y="1114"/>
                    <a:pt x="2511" y="777"/>
                    <a:pt x="2046" y="777"/>
                  </a:cubicBezTo>
                  <a:cubicBezTo>
                    <a:pt x="1553" y="777"/>
                    <a:pt x="1165" y="1114"/>
                    <a:pt x="1165" y="1529"/>
                  </a:cubicBezTo>
                  <a:cubicBezTo>
                    <a:pt x="1165" y="1943"/>
                    <a:pt x="1553" y="2280"/>
                    <a:pt x="2046" y="2280"/>
                  </a:cubicBezTo>
                  <a:cubicBezTo>
                    <a:pt x="2149" y="2280"/>
                    <a:pt x="2253" y="2254"/>
                    <a:pt x="2357" y="2228"/>
                  </a:cubicBezTo>
                  <a:cubicBezTo>
                    <a:pt x="2641" y="2384"/>
                    <a:pt x="2641" y="2384"/>
                    <a:pt x="2641" y="2384"/>
                  </a:cubicBezTo>
                  <a:cubicBezTo>
                    <a:pt x="2563" y="2125"/>
                    <a:pt x="2563" y="2125"/>
                    <a:pt x="2563" y="2125"/>
                  </a:cubicBezTo>
                  <a:cubicBezTo>
                    <a:pt x="2771" y="1969"/>
                    <a:pt x="2926" y="1762"/>
                    <a:pt x="2926" y="1529"/>
                  </a:cubicBezTo>
                  <a:close/>
                  <a:moveTo>
                    <a:pt x="1760" y="1399"/>
                  </a:moveTo>
                  <a:cubicBezTo>
                    <a:pt x="1709" y="1399"/>
                    <a:pt x="1657" y="1348"/>
                    <a:pt x="1657" y="1295"/>
                  </a:cubicBezTo>
                  <a:cubicBezTo>
                    <a:pt x="1657" y="1244"/>
                    <a:pt x="1709" y="1192"/>
                    <a:pt x="1760" y="1192"/>
                  </a:cubicBezTo>
                  <a:cubicBezTo>
                    <a:pt x="1839" y="1192"/>
                    <a:pt x="1890" y="1244"/>
                    <a:pt x="1890" y="1295"/>
                  </a:cubicBezTo>
                  <a:cubicBezTo>
                    <a:pt x="1890" y="1348"/>
                    <a:pt x="1839" y="1399"/>
                    <a:pt x="1760" y="1399"/>
                  </a:cubicBezTo>
                  <a:close/>
                  <a:moveTo>
                    <a:pt x="2330" y="1399"/>
                  </a:moveTo>
                  <a:cubicBezTo>
                    <a:pt x="2279" y="1399"/>
                    <a:pt x="2227" y="1348"/>
                    <a:pt x="2227" y="1295"/>
                  </a:cubicBezTo>
                  <a:cubicBezTo>
                    <a:pt x="2227" y="1244"/>
                    <a:pt x="2279" y="1192"/>
                    <a:pt x="2330" y="1192"/>
                  </a:cubicBezTo>
                  <a:cubicBezTo>
                    <a:pt x="2408" y="1192"/>
                    <a:pt x="2460" y="1244"/>
                    <a:pt x="2460" y="1295"/>
                  </a:cubicBezTo>
                  <a:cubicBezTo>
                    <a:pt x="2460" y="1348"/>
                    <a:pt x="2408" y="1399"/>
                    <a:pt x="2330" y="1399"/>
                  </a:cubicBezTo>
                  <a:close/>
                  <a:moveTo>
                    <a:pt x="2330" y="1399"/>
                  </a:moveTo>
                  <a:cubicBezTo>
                    <a:pt x="2330" y="1399"/>
                    <a:pt x="2330" y="1399"/>
                    <a:pt x="2330" y="13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59412" name="组合 151"/>
          <p:cNvGrpSpPr>
            <a:grpSpLocks/>
          </p:cNvGrpSpPr>
          <p:nvPr/>
        </p:nvGrpSpPr>
        <p:grpSpPr bwMode="auto">
          <a:xfrm>
            <a:off x="2137172" y="3627835"/>
            <a:ext cx="1027509" cy="1048940"/>
            <a:chOff x="6854080" y="9364595"/>
            <a:chExt cx="2416023" cy="2416023"/>
          </a:xfrm>
        </p:grpSpPr>
        <p:sp>
          <p:nvSpPr>
            <p:cNvPr id="59422" name="Shape 3349"/>
            <p:cNvSpPr>
              <a:spLocks noChangeArrowheads="1"/>
            </p:cNvSpPr>
            <p:nvPr/>
          </p:nvSpPr>
          <p:spPr bwMode="auto">
            <a:xfrm>
              <a:off x="7115667" y="9608227"/>
              <a:ext cx="1928760" cy="1928761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23" name="Shape 3362"/>
            <p:cNvSpPr>
              <a:spLocks noChangeArrowheads="1"/>
            </p:cNvSpPr>
            <p:nvPr/>
          </p:nvSpPr>
          <p:spPr bwMode="auto">
            <a:xfrm>
              <a:off x="6854080" y="9364595"/>
              <a:ext cx="2416023" cy="2416023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24" name="Shape 3416"/>
            <p:cNvSpPr>
              <a:spLocks noChangeArrowheads="1"/>
            </p:cNvSpPr>
            <p:nvPr/>
          </p:nvSpPr>
          <p:spPr bwMode="auto">
            <a:xfrm>
              <a:off x="7587498" y="10731007"/>
              <a:ext cx="1095271" cy="47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25" b="1">
                  <a:solidFill>
                    <a:srgbClr val="EEECE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微 博</a:t>
              </a:r>
              <a:endParaRPr lang="zh-CN" altLang="zh-CN" sz="1125" b="1">
                <a:solidFill>
                  <a:srgbClr val="EEECE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425" name="Freeform 9"/>
            <p:cNvSpPr>
              <a:spLocks noEditPoints="1" noChangeArrowheads="1"/>
            </p:cNvSpPr>
            <p:nvPr/>
          </p:nvSpPr>
          <p:spPr bwMode="auto">
            <a:xfrm>
              <a:off x="7646435" y="10023189"/>
              <a:ext cx="845763" cy="653415"/>
            </a:xfrm>
            <a:custGeom>
              <a:avLst/>
              <a:gdLst>
                <a:gd name="T0" fmla="*/ 2147483646 w 3470"/>
                <a:gd name="T1" fmla="*/ 2147483646 h 2680"/>
                <a:gd name="T2" fmla="*/ 2147483646 w 3470"/>
                <a:gd name="T3" fmla="*/ 2147483646 h 2680"/>
                <a:gd name="T4" fmla="*/ 2147483646 w 3470"/>
                <a:gd name="T5" fmla="*/ 2147483646 h 2680"/>
                <a:gd name="T6" fmla="*/ 2147483646 w 3470"/>
                <a:gd name="T7" fmla="*/ 2147483646 h 2680"/>
                <a:gd name="T8" fmla="*/ 2147483646 w 3470"/>
                <a:gd name="T9" fmla="*/ 2147483646 h 2680"/>
                <a:gd name="T10" fmla="*/ 2147483646 w 3470"/>
                <a:gd name="T11" fmla="*/ 2147483646 h 2680"/>
                <a:gd name="T12" fmla="*/ 2147483646 w 3470"/>
                <a:gd name="T13" fmla="*/ 2147483646 h 2680"/>
                <a:gd name="T14" fmla="*/ 2147483646 w 3470"/>
                <a:gd name="T15" fmla="*/ 2147483646 h 2680"/>
                <a:gd name="T16" fmla="*/ 2147483646 w 3470"/>
                <a:gd name="T17" fmla="*/ 2147483646 h 2680"/>
                <a:gd name="T18" fmla="*/ 2147483646 w 3470"/>
                <a:gd name="T19" fmla="*/ 2147483646 h 2680"/>
                <a:gd name="T20" fmla="*/ 2147483646 w 3470"/>
                <a:gd name="T21" fmla="*/ 2147483646 h 2680"/>
                <a:gd name="T22" fmla="*/ 2147483646 w 3470"/>
                <a:gd name="T23" fmla="*/ 2147483646 h 2680"/>
                <a:gd name="T24" fmla="*/ 2147483646 w 3470"/>
                <a:gd name="T25" fmla="*/ 2147483646 h 2680"/>
                <a:gd name="T26" fmla="*/ 2147483646 w 3470"/>
                <a:gd name="T27" fmla="*/ 2147483646 h 2680"/>
                <a:gd name="T28" fmla="*/ 2147483646 w 3470"/>
                <a:gd name="T29" fmla="*/ 2147483646 h 2680"/>
                <a:gd name="T30" fmla="*/ 2147483646 w 3470"/>
                <a:gd name="T31" fmla="*/ 2147483646 h 2680"/>
                <a:gd name="T32" fmla="*/ 2147483646 w 3470"/>
                <a:gd name="T33" fmla="*/ 2147483646 h 2680"/>
                <a:gd name="T34" fmla="*/ 2147483646 w 3470"/>
                <a:gd name="T35" fmla="*/ 2147483646 h 2680"/>
                <a:gd name="T36" fmla="*/ 2147483646 w 3470"/>
                <a:gd name="T37" fmla="*/ 2147483646 h 2680"/>
                <a:gd name="T38" fmla="*/ 2147483646 w 3470"/>
                <a:gd name="T39" fmla="*/ 2147483646 h 2680"/>
                <a:gd name="T40" fmla="*/ 2147483646 w 3470"/>
                <a:gd name="T41" fmla="*/ 2147483646 h 2680"/>
                <a:gd name="T42" fmla="*/ 2147483646 w 3470"/>
                <a:gd name="T43" fmla="*/ 2147483646 h 2680"/>
                <a:gd name="T44" fmla="*/ 2147483646 w 3470"/>
                <a:gd name="T45" fmla="*/ 2147483646 h 2680"/>
                <a:gd name="T46" fmla="*/ 2147483646 w 3470"/>
                <a:gd name="T47" fmla="*/ 2147483646 h 2680"/>
                <a:gd name="T48" fmla="*/ 2147483646 w 3470"/>
                <a:gd name="T49" fmla="*/ 2147483646 h 2680"/>
                <a:gd name="T50" fmla="*/ 2147483646 w 3470"/>
                <a:gd name="T51" fmla="*/ 2147483646 h 2680"/>
                <a:gd name="T52" fmla="*/ 2147483646 w 3470"/>
                <a:gd name="T53" fmla="*/ 2147483646 h 2680"/>
                <a:gd name="T54" fmla="*/ 2147483646 w 3470"/>
                <a:gd name="T55" fmla="*/ 2147483646 h 2680"/>
                <a:gd name="T56" fmla="*/ 2147483646 w 3470"/>
                <a:gd name="T57" fmla="*/ 2147483646 h 2680"/>
                <a:gd name="T58" fmla="*/ 2147483646 w 3470"/>
                <a:gd name="T59" fmla="*/ 2147483646 h 2680"/>
                <a:gd name="T60" fmla="*/ 2147483646 w 3470"/>
                <a:gd name="T61" fmla="*/ 2147483646 h 2680"/>
                <a:gd name="T62" fmla="*/ 2147483646 w 3470"/>
                <a:gd name="T63" fmla="*/ 2147483646 h 2680"/>
                <a:gd name="T64" fmla="*/ 2147483646 w 3470"/>
                <a:gd name="T65" fmla="*/ 2147483646 h 2680"/>
                <a:gd name="T66" fmla="*/ 2147483646 w 3470"/>
                <a:gd name="T67" fmla="*/ 2147483646 h 2680"/>
                <a:gd name="T68" fmla="*/ 2147483646 w 3470"/>
                <a:gd name="T69" fmla="*/ 2147483646 h 2680"/>
                <a:gd name="T70" fmla="*/ 2147483646 w 3470"/>
                <a:gd name="T71" fmla="*/ 2147483646 h 2680"/>
                <a:gd name="T72" fmla="*/ 2147483646 w 3470"/>
                <a:gd name="T73" fmla="*/ 2147483646 h 2680"/>
                <a:gd name="T74" fmla="*/ 2147483646 w 3470"/>
                <a:gd name="T75" fmla="*/ 2147483646 h 2680"/>
                <a:gd name="T76" fmla="*/ 2147483646 w 3470"/>
                <a:gd name="T77" fmla="*/ 2147483646 h 2680"/>
                <a:gd name="T78" fmla="*/ 2147483646 w 3470"/>
                <a:gd name="T79" fmla="*/ 2147483646 h 2680"/>
                <a:gd name="T80" fmla="*/ 2147483646 w 3470"/>
                <a:gd name="T81" fmla="*/ 2147483646 h 2680"/>
                <a:gd name="T82" fmla="*/ 2147483646 w 3470"/>
                <a:gd name="T83" fmla="*/ 2147483646 h 2680"/>
                <a:gd name="T84" fmla="*/ 2147483646 w 3470"/>
                <a:gd name="T85" fmla="*/ 2147483646 h 2680"/>
                <a:gd name="T86" fmla="*/ 2147483646 w 3470"/>
                <a:gd name="T87" fmla="*/ 2147483646 h 2680"/>
                <a:gd name="T88" fmla="*/ 2147483646 w 3470"/>
                <a:gd name="T89" fmla="*/ 2147483646 h 2680"/>
                <a:gd name="T90" fmla="*/ 2147483646 w 3470"/>
                <a:gd name="T91" fmla="*/ 2147483646 h 2680"/>
                <a:gd name="T92" fmla="*/ 2147483646 w 3470"/>
                <a:gd name="T93" fmla="*/ 2147483646 h 2680"/>
                <a:gd name="T94" fmla="*/ 2147483646 w 3470"/>
                <a:gd name="T95" fmla="*/ 2147483646 h 2680"/>
                <a:gd name="T96" fmla="*/ 2147483646 w 3470"/>
                <a:gd name="T97" fmla="*/ 2147483646 h 2680"/>
                <a:gd name="T98" fmla="*/ 2147483646 w 3470"/>
                <a:gd name="T99" fmla="*/ 2147483646 h 2680"/>
                <a:gd name="T100" fmla="*/ 2147483646 w 3470"/>
                <a:gd name="T101" fmla="*/ 2147483646 h 2680"/>
                <a:gd name="T102" fmla="*/ 2147483646 w 3470"/>
                <a:gd name="T103" fmla="*/ 2147483646 h 2680"/>
                <a:gd name="T104" fmla="*/ 2147483646 w 3470"/>
                <a:gd name="T105" fmla="*/ 2147483646 h 2680"/>
                <a:gd name="T106" fmla="*/ 2147483646 w 3470"/>
                <a:gd name="T107" fmla="*/ 2147483646 h 2680"/>
                <a:gd name="T108" fmla="*/ 2147483646 w 3470"/>
                <a:gd name="T109" fmla="*/ 2147483646 h 26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70" h="2680">
                  <a:moveTo>
                    <a:pt x="2462" y="1298"/>
                  </a:moveTo>
                  <a:cubicBezTo>
                    <a:pt x="2334" y="1274"/>
                    <a:pt x="2396" y="1205"/>
                    <a:pt x="2396" y="1205"/>
                  </a:cubicBezTo>
                  <a:cubicBezTo>
                    <a:pt x="2396" y="1205"/>
                    <a:pt x="2521" y="1000"/>
                    <a:pt x="2372" y="850"/>
                  </a:cubicBezTo>
                  <a:cubicBezTo>
                    <a:pt x="2187" y="665"/>
                    <a:pt x="1737" y="874"/>
                    <a:pt x="1737" y="874"/>
                  </a:cubicBezTo>
                  <a:cubicBezTo>
                    <a:pt x="1565" y="927"/>
                    <a:pt x="1610" y="849"/>
                    <a:pt x="1635" y="717"/>
                  </a:cubicBezTo>
                  <a:cubicBezTo>
                    <a:pt x="1635" y="561"/>
                    <a:pt x="1581" y="298"/>
                    <a:pt x="1124" y="454"/>
                  </a:cubicBezTo>
                  <a:cubicBezTo>
                    <a:pt x="666" y="610"/>
                    <a:pt x="274" y="1158"/>
                    <a:pt x="274" y="1158"/>
                  </a:cubicBezTo>
                  <a:cubicBezTo>
                    <a:pt x="0" y="1523"/>
                    <a:pt x="37" y="1804"/>
                    <a:pt x="37" y="1804"/>
                  </a:cubicBezTo>
                  <a:cubicBezTo>
                    <a:pt x="105" y="2426"/>
                    <a:pt x="765" y="2597"/>
                    <a:pt x="1279" y="2637"/>
                  </a:cubicBezTo>
                  <a:cubicBezTo>
                    <a:pt x="1820" y="2680"/>
                    <a:pt x="2549" y="2451"/>
                    <a:pt x="2771" y="1981"/>
                  </a:cubicBezTo>
                  <a:cubicBezTo>
                    <a:pt x="2992" y="1510"/>
                    <a:pt x="2590" y="1324"/>
                    <a:pt x="2462" y="1298"/>
                  </a:cubicBezTo>
                  <a:close/>
                  <a:moveTo>
                    <a:pt x="1319" y="2462"/>
                  </a:moveTo>
                  <a:cubicBezTo>
                    <a:pt x="783" y="2487"/>
                    <a:pt x="349" y="2218"/>
                    <a:pt x="349" y="1860"/>
                  </a:cubicBezTo>
                  <a:cubicBezTo>
                    <a:pt x="349" y="1501"/>
                    <a:pt x="783" y="1214"/>
                    <a:pt x="1319" y="1189"/>
                  </a:cubicBezTo>
                  <a:cubicBezTo>
                    <a:pt x="1856" y="1164"/>
                    <a:pt x="2291" y="1386"/>
                    <a:pt x="2291" y="1743"/>
                  </a:cubicBezTo>
                  <a:cubicBezTo>
                    <a:pt x="2291" y="2101"/>
                    <a:pt x="1856" y="2438"/>
                    <a:pt x="1319" y="2462"/>
                  </a:cubicBezTo>
                  <a:close/>
                  <a:moveTo>
                    <a:pt x="1212" y="1425"/>
                  </a:moveTo>
                  <a:cubicBezTo>
                    <a:pt x="672" y="1488"/>
                    <a:pt x="735" y="1994"/>
                    <a:pt x="735" y="1994"/>
                  </a:cubicBezTo>
                  <a:cubicBezTo>
                    <a:pt x="735" y="1994"/>
                    <a:pt x="729" y="2154"/>
                    <a:pt x="880" y="2235"/>
                  </a:cubicBezTo>
                  <a:cubicBezTo>
                    <a:pt x="1195" y="2406"/>
                    <a:pt x="1520" y="2303"/>
                    <a:pt x="1685" y="2091"/>
                  </a:cubicBezTo>
                  <a:cubicBezTo>
                    <a:pt x="1849" y="1879"/>
                    <a:pt x="1753" y="1362"/>
                    <a:pt x="1212" y="1425"/>
                  </a:cubicBezTo>
                  <a:close/>
                  <a:moveTo>
                    <a:pt x="1076" y="2135"/>
                  </a:moveTo>
                  <a:cubicBezTo>
                    <a:pt x="975" y="2147"/>
                    <a:pt x="894" y="2088"/>
                    <a:pt x="894" y="2004"/>
                  </a:cubicBezTo>
                  <a:cubicBezTo>
                    <a:pt x="894" y="1920"/>
                    <a:pt x="966" y="1832"/>
                    <a:pt x="1067" y="1822"/>
                  </a:cubicBezTo>
                  <a:cubicBezTo>
                    <a:pt x="1183" y="1811"/>
                    <a:pt x="1258" y="1877"/>
                    <a:pt x="1258" y="1962"/>
                  </a:cubicBezTo>
                  <a:cubicBezTo>
                    <a:pt x="1258" y="2046"/>
                    <a:pt x="1176" y="2123"/>
                    <a:pt x="1076" y="2135"/>
                  </a:cubicBezTo>
                  <a:close/>
                  <a:moveTo>
                    <a:pt x="1394" y="1864"/>
                  </a:moveTo>
                  <a:cubicBezTo>
                    <a:pt x="1360" y="1889"/>
                    <a:pt x="1318" y="1886"/>
                    <a:pt x="1300" y="1855"/>
                  </a:cubicBezTo>
                  <a:cubicBezTo>
                    <a:pt x="1281" y="1825"/>
                    <a:pt x="1288" y="1777"/>
                    <a:pt x="1323" y="1752"/>
                  </a:cubicBezTo>
                  <a:cubicBezTo>
                    <a:pt x="1363" y="1723"/>
                    <a:pt x="1404" y="1731"/>
                    <a:pt x="1422" y="1761"/>
                  </a:cubicBezTo>
                  <a:cubicBezTo>
                    <a:pt x="1440" y="1791"/>
                    <a:pt x="1428" y="1837"/>
                    <a:pt x="1394" y="1864"/>
                  </a:cubicBezTo>
                  <a:close/>
                  <a:moveTo>
                    <a:pt x="2725" y="1080"/>
                  </a:moveTo>
                  <a:cubicBezTo>
                    <a:pt x="2768" y="1080"/>
                    <a:pt x="2805" y="1047"/>
                    <a:pt x="2811" y="1005"/>
                  </a:cubicBezTo>
                  <a:cubicBezTo>
                    <a:pt x="2812" y="1002"/>
                    <a:pt x="2813" y="1000"/>
                    <a:pt x="2813" y="996"/>
                  </a:cubicBezTo>
                  <a:cubicBezTo>
                    <a:pt x="2878" y="403"/>
                    <a:pt x="2327" y="505"/>
                    <a:pt x="2327" y="505"/>
                  </a:cubicBezTo>
                  <a:cubicBezTo>
                    <a:pt x="2278" y="505"/>
                    <a:pt x="2239" y="545"/>
                    <a:pt x="2239" y="594"/>
                  </a:cubicBezTo>
                  <a:cubicBezTo>
                    <a:pt x="2239" y="643"/>
                    <a:pt x="2278" y="683"/>
                    <a:pt x="2327" y="683"/>
                  </a:cubicBezTo>
                  <a:cubicBezTo>
                    <a:pt x="2723" y="595"/>
                    <a:pt x="2636" y="991"/>
                    <a:pt x="2636" y="991"/>
                  </a:cubicBezTo>
                  <a:cubicBezTo>
                    <a:pt x="2636" y="1040"/>
                    <a:pt x="2676" y="1080"/>
                    <a:pt x="2725" y="1080"/>
                  </a:cubicBezTo>
                  <a:close/>
                  <a:moveTo>
                    <a:pt x="2660" y="45"/>
                  </a:moveTo>
                  <a:cubicBezTo>
                    <a:pt x="2470" y="0"/>
                    <a:pt x="2274" y="39"/>
                    <a:pt x="2219" y="49"/>
                  </a:cubicBezTo>
                  <a:cubicBezTo>
                    <a:pt x="2214" y="50"/>
                    <a:pt x="2210" y="54"/>
                    <a:pt x="2206" y="55"/>
                  </a:cubicBezTo>
                  <a:cubicBezTo>
                    <a:pt x="2205" y="55"/>
                    <a:pt x="2203" y="57"/>
                    <a:pt x="2203" y="57"/>
                  </a:cubicBezTo>
                  <a:cubicBezTo>
                    <a:pt x="2149" y="72"/>
                    <a:pt x="2110" y="122"/>
                    <a:pt x="2110" y="182"/>
                  </a:cubicBezTo>
                  <a:cubicBezTo>
                    <a:pt x="2110" y="252"/>
                    <a:pt x="2167" y="310"/>
                    <a:pt x="2238" y="310"/>
                  </a:cubicBezTo>
                  <a:cubicBezTo>
                    <a:pt x="2238" y="310"/>
                    <a:pt x="2308" y="301"/>
                    <a:pt x="2355" y="283"/>
                  </a:cubicBezTo>
                  <a:cubicBezTo>
                    <a:pt x="2401" y="264"/>
                    <a:pt x="2796" y="269"/>
                    <a:pt x="2993" y="598"/>
                  </a:cubicBezTo>
                  <a:cubicBezTo>
                    <a:pt x="3100" y="839"/>
                    <a:pt x="3040" y="1000"/>
                    <a:pt x="3032" y="1025"/>
                  </a:cubicBezTo>
                  <a:cubicBezTo>
                    <a:pt x="3032" y="1025"/>
                    <a:pt x="3007" y="1088"/>
                    <a:pt x="3007" y="1149"/>
                  </a:cubicBezTo>
                  <a:cubicBezTo>
                    <a:pt x="3007" y="1220"/>
                    <a:pt x="3064" y="1265"/>
                    <a:pt x="3135" y="1265"/>
                  </a:cubicBezTo>
                  <a:cubicBezTo>
                    <a:pt x="3194" y="1265"/>
                    <a:pt x="3244" y="1257"/>
                    <a:pt x="3259" y="1157"/>
                  </a:cubicBezTo>
                  <a:cubicBezTo>
                    <a:pt x="3259" y="1157"/>
                    <a:pt x="3259" y="1157"/>
                    <a:pt x="3259" y="1157"/>
                  </a:cubicBezTo>
                  <a:cubicBezTo>
                    <a:pt x="3470" y="455"/>
                    <a:pt x="3002" y="125"/>
                    <a:pt x="2660" y="45"/>
                  </a:cubicBezTo>
                  <a:close/>
                  <a:moveTo>
                    <a:pt x="2660" y="45"/>
                  </a:moveTo>
                  <a:cubicBezTo>
                    <a:pt x="2660" y="45"/>
                    <a:pt x="2660" y="45"/>
                    <a:pt x="2660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59413" name="组合 156"/>
          <p:cNvGrpSpPr>
            <a:grpSpLocks/>
          </p:cNvGrpSpPr>
          <p:nvPr/>
        </p:nvGrpSpPr>
        <p:grpSpPr bwMode="auto">
          <a:xfrm>
            <a:off x="3631407" y="2439591"/>
            <a:ext cx="773906" cy="790575"/>
            <a:chOff x="10366812" y="6628795"/>
            <a:chExt cx="1819544" cy="1819544"/>
          </a:xfrm>
        </p:grpSpPr>
        <p:sp>
          <p:nvSpPr>
            <p:cNvPr id="59419" name="Shape 3364"/>
            <p:cNvSpPr>
              <a:spLocks noChangeArrowheads="1"/>
            </p:cNvSpPr>
            <p:nvPr/>
          </p:nvSpPr>
          <p:spPr bwMode="auto">
            <a:xfrm>
              <a:off x="10366812" y="6628795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20" name="Shape 3389"/>
            <p:cNvSpPr>
              <a:spLocks noChangeArrowheads="1"/>
            </p:cNvSpPr>
            <p:nvPr/>
          </p:nvSpPr>
          <p:spPr bwMode="auto">
            <a:xfrm>
              <a:off x="10928045" y="7706293"/>
              <a:ext cx="948206" cy="35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朋友圈</a:t>
              </a:r>
              <a:endParaRPr lang="zh-CN" altLang="zh-CN" sz="82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421" name="Freeform 18"/>
            <p:cNvSpPr>
              <a:spLocks noEditPoints="1" noChangeArrowheads="1"/>
            </p:cNvSpPr>
            <p:nvPr/>
          </p:nvSpPr>
          <p:spPr bwMode="auto">
            <a:xfrm>
              <a:off x="10976119" y="7087328"/>
              <a:ext cx="566293" cy="559696"/>
            </a:xfrm>
            <a:custGeom>
              <a:avLst/>
              <a:gdLst>
                <a:gd name="T0" fmla="*/ 2147483646 w 3396"/>
                <a:gd name="T1" fmla="*/ 2147483646 h 3357"/>
                <a:gd name="T2" fmla="*/ 2147483646 w 3396"/>
                <a:gd name="T3" fmla="*/ 2147483646 h 3357"/>
                <a:gd name="T4" fmla="*/ 2147483646 w 3396"/>
                <a:gd name="T5" fmla="*/ 2147483646 h 3357"/>
                <a:gd name="T6" fmla="*/ 2147483646 w 3396"/>
                <a:gd name="T7" fmla="*/ 2147483646 h 3357"/>
                <a:gd name="T8" fmla="*/ 2147483646 w 3396"/>
                <a:gd name="T9" fmla="*/ 2147483646 h 3357"/>
                <a:gd name="T10" fmla="*/ 2147483646 w 3396"/>
                <a:gd name="T11" fmla="*/ 2147483646 h 3357"/>
                <a:gd name="T12" fmla="*/ 2147483646 w 3396"/>
                <a:gd name="T13" fmla="*/ 2147483646 h 3357"/>
                <a:gd name="T14" fmla="*/ 2147483646 w 3396"/>
                <a:gd name="T15" fmla="*/ 2147483646 h 3357"/>
                <a:gd name="T16" fmla="*/ 2147483646 w 3396"/>
                <a:gd name="T17" fmla="*/ 2147483646 h 3357"/>
                <a:gd name="T18" fmla="*/ 2147483646 w 3396"/>
                <a:gd name="T19" fmla="*/ 2147483646 h 3357"/>
                <a:gd name="T20" fmla="*/ 2147483646 w 3396"/>
                <a:gd name="T21" fmla="*/ 2147483646 h 3357"/>
                <a:gd name="T22" fmla="*/ 2147483646 w 3396"/>
                <a:gd name="T23" fmla="*/ 2147483646 h 3357"/>
                <a:gd name="T24" fmla="*/ 2147483646 w 3396"/>
                <a:gd name="T25" fmla="*/ 2147483646 h 3357"/>
                <a:gd name="T26" fmla="*/ 2147483646 w 3396"/>
                <a:gd name="T27" fmla="*/ 2147483646 h 3357"/>
                <a:gd name="T28" fmla="*/ 2147483646 w 3396"/>
                <a:gd name="T29" fmla="*/ 2147483646 h 3357"/>
                <a:gd name="T30" fmla="*/ 2147483646 w 3396"/>
                <a:gd name="T31" fmla="*/ 2147483646 h 3357"/>
                <a:gd name="T32" fmla="*/ 2147483646 w 3396"/>
                <a:gd name="T33" fmla="*/ 2147483646 h 3357"/>
                <a:gd name="T34" fmla="*/ 2147483646 w 3396"/>
                <a:gd name="T35" fmla="*/ 2147483646 h 3357"/>
                <a:gd name="T36" fmla="*/ 2147483646 w 3396"/>
                <a:gd name="T37" fmla="*/ 2147483646 h 3357"/>
                <a:gd name="T38" fmla="*/ 2147483646 w 3396"/>
                <a:gd name="T39" fmla="*/ 2147483646 h 3357"/>
                <a:gd name="T40" fmla="*/ 2147483646 w 3396"/>
                <a:gd name="T41" fmla="*/ 2147483646 h 3357"/>
                <a:gd name="T42" fmla="*/ 2147483646 w 3396"/>
                <a:gd name="T43" fmla="*/ 2147483646 h 3357"/>
                <a:gd name="T44" fmla="*/ 2147483646 w 3396"/>
                <a:gd name="T45" fmla="*/ 2147483646 h 3357"/>
                <a:gd name="T46" fmla="*/ 2147483646 w 3396"/>
                <a:gd name="T47" fmla="*/ 2147483646 h 3357"/>
                <a:gd name="T48" fmla="*/ 2147483646 w 3396"/>
                <a:gd name="T49" fmla="*/ 2147483646 h 3357"/>
                <a:gd name="T50" fmla="*/ 2147483646 w 3396"/>
                <a:gd name="T51" fmla="*/ 2147483646 h 3357"/>
                <a:gd name="T52" fmla="*/ 2147483646 w 3396"/>
                <a:gd name="T53" fmla="*/ 2147483646 h 3357"/>
                <a:gd name="T54" fmla="*/ 2147483646 w 3396"/>
                <a:gd name="T55" fmla="*/ 2147483646 h 3357"/>
                <a:gd name="T56" fmla="*/ 2147483646 w 3396"/>
                <a:gd name="T57" fmla="*/ 2147483646 h 3357"/>
                <a:gd name="T58" fmla="*/ 2147483646 w 3396"/>
                <a:gd name="T59" fmla="*/ 2147483646 h 3357"/>
                <a:gd name="T60" fmla="*/ 2147483646 w 3396"/>
                <a:gd name="T61" fmla="*/ 2147483646 h 3357"/>
                <a:gd name="T62" fmla="*/ 2147483646 w 3396"/>
                <a:gd name="T63" fmla="*/ 2147483646 h 3357"/>
                <a:gd name="T64" fmla="*/ 2147483646 w 3396"/>
                <a:gd name="T65" fmla="*/ 2147483646 h 3357"/>
                <a:gd name="T66" fmla="*/ 2147483646 w 3396"/>
                <a:gd name="T67" fmla="*/ 2147483646 h 33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396" h="3357">
                  <a:moveTo>
                    <a:pt x="2325" y="1288"/>
                  </a:moveTo>
                  <a:cubicBezTo>
                    <a:pt x="2325" y="267"/>
                    <a:pt x="2325" y="267"/>
                    <a:pt x="2325" y="267"/>
                  </a:cubicBezTo>
                  <a:cubicBezTo>
                    <a:pt x="2325" y="267"/>
                    <a:pt x="1821" y="0"/>
                    <a:pt x="1232" y="206"/>
                  </a:cubicBezTo>
                  <a:cubicBezTo>
                    <a:pt x="2325" y="1288"/>
                    <a:pt x="2325" y="1288"/>
                    <a:pt x="2325" y="1288"/>
                  </a:cubicBezTo>
                  <a:close/>
                  <a:moveTo>
                    <a:pt x="2421" y="1889"/>
                  </a:moveTo>
                  <a:cubicBezTo>
                    <a:pt x="2421" y="310"/>
                    <a:pt x="2421" y="310"/>
                    <a:pt x="2421" y="310"/>
                  </a:cubicBezTo>
                  <a:cubicBezTo>
                    <a:pt x="2421" y="310"/>
                    <a:pt x="3018" y="577"/>
                    <a:pt x="3186" y="1227"/>
                  </a:cubicBezTo>
                  <a:cubicBezTo>
                    <a:pt x="2421" y="1889"/>
                    <a:pt x="2421" y="1889"/>
                    <a:pt x="2421" y="1889"/>
                  </a:cubicBezTo>
                  <a:close/>
                  <a:moveTo>
                    <a:pt x="2100" y="2348"/>
                  </a:moveTo>
                  <a:cubicBezTo>
                    <a:pt x="3201" y="1323"/>
                    <a:pt x="3201" y="1323"/>
                    <a:pt x="3201" y="1323"/>
                  </a:cubicBezTo>
                  <a:cubicBezTo>
                    <a:pt x="3201" y="1323"/>
                    <a:pt x="3396" y="1636"/>
                    <a:pt x="3106" y="2348"/>
                  </a:cubicBezTo>
                  <a:cubicBezTo>
                    <a:pt x="2100" y="2348"/>
                    <a:pt x="2100" y="2348"/>
                    <a:pt x="2100" y="2348"/>
                  </a:cubicBezTo>
                  <a:close/>
                  <a:moveTo>
                    <a:pt x="1538" y="2478"/>
                  </a:moveTo>
                  <a:cubicBezTo>
                    <a:pt x="3025" y="2478"/>
                    <a:pt x="3025" y="2478"/>
                    <a:pt x="3025" y="2478"/>
                  </a:cubicBezTo>
                  <a:cubicBezTo>
                    <a:pt x="3025" y="2478"/>
                    <a:pt x="2846" y="2960"/>
                    <a:pt x="2203" y="3158"/>
                  </a:cubicBezTo>
                  <a:cubicBezTo>
                    <a:pt x="1538" y="2478"/>
                    <a:pt x="1538" y="2478"/>
                    <a:pt x="1538" y="2478"/>
                  </a:cubicBezTo>
                  <a:close/>
                  <a:moveTo>
                    <a:pt x="1052" y="2153"/>
                  </a:moveTo>
                  <a:cubicBezTo>
                    <a:pt x="1052" y="3112"/>
                    <a:pt x="1052" y="3112"/>
                    <a:pt x="1052" y="3112"/>
                  </a:cubicBezTo>
                  <a:cubicBezTo>
                    <a:pt x="1052" y="3112"/>
                    <a:pt x="1438" y="3357"/>
                    <a:pt x="2100" y="3193"/>
                  </a:cubicBezTo>
                  <a:cubicBezTo>
                    <a:pt x="1052" y="2153"/>
                    <a:pt x="1052" y="2153"/>
                    <a:pt x="1052" y="2153"/>
                  </a:cubicBezTo>
                  <a:close/>
                  <a:moveTo>
                    <a:pt x="192" y="2202"/>
                  </a:moveTo>
                  <a:cubicBezTo>
                    <a:pt x="945" y="1533"/>
                    <a:pt x="945" y="1533"/>
                    <a:pt x="945" y="1533"/>
                  </a:cubicBezTo>
                  <a:cubicBezTo>
                    <a:pt x="945" y="3055"/>
                    <a:pt x="945" y="3055"/>
                    <a:pt x="945" y="3055"/>
                  </a:cubicBezTo>
                  <a:cubicBezTo>
                    <a:pt x="945" y="3055"/>
                    <a:pt x="490" y="2898"/>
                    <a:pt x="192" y="2202"/>
                  </a:cubicBezTo>
                  <a:close/>
                  <a:moveTo>
                    <a:pt x="173" y="2095"/>
                  </a:moveTo>
                  <a:cubicBezTo>
                    <a:pt x="173" y="2095"/>
                    <a:pt x="0" y="1545"/>
                    <a:pt x="241" y="1067"/>
                  </a:cubicBezTo>
                  <a:cubicBezTo>
                    <a:pt x="1278" y="1067"/>
                    <a:pt x="1278" y="1067"/>
                    <a:pt x="1278" y="1067"/>
                  </a:cubicBezTo>
                  <a:cubicBezTo>
                    <a:pt x="173" y="2095"/>
                    <a:pt x="173" y="2095"/>
                    <a:pt x="173" y="2095"/>
                  </a:cubicBezTo>
                  <a:close/>
                  <a:moveTo>
                    <a:pt x="307" y="959"/>
                  </a:moveTo>
                  <a:cubicBezTo>
                    <a:pt x="307" y="959"/>
                    <a:pt x="524" y="470"/>
                    <a:pt x="1117" y="241"/>
                  </a:cubicBezTo>
                  <a:cubicBezTo>
                    <a:pt x="1825" y="959"/>
                    <a:pt x="1825" y="959"/>
                    <a:pt x="1825" y="959"/>
                  </a:cubicBezTo>
                  <a:cubicBezTo>
                    <a:pt x="307" y="959"/>
                    <a:pt x="307" y="959"/>
                    <a:pt x="307" y="959"/>
                  </a:cubicBezTo>
                  <a:close/>
                  <a:moveTo>
                    <a:pt x="307" y="959"/>
                  </a:moveTo>
                  <a:cubicBezTo>
                    <a:pt x="307" y="959"/>
                    <a:pt x="307" y="959"/>
                    <a:pt x="307" y="959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59414" name="组合 160"/>
          <p:cNvGrpSpPr>
            <a:grpSpLocks/>
          </p:cNvGrpSpPr>
          <p:nvPr/>
        </p:nvGrpSpPr>
        <p:grpSpPr bwMode="auto">
          <a:xfrm>
            <a:off x="4872038" y="3757613"/>
            <a:ext cx="875110" cy="789385"/>
            <a:chOff x="13283065" y="9662835"/>
            <a:chExt cx="2057287" cy="1819544"/>
          </a:xfrm>
        </p:grpSpPr>
        <p:sp>
          <p:nvSpPr>
            <p:cNvPr id="59416" name="Shape 3371"/>
            <p:cNvSpPr>
              <a:spLocks noChangeArrowheads="1"/>
            </p:cNvSpPr>
            <p:nvPr/>
          </p:nvSpPr>
          <p:spPr bwMode="auto">
            <a:xfrm>
              <a:off x="13283065" y="9662835"/>
              <a:ext cx="1819544" cy="1819544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2147483646 w 19679"/>
                <a:gd name="T9" fmla="*/ 2147483646 h 196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>
              <a:solidFill>
                <a:srgbClr val="FF6600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417" name="Shape 3404"/>
            <p:cNvSpPr>
              <a:spLocks noChangeArrowheads="1"/>
            </p:cNvSpPr>
            <p:nvPr/>
          </p:nvSpPr>
          <p:spPr bwMode="auto">
            <a:xfrm>
              <a:off x="13730717" y="10805394"/>
              <a:ext cx="1609635" cy="35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@</a:t>
              </a:r>
              <a:r>
                <a:rPr lang="zh-CN" altLang="en-US" sz="82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转发</a:t>
              </a:r>
              <a:endParaRPr lang="zh-CN" altLang="zh-CN" sz="82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Shape 7642"/>
            <p:cNvSpPr/>
            <p:nvPr/>
          </p:nvSpPr>
          <p:spPr>
            <a:xfrm>
              <a:off x="13854067" y="10143107"/>
              <a:ext cx="590596" cy="58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4850" y="0"/>
                    <a:pt x="0" y="4842"/>
                    <a:pt x="0" y="10796"/>
                  </a:cubicBezTo>
                  <a:cubicBezTo>
                    <a:pt x="0" y="16751"/>
                    <a:pt x="4850" y="21600"/>
                    <a:pt x="10804" y="21600"/>
                  </a:cubicBezTo>
                  <a:cubicBezTo>
                    <a:pt x="12650" y="21600"/>
                    <a:pt x="14436" y="21129"/>
                    <a:pt x="16037" y="20239"/>
                  </a:cubicBezTo>
                  <a:cubicBezTo>
                    <a:pt x="17146" y="20681"/>
                    <a:pt x="18283" y="21141"/>
                    <a:pt x="18283" y="21141"/>
                  </a:cubicBezTo>
                  <a:cubicBezTo>
                    <a:pt x="18526" y="21239"/>
                    <a:pt x="18787" y="21286"/>
                    <a:pt x="19040" y="21286"/>
                  </a:cubicBezTo>
                  <a:cubicBezTo>
                    <a:pt x="19539" y="21286"/>
                    <a:pt x="20027" y="21102"/>
                    <a:pt x="20408" y="20755"/>
                  </a:cubicBezTo>
                  <a:cubicBezTo>
                    <a:pt x="20984" y="20233"/>
                    <a:pt x="21215" y="19429"/>
                    <a:pt x="20996" y="18678"/>
                  </a:cubicBezTo>
                  <a:cubicBezTo>
                    <a:pt x="20996" y="18678"/>
                    <a:pt x="20231" y="16061"/>
                    <a:pt x="20231" y="16061"/>
                  </a:cubicBezTo>
                  <a:cubicBezTo>
                    <a:pt x="21130" y="14454"/>
                    <a:pt x="21600" y="12649"/>
                    <a:pt x="21600" y="10796"/>
                  </a:cubicBezTo>
                  <a:cubicBezTo>
                    <a:pt x="21600" y="4842"/>
                    <a:pt x="16758" y="0"/>
                    <a:pt x="10804" y="0"/>
                  </a:cubicBezTo>
                  <a:close/>
                  <a:moveTo>
                    <a:pt x="10804" y="2037"/>
                  </a:moveTo>
                  <a:cubicBezTo>
                    <a:pt x="15642" y="2037"/>
                    <a:pt x="19563" y="5958"/>
                    <a:pt x="19563" y="10796"/>
                  </a:cubicBezTo>
                  <a:cubicBezTo>
                    <a:pt x="19563" y="12636"/>
                    <a:pt x="18996" y="14346"/>
                    <a:pt x="18025" y="15755"/>
                  </a:cubicBezTo>
                  <a:cubicBezTo>
                    <a:pt x="18025" y="15755"/>
                    <a:pt x="19040" y="19241"/>
                    <a:pt x="19040" y="19241"/>
                  </a:cubicBezTo>
                  <a:cubicBezTo>
                    <a:pt x="19040" y="19241"/>
                    <a:pt x="17110" y="18477"/>
                    <a:pt x="15836" y="17961"/>
                  </a:cubicBezTo>
                  <a:cubicBezTo>
                    <a:pt x="14410" y="18962"/>
                    <a:pt x="12677" y="19563"/>
                    <a:pt x="10804" y="19563"/>
                  </a:cubicBezTo>
                  <a:cubicBezTo>
                    <a:pt x="5965" y="19563"/>
                    <a:pt x="2045" y="15635"/>
                    <a:pt x="2045" y="10796"/>
                  </a:cubicBezTo>
                  <a:cubicBezTo>
                    <a:pt x="2045" y="5958"/>
                    <a:pt x="5965" y="2037"/>
                    <a:pt x="10804" y="2037"/>
                  </a:cubicBezTo>
                  <a:close/>
                  <a:moveTo>
                    <a:pt x="6594" y="7254"/>
                  </a:moveTo>
                  <a:cubicBezTo>
                    <a:pt x="6220" y="7254"/>
                    <a:pt x="5917" y="7556"/>
                    <a:pt x="5917" y="7930"/>
                  </a:cubicBezTo>
                  <a:cubicBezTo>
                    <a:pt x="5917" y="8307"/>
                    <a:pt x="6220" y="8614"/>
                    <a:pt x="6594" y="8614"/>
                  </a:cubicBezTo>
                  <a:lnTo>
                    <a:pt x="15031" y="8614"/>
                  </a:lnTo>
                  <a:cubicBezTo>
                    <a:pt x="15408" y="8614"/>
                    <a:pt x="15715" y="8307"/>
                    <a:pt x="15715" y="7930"/>
                  </a:cubicBezTo>
                  <a:cubicBezTo>
                    <a:pt x="15715" y="7556"/>
                    <a:pt x="15408" y="7254"/>
                    <a:pt x="15031" y="7254"/>
                  </a:cubicBezTo>
                  <a:lnTo>
                    <a:pt x="6594" y="7254"/>
                  </a:lnTo>
                  <a:close/>
                  <a:moveTo>
                    <a:pt x="6594" y="10144"/>
                  </a:moveTo>
                  <a:cubicBezTo>
                    <a:pt x="6216" y="10144"/>
                    <a:pt x="5917" y="10446"/>
                    <a:pt x="5917" y="10820"/>
                  </a:cubicBezTo>
                  <a:cubicBezTo>
                    <a:pt x="5917" y="11194"/>
                    <a:pt x="6216" y="11496"/>
                    <a:pt x="6594" y="11496"/>
                  </a:cubicBezTo>
                  <a:lnTo>
                    <a:pt x="15039" y="11496"/>
                  </a:lnTo>
                  <a:cubicBezTo>
                    <a:pt x="15412" y="11496"/>
                    <a:pt x="15715" y="11194"/>
                    <a:pt x="15715" y="10820"/>
                  </a:cubicBezTo>
                  <a:cubicBezTo>
                    <a:pt x="15715" y="10446"/>
                    <a:pt x="15412" y="10144"/>
                    <a:pt x="15039" y="10144"/>
                  </a:cubicBezTo>
                  <a:lnTo>
                    <a:pt x="6594" y="10144"/>
                  </a:lnTo>
                  <a:close/>
                  <a:moveTo>
                    <a:pt x="6594" y="13034"/>
                  </a:moveTo>
                  <a:cubicBezTo>
                    <a:pt x="6216" y="13034"/>
                    <a:pt x="5917" y="13333"/>
                    <a:pt x="5917" y="13710"/>
                  </a:cubicBezTo>
                  <a:cubicBezTo>
                    <a:pt x="5917" y="14088"/>
                    <a:pt x="6216" y="14387"/>
                    <a:pt x="6594" y="14387"/>
                  </a:cubicBezTo>
                  <a:lnTo>
                    <a:pt x="15039" y="14387"/>
                  </a:lnTo>
                  <a:cubicBezTo>
                    <a:pt x="15412" y="14387"/>
                    <a:pt x="15715" y="14088"/>
                    <a:pt x="15715" y="13710"/>
                  </a:cubicBezTo>
                  <a:cubicBezTo>
                    <a:pt x="15715" y="13333"/>
                    <a:pt x="15412" y="13034"/>
                    <a:pt x="15039" y="13034"/>
                  </a:cubicBezTo>
                  <a:lnTo>
                    <a:pt x="6594" y="13034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lIns="28575" tIns="28575" rIns="28575" bIns="28575" anchor="ctr"/>
            <a:lstStyle/>
            <a:p>
              <a:pPr defTabSz="18621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微软雅黑" panose="020B0503020204020204" pitchFamily="34" charset="-122"/>
                <a:cs typeface="Gill Sans"/>
                <a:sym typeface="Arial" panose="020B0604020202020204" pitchFamily="34" charset="0"/>
              </a:endParaRPr>
            </a:p>
          </p:txBody>
        </p:sp>
      </p:grpSp>
      <p:pic>
        <p:nvPicPr>
          <p:cNvPr id="5941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" t="166" r="4500" b="1869"/>
          <a:stretch>
            <a:fillRect/>
          </a:stretch>
        </p:blipFill>
        <p:spPr bwMode="auto">
          <a:xfrm>
            <a:off x="2184798" y="997744"/>
            <a:ext cx="902494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6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4137" y="1632563"/>
            <a:ext cx="677483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敬请</a:t>
            </a:r>
            <a:r>
              <a:rPr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各位评委批评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指正！</a:t>
            </a:r>
          </a:p>
        </p:txBody>
      </p:sp>
      <p:grpSp>
        <p:nvGrpSpPr>
          <p:cNvPr id="6" name="组合 49"/>
          <p:cNvGrpSpPr>
            <a:grpSpLocks/>
          </p:cNvGrpSpPr>
          <p:nvPr/>
        </p:nvGrpSpPr>
        <p:grpSpPr bwMode="auto">
          <a:xfrm>
            <a:off x="3674264" y="3069377"/>
            <a:ext cx="1980030" cy="880992"/>
            <a:chOff x="728018" y="-85956"/>
            <a:chExt cx="1979625" cy="888496"/>
          </a:xfrm>
        </p:grpSpPr>
        <p:sp>
          <p:nvSpPr>
            <p:cNvPr id="7" name="文本框 50"/>
            <p:cNvSpPr>
              <a:spLocks noChangeArrowheads="1"/>
            </p:cNvSpPr>
            <p:nvPr/>
          </p:nvSpPr>
          <p:spPr bwMode="auto">
            <a:xfrm>
              <a:off x="728018" y="-85956"/>
              <a:ext cx="1979625" cy="403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报告者：麻锦涛</a:t>
              </a:r>
              <a:endPara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>
              <a:off x="2522950" y="399022"/>
              <a:ext cx="184693" cy="403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中药材</a:t>
            </a:r>
            <a:r>
              <a:rPr lang="zh-CN" altLang="en-US" dirty="0"/>
              <a:t>的质量直接影响到临床的</a:t>
            </a:r>
            <a:r>
              <a:rPr lang="zh-CN" altLang="en-US" dirty="0" smtClean="0"/>
              <a:t>疗效</a:t>
            </a:r>
            <a:r>
              <a:rPr lang="en-US" altLang="zh-CN" dirty="0" smtClean="0"/>
              <a:t>;</a:t>
            </a:r>
            <a:r>
              <a:rPr lang="zh-CN" altLang="en-US" dirty="0" smtClean="0"/>
              <a:t>目前</a:t>
            </a:r>
            <a:r>
              <a:rPr lang="zh-CN" altLang="en-US" dirty="0"/>
              <a:t>，中药市场混论，部分假药流入市场内，严重影响了中药材市场秩序和临床</a:t>
            </a:r>
            <a:r>
              <a:rPr lang="zh-CN" altLang="en-US" dirty="0" smtClean="0"/>
              <a:t>疗效</a:t>
            </a:r>
            <a:r>
              <a:rPr lang="zh-CN" altLang="en-US" dirty="0"/>
              <a:t>。</a:t>
            </a:r>
            <a:r>
              <a:rPr lang="zh-CN" altLang="en-US" dirty="0" smtClean="0"/>
              <a:t>特别是在这段</a:t>
            </a:r>
            <a:r>
              <a:rPr lang="zh-CN" altLang="en-US" b="1" dirty="0" smtClean="0">
                <a:solidFill>
                  <a:srgbClr val="FF0000"/>
                </a:solidFill>
              </a:rPr>
              <a:t>疫情时间</a:t>
            </a:r>
            <a:r>
              <a:rPr lang="zh-CN" altLang="en-US" dirty="0" smtClean="0"/>
              <a:t>，中药材</a:t>
            </a:r>
            <a:r>
              <a:rPr lang="zh-CN" altLang="en-US" dirty="0"/>
              <a:t>的安全，有效，稳定性需要切实可行的技术体系来保证。“建立贯通中药全产业链的质量追溯体系，可以从根本上提升我国中药材质量，更好地保障人民群众用药安全，促进中医药产业良性发展。中药材质量可追溯体系是通过信息记录、查询以及问题产品的溯源，实现中药材”从生产到消费”的全程质量追踪与监管，目前该体系的建设尚处于</a:t>
            </a:r>
            <a:r>
              <a:rPr lang="zh-CN" altLang="en-US" b="1" dirty="0">
                <a:solidFill>
                  <a:srgbClr val="FF0000"/>
                </a:solidFill>
              </a:rPr>
              <a:t>起步阶段</a:t>
            </a:r>
            <a:r>
              <a:rPr lang="zh-CN" altLang="en-US" dirty="0"/>
              <a:t>。</a:t>
            </a:r>
          </a:p>
        </p:txBody>
      </p:sp>
      <p:sp>
        <p:nvSpPr>
          <p:cNvPr id="4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6" name="椭圆 5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" name="圆角矩形 6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" name="圆角矩形 7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" name="等腰三角形 8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10" name="等腰三角形 9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81153" y="184511"/>
            <a:ext cx="274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与意义</a:t>
            </a:r>
            <a:endParaRPr lang="zh-CN" altLang="en-US" sz="2400" b="1" spc="38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4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10" name="椭圆 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" name="圆角矩形 1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" name="圆角矩形 1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等腰三角形 1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14" name="等腰三角形 1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81153" y="184511"/>
            <a:ext cx="274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与意义</a:t>
            </a:r>
            <a:endParaRPr lang="zh-CN" altLang="en-US" sz="2400" b="1" spc="38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3416" y="738518"/>
            <a:ext cx="1491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8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供应</a:t>
            </a:r>
            <a:r>
              <a:rPr lang="zh-CN" altLang="en-US" sz="20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链溯源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03416" y="1231599"/>
            <a:ext cx="7773834" cy="639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供应链溯源是指在产品供应链的各个环节中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生物产品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生产运输相关信息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双向追溯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从而使生物产品的整个生产经营活动始终处于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有效监控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270346" y="1924561"/>
            <a:ext cx="5344336" cy="3041452"/>
            <a:chOff x="539552" y="2564904"/>
            <a:chExt cx="5344336" cy="3041452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96" y="2564904"/>
              <a:ext cx="5328592" cy="2915240"/>
            </a:xfrm>
            <a:prstGeom prst="rect">
              <a:avLst/>
            </a:prstGeom>
          </p:spPr>
        </p:pic>
        <p:sp>
          <p:nvSpPr>
            <p:cNvPr id="117" name="文本框 116"/>
            <p:cNvSpPr txBox="1"/>
            <p:nvPr/>
          </p:nvSpPr>
          <p:spPr>
            <a:xfrm>
              <a:off x="539552" y="53293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生产商</a:t>
              </a:r>
              <a:endParaRPr lang="zh-CN" altLang="en-US" sz="12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642581" y="532935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入库存储</a:t>
              </a:r>
              <a:endParaRPr lang="zh-CN" altLang="en-US" sz="12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867236" y="53197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经销商</a:t>
              </a: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4173019" y="5329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商店</a:t>
              </a:r>
              <a:endParaRPr lang="zh-CN" altLang="en-US" sz="12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200621" y="53293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消费者</a:t>
              </a:r>
              <a:endParaRPr lang="zh-CN" altLang="en-US" sz="12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867236" y="321297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数据存储</a:t>
              </a:r>
              <a:endParaRPr lang="zh-CN" altLang="en-US" sz="12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54766" y="33514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企业</a:t>
              </a:r>
              <a:endParaRPr lang="zh-CN" altLang="en-US" sz="1200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0" y="4128462"/>
            <a:ext cx="1278901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65507" y="4101917"/>
            <a:ext cx="1278901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6446873" y="3045281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消息不对称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58688" y="1997742"/>
            <a:ext cx="1278901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6446873" y="354449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数据可篡改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446873" y="404371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追责难度大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曲线连接符 6"/>
          <p:cNvCxnSpPr>
            <a:stCxn id="124" idx="7"/>
            <a:endCxn id="125" idx="1"/>
          </p:cNvCxnSpPr>
          <p:nvPr/>
        </p:nvCxnSpPr>
        <p:spPr>
          <a:xfrm rot="5400000" flipH="1" flipV="1">
            <a:off x="2958932" y="2361140"/>
            <a:ext cx="26545" cy="3761188"/>
          </a:xfrm>
          <a:prstGeom prst="curvedConnector3">
            <a:avLst>
              <a:gd name="adj1" fmla="val 143789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110769" y="242979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传统供应链溯源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endCxn id="127" idx="1"/>
          </p:cNvCxnSpPr>
          <p:nvPr/>
        </p:nvCxnSpPr>
        <p:spPr>
          <a:xfrm flipV="1">
            <a:off x="3038475" y="3214558"/>
            <a:ext cx="3408398" cy="668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129" idx="1"/>
          </p:cNvCxnSpPr>
          <p:nvPr/>
        </p:nvCxnSpPr>
        <p:spPr>
          <a:xfrm>
            <a:off x="3637589" y="2572633"/>
            <a:ext cx="2809284" cy="1141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130" idx="1"/>
          </p:cNvCxnSpPr>
          <p:nvPr/>
        </p:nvCxnSpPr>
        <p:spPr>
          <a:xfrm>
            <a:off x="3637589" y="2429790"/>
            <a:ext cx="2809284" cy="1783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30" idx="1"/>
          </p:cNvCxnSpPr>
          <p:nvPr/>
        </p:nvCxnSpPr>
        <p:spPr>
          <a:xfrm>
            <a:off x="3114675" y="3883053"/>
            <a:ext cx="3332198" cy="3299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7" grpId="0"/>
      <p:bldP spid="128" grpId="0" animBg="1"/>
      <p:bldP spid="129" grpId="0"/>
      <p:bldP spid="13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097624" y="1871904"/>
            <a:ext cx="2283691" cy="1474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10" name="椭圆 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" name="圆角矩形 1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" name="圆角矩形 1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等腰三角形 1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14" name="等腰三角形 1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81153" y="184511"/>
            <a:ext cx="274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与意义</a:t>
            </a:r>
            <a:endParaRPr lang="zh-CN" altLang="en-US" sz="2400" b="1" spc="38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3416" y="738832"/>
            <a:ext cx="96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03416" y="1174449"/>
            <a:ext cx="792623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块链是在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去中心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的点对点计算机网络中，基于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加密算法和共识机制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等技术原理，记录完整的、带有时间戳的、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防篡改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的交易记录，并由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集体维护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endParaRPr lang="zh-CN" altLang="en-US" sz="16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81153" y="1797441"/>
            <a:ext cx="5758065" cy="3346059"/>
            <a:chOff x="521305" y="51363"/>
            <a:chExt cx="7003023" cy="5092137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5" y="51363"/>
              <a:ext cx="7003023" cy="5092137"/>
            </a:xfrm>
            <a:prstGeom prst="rect">
              <a:avLst/>
            </a:prstGeom>
          </p:spPr>
        </p:pic>
        <p:pic>
          <p:nvPicPr>
            <p:cNvPr id="35" name="Picture 2" descr="âç¨æ·âçå¾çæç´¢ç»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7824" y="339502"/>
              <a:ext cx="409204" cy="409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本框 35"/>
            <p:cNvSpPr txBox="1"/>
            <p:nvPr/>
          </p:nvSpPr>
          <p:spPr>
            <a:xfrm>
              <a:off x="2987824" y="699542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用户</a:t>
              </a:r>
              <a:endParaRPr lang="zh-CN" altLang="en-US" sz="1000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397028" y="544104"/>
              <a:ext cx="31087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87" y="164683"/>
              <a:ext cx="1299638" cy="850280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673981" y="698666"/>
              <a:ext cx="1004097" cy="38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智能合约</a:t>
              </a:r>
              <a:endParaRPr lang="zh-CN" altLang="en-US" sz="1000" dirty="0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617517" y="3867894"/>
              <a:ext cx="72008" cy="72008"/>
            </a:xfrm>
            <a:prstGeom prst="flowChartConnector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联系 40"/>
            <p:cNvSpPr/>
            <p:nvPr/>
          </p:nvSpPr>
          <p:spPr>
            <a:xfrm>
              <a:off x="4860032" y="3813584"/>
              <a:ext cx="72008" cy="72008"/>
            </a:xfrm>
            <a:prstGeom prst="flowChartConnector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896036" y="3727745"/>
              <a:ext cx="2027492" cy="38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网络</a:t>
              </a:r>
              <a:r>
                <a:rPr lang="zh-CN" altLang="en-US" sz="1000" dirty="0" smtClean="0"/>
                <a:t>节点：承载网络传输</a:t>
              </a:r>
              <a:endParaRPr lang="zh-CN" altLang="en-US" sz="100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7100" y="3994545"/>
              <a:ext cx="704850" cy="62865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4396736" y="4530961"/>
              <a:ext cx="64807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矿工</a:t>
              </a:r>
              <a:endParaRPr lang="zh-CN" altLang="en-US" sz="1000" dirty="0"/>
            </a:p>
          </p:txBody>
        </p:sp>
        <p:sp>
          <p:nvSpPr>
            <p:cNvPr id="45" name="左箭头 44"/>
            <p:cNvSpPr/>
            <p:nvPr/>
          </p:nvSpPr>
          <p:spPr>
            <a:xfrm>
              <a:off x="4063472" y="4227934"/>
              <a:ext cx="273628" cy="8093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48941" y="3970510"/>
              <a:ext cx="514351" cy="55245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410198" y="4034686"/>
              <a:ext cx="803033" cy="61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未验证的交易</a:t>
              </a:r>
              <a:endParaRPr lang="zh-CN" altLang="en-US" sz="1000" dirty="0"/>
            </a:p>
          </p:txBody>
        </p:sp>
        <p:sp>
          <p:nvSpPr>
            <p:cNvPr id="48" name="左箭头 47"/>
            <p:cNvSpPr/>
            <p:nvPr/>
          </p:nvSpPr>
          <p:spPr>
            <a:xfrm>
              <a:off x="2618335" y="4265574"/>
              <a:ext cx="273628" cy="8093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755149" y="4534910"/>
              <a:ext cx="1018484" cy="38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交易区块</a:t>
              </a:r>
              <a:endParaRPr lang="zh-CN" altLang="en-US" sz="1000" dirty="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13681" y="3985122"/>
              <a:ext cx="638176" cy="47625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658762" y="4511124"/>
              <a:ext cx="1362706" cy="61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哈希算力计算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工作量证明</a:t>
              </a:r>
              <a:endParaRPr lang="zh-CN" altLang="en-US" sz="10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78099" y="4099066"/>
              <a:ext cx="9495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交易信息</a:t>
              </a:r>
              <a:endParaRPr lang="en-US" altLang="zh-CN" sz="1000" dirty="0" smtClean="0"/>
            </a:p>
            <a:p>
              <a:r>
                <a:rPr lang="zh-CN" altLang="en-US" sz="1000" dirty="0"/>
                <a:t>记录</a:t>
              </a:r>
            </a:p>
          </p:txBody>
        </p:sp>
        <p:sp>
          <p:nvSpPr>
            <p:cNvPr id="53" name="左箭头 52"/>
            <p:cNvSpPr/>
            <p:nvPr/>
          </p:nvSpPr>
          <p:spPr>
            <a:xfrm rot="5400000">
              <a:off x="1919039" y="3789447"/>
              <a:ext cx="415672" cy="4571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爆炸形 1 53"/>
            <p:cNvSpPr/>
            <p:nvPr/>
          </p:nvSpPr>
          <p:spPr>
            <a:xfrm>
              <a:off x="1734715" y="2822930"/>
              <a:ext cx="784316" cy="81523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1846839" y="2902290"/>
              <a:ext cx="514351" cy="55245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2449202" y="2972336"/>
              <a:ext cx="1052073" cy="61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新区块完成</a:t>
              </a:r>
              <a:endParaRPr lang="en-US" altLang="zh-CN" sz="1000" dirty="0" smtClean="0"/>
            </a:p>
            <a:p>
              <a:r>
                <a:rPr lang="zh-CN" altLang="en-US" sz="1000" dirty="0"/>
                <a:t>并广播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5069" y="832946"/>
              <a:ext cx="544427" cy="2222151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1665954" y="944886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网络达成共识</a:t>
              </a:r>
              <a:endParaRPr lang="zh-CN" altLang="en-US" sz="1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32470" y="2714680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区块</a:t>
              </a:r>
              <a:r>
                <a:rPr lang="en-US" altLang="zh-CN" sz="1000" dirty="0" smtClean="0"/>
                <a:t>0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2470" y="2468459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区块</a:t>
              </a:r>
              <a:r>
                <a:rPr lang="en-US" altLang="zh-CN" sz="1000" dirty="0"/>
                <a:t>1</a:t>
              </a:r>
              <a:endParaRPr lang="en-US" altLang="zh-CN" sz="1000" dirty="0" smtClean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19579" y="1991284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区块</a:t>
              </a:r>
              <a:r>
                <a:rPr lang="en-US" altLang="zh-CN" sz="1000" dirty="0"/>
                <a:t>3</a:t>
              </a:r>
              <a:endParaRPr lang="en-US" altLang="zh-CN" sz="1000" dirty="0" smtClean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21193" y="2227439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区块</a:t>
              </a:r>
              <a:r>
                <a:rPr lang="en-US" altLang="zh-CN" sz="1000" dirty="0"/>
                <a:t>2</a:t>
              </a:r>
              <a:endParaRPr lang="en-US" altLang="zh-CN" sz="1000" dirty="0" smtClean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19579" y="944886"/>
              <a:ext cx="949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区块</a:t>
              </a:r>
              <a:r>
                <a:rPr lang="en-US" altLang="zh-CN" sz="1000" dirty="0"/>
                <a:t>N</a:t>
              </a:r>
              <a:endParaRPr lang="en-US" altLang="zh-CN" sz="1000" dirty="0" smtClean="0"/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CFBF8"/>
                </a:clrFrom>
                <a:clrTo>
                  <a:srgbClr val="FCFB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5069" y="832946"/>
              <a:ext cx="425530" cy="4570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306209" y="1930537"/>
            <a:ext cx="19424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区块链技术的特点：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去中心化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集体维护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097624" y="3900889"/>
            <a:ext cx="2283691" cy="10223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6267424" y="3921055"/>
            <a:ext cx="22662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研究意义：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将区块链技术应用在供应链系统中，解决传统供应链溯源体系存在的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7239470" y="3346309"/>
            <a:ext cx="9055" cy="520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7" grpId="0" animBg="1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10" name="椭圆 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" name="圆角矩形 1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" name="圆角矩形 1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等腰三角形 1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14" name="等腰三角形 1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81153" y="184511"/>
            <a:ext cx="274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与意义</a:t>
            </a:r>
            <a:endParaRPr lang="zh-CN" altLang="en-US" sz="2400" b="1" spc="38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3416" y="710257"/>
            <a:ext cx="2014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区块链共识算法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03416" y="1042941"/>
            <a:ext cx="79262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共识算法是区块链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最为核心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的技术，影响着区块链系统的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。区块链是一个点对点的，去中心化的分布式系统，网络中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互相独立、互不信任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的节点通过一种机制达到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称之为共识，共识算法就是为了达到这种共识状态而设计的算法协议。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359431" y="2334466"/>
            <a:ext cx="403860" cy="256883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主流的共识算法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22287" y="2513277"/>
            <a:ext cx="1638647" cy="384708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私有链共识算法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肘形连接符 67"/>
          <p:cNvCxnSpPr>
            <a:stCxn id="65" idx="3"/>
            <a:endCxn id="66" idx="1"/>
          </p:cNvCxnSpPr>
          <p:nvPr/>
        </p:nvCxnSpPr>
        <p:spPr>
          <a:xfrm flipV="1">
            <a:off x="763291" y="2705631"/>
            <a:ext cx="758996" cy="913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639730" y="2129619"/>
            <a:ext cx="1237070" cy="37255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Paxos</a:t>
            </a:r>
            <a:r>
              <a:rPr lang="en-US" altLang="zh-CN" sz="1400" spc="5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39730" y="2752482"/>
            <a:ext cx="1237070" cy="37255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Raft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肘形连接符 71"/>
          <p:cNvCxnSpPr>
            <a:endCxn id="70" idx="1"/>
          </p:cNvCxnSpPr>
          <p:nvPr/>
        </p:nvCxnSpPr>
        <p:spPr>
          <a:xfrm flipV="1">
            <a:off x="3148477" y="2315896"/>
            <a:ext cx="491253" cy="4013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endCxn id="71" idx="1"/>
          </p:cNvCxnSpPr>
          <p:nvPr/>
        </p:nvCxnSpPr>
        <p:spPr>
          <a:xfrm>
            <a:off x="3148477" y="2717278"/>
            <a:ext cx="491253" cy="2214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658780" y="3430794"/>
            <a:ext cx="1218020" cy="37255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PBFT</a:t>
            </a:r>
            <a:r>
              <a:rPr lang="en-US" altLang="zh-CN" sz="1400" spc="5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09831" y="4306185"/>
            <a:ext cx="1638646" cy="450379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链共识算法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77352" y="3967228"/>
            <a:ext cx="1199448" cy="37255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</a:t>
            </a:r>
            <a:r>
              <a:rPr lang="en-US" altLang="zh-CN" sz="1400" spc="5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665368" y="4567264"/>
            <a:ext cx="1211432" cy="372553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DPoS</a:t>
            </a:r>
            <a:r>
              <a:rPr lang="en-US" altLang="zh-CN" sz="1400" spc="5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82" name="肘形连接符 81"/>
          <p:cNvCxnSpPr>
            <a:stCxn id="74" idx="1"/>
            <a:endCxn id="85" idx="3"/>
          </p:cNvCxnSpPr>
          <p:nvPr/>
        </p:nvCxnSpPr>
        <p:spPr>
          <a:xfrm rot="10800000" flipV="1">
            <a:off x="3175408" y="3617071"/>
            <a:ext cx="483373" cy="1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5" idx="3"/>
          </p:cNvCxnSpPr>
          <p:nvPr/>
        </p:nvCxnSpPr>
        <p:spPr>
          <a:xfrm rot="10800000" flipV="1">
            <a:off x="3148478" y="4161343"/>
            <a:ext cx="516891" cy="370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8" idx="1"/>
            <a:endCxn id="75" idx="3"/>
          </p:cNvCxnSpPr>
          <p:nvPr/>
        </p:nvCxnSpPr>
        <p:spPr>
          <a:xfrm rot="10800000">
            <a:off x="3148478" y="4531375"/>
            <a:ext cx="516891" cy="222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5" idx="3"/>
            <a:endCxn id="75" idx="1"/>
          </p:cNvCxnSpPr>
          <p:nvPr/>
        </p:nvCxnSpPr>
        <p:spPr>
          <a:xfrm>
            <a:off x="763291" y="3618883"/>
            <a:ext cx="746540" cy="912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536760" y="3426529"/>
            <a:ext cx="1638647" cy="384708"/>
          </a:xfrm>
          <a:prstGeom prst="rect">
            <a:avLst/>
          </a:prstGeom>
          <a:noFill/>
          <a:ln>
            <a:solidFill>
              <a:srgbClr val="00A1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7D99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联盟链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共识算法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>
            <a:stCxn id="65" idx="3"/>
            <a:endCxn id="85" idx="1"/>
          </p:cNvCxnSpPr>
          <p:nvPr/>
        </p:nvCxnSpPr>
        <p:spPr>
          <a:xfrm>
            <a:off x="763291" y="3618883"/>
            <a:ext cx="773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5289131" y="3402682"/>
            <a:ext cx="447675" cy="30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86125" y="1962149"/>
            <a:ext cx="1850210" cy="30956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805840" y="1962148"/>
            <a:ext cx="2864269" cy="30956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943489" y="2064155"/>
            <a:ext cx="26575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共识算法存在的问题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不能解决拜占庭将军问题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中的通信开销过大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浪费计算机算力资源以及依赖数字货币来完成共识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共识效率较低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右箭头 87"/>
          <p:cNvSpPr/>
          <p:nvPr/>
        </p:nvSpPr>
        <p:spPr>
          <a:xfrm rot="5400000">
            <a:off x="7021009" y="3507143"/>
            <a:ext cx="294249" cy="30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029003" y="3967228"/>
            <a:ext cx="24670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提出一种优化的共识算法，此算法存在提升系统性能的可能性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0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87" grpId="0" animBg="1"/>
      <p:bldP spid="86" grpId="0"/>
      <p:bldP spid="88" grpId="0" animBg="1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3695537" y="959718"/>
            <a:ext cx="176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4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33877" y="1978290"/>
            <a:ext cx="3072793" cy="461665"/>
            <a:chOff x="1196752" y="1738936"/>
            <a:chExt cx="4097057" cy="615549"/>
          </a:xfrm>
        </p:grpSpPr>
        <p:sp>
          <p:nvSpPr>
            <p:cNvPr id="12" name="椭圆 11"/>
            <p:cNvSpPr/>
            <p:nvPr/>
          </p:nvSpPr>
          <p:spPr>
            <a:xfrm>
              <a:off x="1196752" y="1980704"/>
              <a:ext cx="185856" cy="185856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b="1" spc="38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45279" y="1738936"/>
              <a:ext cx="3748530" cy="615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背景</a:t>
              </a:r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与意义</a:t>
              </a:r>
              <a:endParaRPr lang="zh-CN" altLang="en-US" sz="2400" b="1" spc="38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2920" y="2837946"/>
            <a:ext cx="3073750" cy="461665"/>
            <a:chOff x="3232920" y="2837946"/>
            <a:chExt cx="3073750" cy="461665"/>
          </a:xfrm>
        </p:grpSpPr>
        <p:sp>
          <p:nvSpPr>
            <p:cNvPr id="9" name="矩形 8"/>
            <p:cNvSpPr/>
            <p:nvPr/>
          </p:nvSpPr>
          <p:spPr>
            <a:xfrm>
              <a:off x="3521318" y="2837946"/>
              <a:ext cx="27853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r>
                <a:rPr lang="zh-CN" altLang="en-US" sz="2400" b="1" spc="38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与过程</a:t>
              </a:r>
              <a:endParaRPr lang="zh-CN" altLang="en-US" sz="2400" b="1" spc="38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32920" y="3029675"/>
              <a:ext cx="139392" cy="139393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b="1" spc="38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1063" y="867384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面向供应链溯源的区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块链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系统架构设计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5800" y="1455065"/>
            <a:ext cx="431514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实现面向供应链溯源的区块链系统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：提出一个支持移动终端设备访问的区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块链系统架构，同时设计实现一个移动终端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应用程序用于与区块链系统进行交互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难点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：目前大部分区块链系统只支持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端访问，如何实现移动端设备访问区块链系统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9942" y="408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84727"/>
              </p:ext>
            </p:extLst>
          </p:nvPr>
        </p:nvGraphicFramePr>
        <p:xfrm>
          <a:off x="4729942" y="408935"/>
          <a:ext cx="406717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Visio" r:id="rId4" imgW="4095630" imgH="4429125" progId="Visio.Drawing.15">
                  <p:embed/>
                </p:oleObj>
              </mc:Choice>
              <mc:Fallback>
                <p:oleObj name="Visio" r:id="rId4" imgW="4095630" imgH="44291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942" y="408935"/>
                        <a:ext cx="4067175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405496" y="1120174"/>
            <a:ext cx="1552258" cy="62627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71307" y="2068181"/>
            <a:ext cx="1552258" cy="62627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47709" y="3283032"/>
            <a:ext cx="1022466" cy="62627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3426" y="370913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one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1063" y="784088"/>
            <a:ext cx="6564154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面向供应链溯源的区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块链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系统执行流程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1644" y="187256"/>
            <a:ext cx="458449" cy="458449"/>
            <a:chOff x="41116" y="243465"/>
            <a:chExt cx="810228" cy="779170"/>
          </a:xfrm>
        </p:grpSpPr>
        <p:sp>
          <p:nvSpPr>
            <p:cNvPr id="30" name="椭圆 29"/>
            <p:cNvSpPr/>
            <p:nvPr/>
          </p:nvSpPr>
          <p:spPr>
            <a:xfrm>
              <a:off x="41116" y="243465"/>
              <a:ext cx="810228" cy="7791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圆角矩形 30"/>
            <p:cNvSpPr/>
            <p:nvPr/>
          </p:nvSpPr>
          <p:spPr>
            <a:xfrm rot="1800000">
              <a:off x="208085" y="484956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2" name="圆角矩形 31"/>
            <p:cNvSpPr/>
            <p:nvPr/>
          </p:nvSpPr>
          <p:spPr>
            <a:xfrm rot="1800000">
              <a:off x="483414" y="662637"/>
              <a:ext cx="214995" cy="13849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等腰三角形 32"/>
            <p:cNvSpPr/>
            <p:nvPr/>
          </p:nvSpPr>
          <p:spPr>
            <a:xfrm rot="5580000">
              <a:off x="474301" y="44066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34" name="等腰三角形 33"/>
            <p:cNvSpPr/>
            <p:nvPr/>
          </p:nvSpPr>
          <p:spPr>
            <a:xfrm rot="16380000">
              <a:off x="267884" y="708810"/>
              <a:ext cx="162045" cy="1273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681151" y="184511"/>
            <a:ext cx="340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spc="38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spc="38" dirty="0" smtClean="0">
                <a:ln w="0"/>
                <a:solidFill>
                  <a:srgbClr val="5B9BD5">
                    <a:lumMod val="5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系统执行流程</a:t>
            </a:r>
            <a:endParaRPr lang="zh-CN" altLang="en-US" sz="1800" b="1" spc="38" dirty="0">
              <a:ln w="0"/>
              <a:solidFill>
                <a:srgbClr val="5B9BD5">
                  <a:lumMod val="5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9942" y="408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22443"/>
            <a:ext cx="6221989" cy="4147406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1907704" y="1790781"/>
            <a:ext cx="983987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907704" y="3086925"/>
            <a:ext cx="9839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907704" y="3518973"/>
            <a:ext cx="983987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907704" y="3662989"/>
            <a:ext cx="1047487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23728" y="1865183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产品信息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23727" y="2807924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流通信息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66277" y="3436847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请求信息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87228" y="3951021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溯源信息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498565" y="3045446"/>
            <a:ext cx="944069" cy="296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511197" y="3009298"/>
            <a:ext cx="213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56176" y="3518973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156176" y="1865183"/>
            <a:ext cx="0" cy="5016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502535" y="2111404"/>
            <a:ext cx="504056" cy="327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482698" y="3153795"/>
            <a:ext cx="504056" cy="406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386728" y="1380144"/>
            <a:ext cx="533497" cy="26091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323112" y="1877248"/>
            <a:ext cx="913184" cy="135619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57392" y="2275128"/>
            <a:ext cx="15320" cy="95831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521272" y="4089072"/>
            <a:ext cx="507317" cy="47385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6386728" y="2150821"/>
            <a:ext cx="849568" cy="201622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004048" y="1444299"/>
            <a:ext cx="789593" cy="830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4992766" y="3485326"/>
            <a:ext cx="827930" cy="1077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35896" y="2760499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请求与处理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26165" y="4009471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89920" y="1640282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224551" y="4816996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01367" y="4278090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34576" y="1865991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11246" y="2027710"/>
            <a:ext cx="109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3961820" y="1886503"/>
            <a:ext cx="8779" cy="1109643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65" y="4247164"/>
            <a:ext cx="521375" cy="521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48612" y="3643804"/>
            <a:ext cx="859506" cy="34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endCxn id="7" idx="0"/>
          </p:cNvCxnSpPr>
          <p:nvPr/>
        </p:nvCxnSpPr>
        <p:spPr>
          <a:xfrm>
            <a:off x="3171215" y="3643804"/>
            <a:ext cx="6238" cy="603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72388" y="3827910"/>
            <a:ext cx="610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84997" y="4068133"/>
            <a:ext cx="1817846" cy="647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调用谷歌的开源框架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ZXing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来实现二维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码扫描功能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498565" y="4436354"/>
            <a:ext cx="473044" cy="14996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122260" y="1225518"/>
            <a:ext cx="1817846" cy="647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Web3j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开源框架实现移动终端设备连接区块链系统的操作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39200" y="729356"/>
            <a:ext cx="1817846" cy="496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6097164" y="1221085"/>
            <a:ext cx="14036" cy="133426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101356" y="3493658"/>
            <a:ext cx="1817846" cy="711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使用区块链开源平台以太坊搭建一个由多个节点组成的联盟链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66" idx="0"/>
          </p:cNvCxnSpPr>
          <p:nvPr/>
        </p:nvCxnSpPr>
        <p:spPr>
          <a:xfrm flipH="1" flipV="1">
            <a:off x="7372712" y="2111404"/>
            <a:ext cx="637567" cy="1382254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3906" y="2527328"/>
            <a:ext cx="1817846" cy="647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调用百度地图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，在地图上显示完整溯源路径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827756" y="3160780"/>
            <a:ext cx="580937" cy="863064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11" grpId="0"/>
      <p:bldP spid="59" grpId="0" animBg="1"/>
      <p:bldP spid="61" grpId="0" animBg="1"/>
      <p:bldP spid="62" grpId="0" animBg="1"/>
      <p:bldP spid="66" grpId="0" animBg="1"/>
      <p:bldP spid="6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11873</TotalTime>
  <Words>1813</Words>
  <Application>Microsoft Office PowerPoint</Application>
  <PresentationFormat>全屏显示(16:9)</PresentationFormat>
  <Paragraphs>215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Gill Sans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麻 锦涛</cp:lastModifiedBy>
  <cp:revision>483</cp:revision>
  <dcterms:created xsi:type="dcterms:W3CDTF">2018-09-17T01:28:34Z</dcterms:created>
  <dcterms:modified xsi:type="dcterms:W3CDTF">2020-03-07T10:32:00Z</dcterms:modified>
</cp:coreProperties>
</file>